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560" r:id="rId6"/>
    <p:sldId id="411" r:id="rId7"/>
    <p:sldId id="393" r:id="rId8"/>
    <p:sldId id="564" r:id="rId9"/>
    <p:sldId id="559" r:id="rId10"/>
    <p:sldId id="562" r:id="rId11"/>
    <p:sldId id="568" r:id="rId12"/>
    <p:sldId id="570" r:id="rId13"/>
    <p:sldId id="567" r:id="rId14"/>
    <p:sldId id="566" r:id="rId15"/>
    <p:sldId id="571" r:id="rId16"/>
    <p:sldId id="472" r:id="rId17"/>
    <p:sldId id="565" r:id="rId18"/>
    <p:sldId id="569" r:id="rId19"/>
    <p:sldId id="572" r:id="rId20"/>
    <p:sldId id="50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4607F0E-2452-4580-B9D0-41137D0406E9}">
          <p14:sldIdLst>
            <p14:sldId id="257"/>
            <p14:sldId id="560"/>
            <p14:sldId id="411"/>
            <p14:sldId id="393"/>
            <p14:sldId id="564"/>
            <p14:sldId id="559"/>
            <p14:sldId id="562"/>
            <p14:sldId id="568"/>
            <p14:sldId id="570"/>
            <p14:sldId id="567"/>
            <p14:sldId id="566"/>
            <p14:sldId id="571"/>
          </p14:sldIdLst>
        </p14:section>
        <p14:section name="Compello Solutions" id="{3FCDB697-339D-4D37-826E-2085CD11540B}">
          <p14:sldIdLst>
            <p14:sldId id="472"/>
            <p14:sldId id="565"/>
            <p14:sldId id="569"/>
            <p14:sldId id="572"/>
          </p14:sldIdLst>
        </p14:section>
        <p14:section name="User-driven development" id="{E55E03A7-077C-49DE-8C94-4AC7E619D8E5}">
          <p14:sldIdLst>
            <p14:sldId id="5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Karlsson" initials="SK" lastIdx="3" clrIdx="0">
    <p:extLst>
      <p:ext uri="{19B8F6BF-5375-455C-9EA6-DF929625EA0E}">
        <p15:presenceInfo xmlns:p15="http://schemas.microsoft.com/office/powerpoint/2012/main" userId="S-1-5-21-208720653-369660895-3428037483-2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21407F"/>
    <a:srgbClr val="FF5000"/>
    <a:srgbClr val="262626"/>
    <a:srgbClr val="F28E00"/>
    <a:srgbClr val="0043C4"/>
    <a:srgbClr val="7BAC46"/>
    <a:srgbClr val="313131"/>
    <a:srgbClr val="5532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5091" autoAdjust="0"/>
  </p:normalViewPr>
  <p:slideViewPr>
    <p:cSldViewPr snapToGrid="0">
      <p:cViewPr varScale="1">
        <p:scale>
          <a:sx n="97" d="100"/>
          <a:sy n="97" d="100"/>
        </p:scale>
        <p:origin x="1074" y="90"/>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3672"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B40069-4C96-4B67-8605-EADFFCDFF219}" type="datetimeFigureOut">
              <a:rPr lang="nb-NO" smtClean="0"/>
              <a:t>21.09.2017</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8CB723-8B35-4600-9C4D-9EF639374417}" type="slidenum">
              <a:rPr lang="nb-NO" smtClean="0"/>
              <a:t>‹#›</a:t>
            </a:fld>
            <a:endParaRPr lang="nb-NO"/>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Neo Sans Pro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Neo Sans Pro Light"/>
              </a:defRPr>
            </a:lvl1pPr>
          </a:lstStyle>
          <a:p>
            <a:fld id="{123380F8-B0BD-2F49-B055-580D74C6690D}" type="datetimeFigureOut">
              <a:rPr lang="en-US" smtClean="0"/>
              <a:pPr/>
              <a:t>9/21/2017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err="1"/>
              <a:t>Click</a:t>
            </a:r>
            <a:r>
              <a:rPr lang="nb-NO"/>
              <a:t> to </a:t>
            </a:r>
            <a:r>
              <a:rPr lang="nb-NO" err="1"/>
              <a:t>edit</a:t>
            </a:r>
            <a:r>
              <a:rPr lang="nb-NO"/>
              <a:t> Master </a:t>
            </a:r>
            <a:r>
              <a:rPr lang="nb-NO" err="1"/>
              <a:t>text</a:t>
            </a:r>
            <a:r>
              <a:rPr lang="nb-NO"/>
              <a:t> styles</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Neo Sans Pro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Neo Sans Pro Light"/>
              </a:defRPr>
            </a:lvl1pPr>
          </a:lstStyle>
          <a:p>
            <a:fld id="{D76107E2-5C08-3D48-96AF-C812A7AE91C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Neo Sans Pro Light"/>
        <a:ea typeface="+mn-ea"/>
        <a:cs typeface="+mn-cs"/>
      </a:defRPr>
    </a:lvl1pPr>
    <a:lvl2pPr marL="457200" algn="l" defTabSz="457200" rtl="0" eaLnBrk="1" latinLnBrk="0" hangingPunct="1">
      <a:defRPr sz="1200" kern="1200">
        <a:solidFill>
          <a:schemeClr val="tx1"/>
        </a:solidFill>
        <a:latin typeface="Neo Sans Pro Light"/>
        <a:ea typeface="+mn-ea"/>
        <a:cs typeface="+mn-cs"/>
      </a:defRPr>
    </a:lvl2pPr>
    <a:lvl3pPr marL="914400" algn="l" defTabSz="457200" rtl="0" eaLnBrk="1" latinLnBrk="0" hangingPunct="1">
      <a:defRPr sz="1200" kern="1200">
        <a:solidFill>
          <a:schemeClr val="tx1"/>
        </a:solidFill>
        <a:latin typeface="Neo Sans Pro Light"/>
        <a:ea typeface="+mn-ea"/>
        <a:cs typeface="+mn-cs"/>
      </a:defRPr>
    </a:lvl3pPr>
    <a:lvl4pPr marL="1371600" algn="l" defTabSz="457200" rtl="0" eaLnBrk="1" latinLnBrk="0" hangingPunct="1">
      <a:defRPr sz="1200" kern="1200">
        <a:solidFill>
          <a:schemeClr val="tx1"/>
        </a:solidFill>
        <a:latin typeface="Neo Sans Pro Light"/>
        <a:ea typeface="+mn-ea"/>
        <a:cs typeface="+mn-cs"/>
      </a:defRPr>
    </a:lvl4pPr>
    <a:lvl5pPr marL="1828800" algn="l" defTabSz="457200" rtl="0" eaLnBrk="1" latinLnBrk="0" hangingPunct="1">
      <a:defRPr sz="1200" kern="1200">
        <a:solidFill>
          <a:schemeClr val="tx1"/>
        </a:solidFill>
        <a:latin typeface="Neo Sans Pro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76107E2-5C08-3D48-96AF-C812A7AE91C2}" type="slidenum">
              <a:rPr lang="en-US" smtClean="0"/>
              <a:pPr/>
              <a:t>1</a:t>
            </a:fld>
            <a:endParaRPr lang="en-US"/>
          </a:p>
        </p:txBody>
      </p:sp>
    </p:spTree>
    <p:extLst>
      <p:ext uri="{BB962C8B-B14F-4D97-AF65-F5344CB8AC3E}">
        <p14:creationId xmlns:p14="http://schemas.microsoft.com/office/powerpoint/2010/main" val="346519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Antall transaksjoner på papir/</a:t>
            </a:r>
            <a:r>
              <a:rPr lang="nb-NO" noProof="0" dirty="0" err="1"/>
              <a:t>pdf</a:t>
            </a:r>
            <a:r>
              <a:rPr lang="nb-NO" noProof="0" dirty="0"/>
              <a:t> er fremdeles større enn antall EHF fakturaer, og antall mottakere i Elma er bare en tredjedel av det totale antall selskaper som har ansatte (selv om de største nok alle er med nå).</a:t>
            </a:r>
          </a:p>
          <a:p>
            <a:endParaRPr lang="nb-NO" noProof="0" dirty="0"/>
          </a:p>
          <a:p>
            <a:r>
              <a:rPr lang="nb-NO" noProof="0" dirty="0"/>
              <a:t>Utfordringen ligger i at ting fremdeles er noe uvant og ukjent. EHF formatet er ikke lett å forstå seg på, det endres med jevne mellomrom og det kan være dyrt å komme i gang avhengig av hvilket økonomisystem man har.</a:t>
            </a:r>
          </a:p>
          <a:p>
            <a:endParaRPr lang="nb-NO" noProof="0" dirty="0"/>
          </a:p>
          <a:p>
            <a:r>
              <a:rPr lang="nb-NO" noProof="0" dirty="0"/>
              <a:t>Noen har heller ikke systemer for å motta elektronisk faktura på en slik måte at de kan behandle disse slik som tenkt. Det fører til at noen faktisk ber om å få en PDF faktura i tillegg til den obligatoriske EHF fakturaen.</a:t>
            </a:r>
          </a:p>
          <a:p>
            <a:endParaRPr lang="nb-NO" noProof="0" dirty="0"/>
          </a:p>
          <a:p>
            <a:r>
              <a:rPr lang="nb-NO" noProof="0" dirty="0"/>
              <a:t>Kravene til innhold i </a:t>
            </a:r>
            <a:r>
              <a:rPr lang="nb-NO" noProof="0" dirty="0" err="1"/>
              <a:t>EHFene</a:t>
            </a:r>
            <a:r>
              <a:rPr lang="nb-NO" noProof="0" dirty="0"/>
              <a:t> for at disse skal validere korrekt har også vært en liten utfordring for noen. Feilmeldingene er relativt tekniske, så det krever at ERP leverandøren kommer på banen og gjør endringer, noe som fort kan være kostbart og tidkrevende.</a:t>
            </a:r>
          </a:p>
          <a:p>
            <a:endParaRPr lang="nb-NO" noProof="0" dirty="0"/>
          </a:p>
          <a:p>
            <a:r>
              <a:rPr lang="nb-NO" noProof="0" dirty="0"/>
              <a:t>Det mest uvante for de fleste er konseptet med at det er mottaker som bestemmer hvordan fakturaen visuelt sett blir seende ut, og dette er stikk motsatt av det vi er vant til.  Dette har ført til en viss utbredelse av at fakturaen «slik utsteder ønsker den skal se» blir vedlagt, selv om det aldri var intensjonen </a:t>
            </a:r>
            <a:r>
              <a:rPr lang="nb-NO" noProof="0" dirty="0" err="1"/>
              <a:t>ifm</a:t>
            </a:r>
            <a:r>
              <a:rPr lang="nb-NO" noProof="0" dirty="0"/>
              <a:t> vedlegg, eller at man i </a:t>
            </a:r>
            <a:r>
              <a:rPr lang="nb-NO" noProof="0" dirty="0" err="1"/>
              <a:t>worst</a:t>
            </a:r>
            <a:r>
              <a:rPr lang="nb-NO" noProof="0" dirty="0"/>
              <a:t> case sender en PDF kopi på </a:t>
            </a:r>
            <a:r>
              <a:rPr lang="nb-NO" noProof="0" dirty="0" err="1"/>
              <a:t>ePost</a:t>
            </a:r>
            <a:r>
              <a:rPr lang="nb-NO" noProof="0" dirty="0"/>
              <a:t> eller i posten.</a:t>
            </a:r>
          </a:p>
          <a:p>
            <a:endParaRPr lang="nb-NO" noProof="0" dirty="0"/>
          </a:p>
          <a:p>
            <a:r>
              <a:rPr lang="nb-NO" noProof="0" dirty="0"/>
              <a:t>  </a:t>
            </a:r>
          </a:p>
          <a:p>
            <a:endParaRPr lang="nb-NO" noProof="0" dirty="0"/>
          </a:p>
          <a:p>
            <a:endParaRPr lang="nb-NO" noProof="0" dirty="0"/>
          </a:p>
          <a:p>
            <a:endParaRPr lang="nb-NO" noProof="0" dirty="0"/>
          </a:p>
          <a:p>
            <a:endParaRPr lang="nb-NO" noProof="0" dirty="0"/>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10</a:t>
            </a:fld>
            <a:endParaRPr lang="en-US"/>
          </a:p>
        </p:txBody>
      </p:sp>
    </p:spTree>
    <p:extLst>
      <p:ext uri="{BB962C8B-B14F-4D97-AF65-F5344CB8AC3E}">
        <p14:creationId xmlns:p14="http://schemas.microsoft.com/office/powerpoint/2010/main" val="17879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På dette området skjer nok de største endringene I årene som kommer</a:t>
            </a:r>
          </a:p>
          <a:p>
            <a:endParaRPr lang="nb-NO" noProof="0" dirty="0"/>
          </a:p>
          <a:p>
            <a:r>
              <a:rPr lang="nb-NO" noProof="0" dirty="0"/>
              <a:t>Før måtte man være registrert som bank med tilhørende krav for å kunne initiere betalinger fra kunders konto eller innhente kontoopplysninger om kunder</a:t>
            </a:r>
          </a:p>
          <a:p>
            <a:endParaRPr lang="nb-NO" noProof="0" dirty="0"/>
          </a:p>
          <a:p>
            <a:r>
              <a:rPr lang="nb-NO" noProof="0" dirty="0"/>
              <a:t>PISP kan initiere betalinger fra kunders konto – VIPPS, </a:t>
            </a:r>
            <a:r>
              <a:rPr lang="nb-NO" noProof="0" dirty="0" err="1"/>
              <a:t>MobilePay</a:t>
            </a:r>
            <a:r>
              <a:rPr lang="nb-NO" noProof="0" dirty="0"/>
              <a:t>, </a:t>
            </a:r>
            <a:r>
              <a:rPr lang="nb-NO" noProof="0" dirty="0" err="1"/>
              <a:t>Swish</a:t>
            </a:r>
            <a:r>
              <a:rPr lang="nb-NO" noProof="0" dirty="0"/>
              <a:t>, </a:t>
            </a:r>
            <a:r>
              <a:rPr lang="nb-NO" noProof="0" dirty="0" err="1"/>
              <a:t>mCash</a:t>
            </a:r>
            <a:r>
              <a:rPr lang="nb-NO" noProof="0" dirty="0"/>
              <a:t>, Klarna, </a:t>
            </a:r>
            <a:r>
              <a:rPr lang="nb-NO" noProof="0" dirty="0" err="1"/>
              <a:t>Betalo</a:t>
            </a:r>
            <a:r>
              <a:rPr lang="nb-NO" noProof="0" dirty="0"/>
              <a:t> </a:t>
            </a:r>
            <a:r>
              <a:rPr lang="nb-NO" noProof="0" dirty="0" err="1"/>
              <a:t>etc</a:t>
            </a:r>
            <a:endParaRPr lang="nb-NO" noProof="0" dirty="0"/>
          </a:p>
          <a:p>
            <a:r>
              <a:rPr lang="nb-NO" noProof="0" dirty="0"/>
              <a:t>AISP kan innhente kontoopplysninger om en kunde uten å ha inngått spesifikk avtale - </a:t>
            </a:r>
          </a:p>
          <a:p>
            <a:r>
              <a:rPr lang="nb-NO" noProof="0" dirty="0"/>
              <a:t>PIISP kan innhente info om det er dekning på konto eller ikke (mot et kort de utgir, eller kanskje fra eiendomsmegler </a:t>
            </a:r>
            <a:r>
              <a:rPr lang="nb-NO" noProof="0" dirty="0" err="1"/>
              <a:t>ifm</a:t>
            </a:r>
            <a:r>
              <a:rPr lang="nb-NO" noProof="0" dirty="0"/>
              <a:t> budgivning?)</a:t>
            </a:r>
          </a:p>
          <a:p>
            <a:endParaRPr lang="nb-NO" noProof="0" dirty="0"/>
          </a:p>
          <a:p>
            <a:r>
              <a:rPr lang="nb-NO" noProof="0" dirty="0"/>
              <a:t>Remitteringsløsninger trenger ikke lenger gå via Nets eller ha spesifikke bankavtaler. Det åpner for mer integrerte og mer effektive løsninger for kundene. </a:t>
            </a:r>
          </a:p>
          <a:p>
            <a:endParaRPr lang="nb-NO" noProof="0" dirty="0"/>
          </a:p>
          <a:p>
            <a:r>
              <a:rPr lang="nb-NO" noProof="0" dirty="0"/>
              <a:t>Bankenes fokus på å finne nye løsninger, øke merverdien for kundene vil komme virksomhetene til gode. De kan ikke lenger bare være avhengig av de klassiske og tradisjonelle tjenestene som lån og betaling for å holde på kundene. Det vil nok føre til flere og mer integrerte </a:t>
            </a:r>
            <a:r>
              <a:rPr lang="nb-NO" noProof="0" dirty="0" err="1"/>
              <a:t>Apper</a:t>
            </a:r>
            <a:r>
              <a:rPr lang="nb-NO" noProof="0" dirty="0"/>
              <a:t>, og flere tjenester som vi kanskje ikke før har sett fra bankene.  For å få til dette må bankene lære kundene sine å kjenne langt bedre enn de har gjort til nå. Det vil bli fokus på å forstå hele forretningsprosessen til kunden, og hva som gir verdi for dem </a:t>
            </a:r>
          </a:p>
          <a:p>
            <a:endParaRPr lang="en-US" dirty="0"/>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11</a:t>
            </a:fld>
            <a:endParaRPr lang="en-US"/>
          </a:p>
        </p:txBody>
      </p:sp>
    </p:spTree>
    <p:extLst>
      <p:ext uri="{BB962C8B-B14F-4D97-AF65-F5344CB8AC3E}">
        <p14:creationId xmlns:p14="http://schemas.microsoft.com/office/powerpoint/2010/main" val="299520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Det vil bli pålagt å benytte dedikerte </a:t>
            </a:r>
            <a:r>
              <a:rPr lang="nb-NO" noProof="0" dirty="0" err="1"/>
              <a:t>APIer</a:t>
            </a:r>
            <a:r>
              <a:rPr lang="nb-NO" noProof="0" dirty="0"/>
              <a:t> og ikke såkalt «screen </a:t>
            </a:r>
            <a:r>
              <a:rPr lang="nb-NO" noProof="0" dirty="0" err="1"/>
              <a:t>scraping</a:t>
            </a:r>
            <a:r>
              <a:rPr lang="nb-NO" noProof="0" dirty="0"/>
              <a:t>» som mange benytter seg av i dag. Hvordan kan dette forhindres dersom relevant API ikke er tilgjengelig.</a:t>
            </a:r>
          </a:p>
          <a:p>
            <a:endParaRPr lang="nb-NO" noProof="0" dirty="0"/>
          </a:p>
          <a:p>
            <a:r>
              <a:rPr lang="nb-NO" noProof="0" dirty="0"/>
              <a:t>GDPR </a:t>
            </a:r>
            <a:r>
              <a:rPr lang="nb-NO" noProof="0" dirty="0" err="1"/>
              <a:t>vs</a:t>
            </a:r>
            <a:r>
              <a:rPr lang="nb-NO" noProof="0" dirty="0"/>
              <a:t> PSD2. Kan virke som disse to regulativene, som begge blir innført tidlig 2018, har noe motstridende målsettinger – PSD2 gjør data tilgjengelig for tredjepart, mens GDPR skal holde dataene privat.  </a:t>
            </a:r>
          </a:p>
          <a:p>
            <a:endParaRPr lang="nb-NO" noProof="0" dirty="0"/>
          </a:p>
          <a:p>
            <a:r>
              <a:rPr lang="nb-NO" noProof="0" dirty="0"/>
              <a:t>Nøkkelordene her er innsyn (samt uthenting), samtykke og gyldig eller god grunn til å oppbevare og bruke data om kunden. Det som kan være noe uklart er hva slags samtykke som tilfredsstiller regelverket. </a:t>
            </a:r>
          </a:p>
          <a:p>
            <a:endParaRPr lang="nb-NO" noProof="0" dirty="0"/>
          </a:p>
          <a:p>
            <a:r>
              <a:rPr lang="nb-NO" noProof="0" dirty="0"/>
              <a:t>En annen ting er hvordan samtykket skal gis når en tredjepart kommer inn og skal ha tilgang til data – hvordan får de sjekket at de faktisk har kundens/sluttbrukerens samtykke? Hvordan skal banken kunne være ansvarlig for hvordan tredjepart behandler dataene? Dette er uansett noe leverandørene må løse, men det kan være greit å være klar over disse tingene som påvirker deg som kunde.  </a:t>
            </a:r>
          </a:p>
          <a:p>
            <a:endParaRPr lang="nb-NO" noProof="0" dirty="0"/>
          </a:p>
          <a:p>
            <a:r>
              <a:rPr lang="nb-NO" noProof="0" dirty="0"/>
              <a:t>Tredjepartsaktører vil få like strenge krav knyttet til sin virksomhet som det bankene har. Det er stilt krav til såkalt SCA (</a:t>
            </a:r>
            <a:r>
              <a:rPr lang="nb-NO" noProof="0" dirty="0" err="1"/>
              <a:t>Strong</a:t>
            </a:r>
            <a:r>
              <a:rPr lang="nb-NO" noProof="0" dirty="0"/>
              <a:t> Customer </a:t>
            </a:r>
            <a:r>
              <a:rPr lang="nb-NO" noProof="0" dirty="0" err="1"/>
              <a:t>Authentication</a:t>
            </a:r>
            <a:r>
              <a:rPr lang="nb-NO" noProof="0" dirty="0"/>
              <a:t>) – dette går ut på at det basert på to kriterier i kategorien «noe man er», «noe man har» og «noe man vet» generer en autentiseringskode. Dette er likt det som benyttes </a:t>
            </a:r>
            <a:r>
              <a:rPr lang="nb-NO" noProof="0" dirty="0" err="1"/>
              <a:t>ifm</a:t>
            </a:r>
            <a:r>
              <a:rPr lang="nb-NO" noProof="0" dirty="0"/>
              <a:t> både nettbank og andre områder i dag.</a:t>
            </a:r>
          </a:p>
          <a:p>
            <a:endParaRPr lang="nb-NO" noProof="0" dirty="0"/>
          </a:p>
          <a:p>
            <a:r>
              <a:rPr lang="nb-NO" noProof="0" dirty="0"/>
              <a:t>Hva skjer ved forsøk på svindel – i for eksempel en «tvilsom» nettbutikk. Før kunne man kontakte banken og bare be de stoppe utbetaling på kredittkort, men nå vil pengene allerede være borte fra kontoen. Hvem er ansvarlig og hvem må bære tapet?</a:t>
            </a:r>
          </a:p>
          <a:p>
            <a:r>
              <a:rPr lang="nb-NO" noProof="0" dirty="0"/>
              <a:t> </a:t>
            </a:r>
          </a:p>
          <a:p>
            <a:endParaRPr lang="en-US" dirty="0"/>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12</a:t>
            </a:fld>
            <a:endParaRPr lang="en-US"/>
          </a:p>
        </p:txBody>
      </p:sp>
    </p:spTree>
    <p:extLst>
      <p:ext uri="{BB962C8B-B14F-4D97-AF65-F5344CB8AC3E}">
        <p14:creationId xmlns:p14="http://schemas.microsoft.com/office/powerpoint/2010/main" val="112780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13</a:t>
            </a:fld>
            <a:endParaRPr lang="en-US"/>
          </a:p>
        </p:txBody>
      </p:sp>
    </p:spTree>
    <p:extLst>
      <p:ext uri="{BB962C8B-B14F-4D97-AF65-F5344CB8AC3E}">
        <p14:creationId xmlns:p14="http://schemas.microsoft.com/office/powerpoint/2010/main" val="113936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14</a:t>
            </a:fld>
            <a:endParaRPr lang="en-US"/>
          </a:p>
        </p:txBody>
      </p:sp>
    </p:spTree>
    <p:extLst>
      <p:ext uri="{BB962C8B-B14F-4D97-AF65-F5344CB8AC3E}">
        <p14:creationId xmlns:p14="http://schemas.microsoft.com/office/powerpoint/2010/main" val="326818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Forbrukeren må passe på langt flere kanaler for mottak av faktura</a:t>
            </a:r>
          </a:p>
          <a:p>
            <a:pPr marL="171450" indent="-171450">
              <a:buFont typeface="Arial" panose="020B0604020202020204" pitchFamily="34" charset="0"/>
              <a:buChar char="•"/>
            </a:pPr>
            <a:r>
              <a:rPr lang="nb-NO" noProof="0" dirty="0"/>
              <a:t>Papir</a:t>
            </a:r>
          </a:p>
          <a:p>
            <a:pPr marL="171450" indent="-171450">
              <a:buFont typeface="Arial" panose="020B0604020202020204" pitchFamily="34" charset="0"/>
              <a:buChar char="•"/>
            </a:pPr>
            <a:r>
              <a:rPr lang="nb-NO" noProof="0" dirty="0" err="1"/>
              <a:t>ePost</a:t>
            </a:r>
            <a:endParaRPr lang="nb-NO" noProof="0" dirty="0"/>
          </a:p>
          <a:p>
            <a:pPr marL="171450" indent="-171450">
              <a:buFont typeface="Arial" panose="020B0604020202020204" pitchFamily="34" charset="0"/>
              <a:buChar char="•"/>
            </a:pPr>
            <a:r>
              <a:rPr lang="nb-NO" noProof="0" dirty="0"/>
              <a:t>Nettbank</a:t>
            </a:r>
          </a:p>
          <a:p>
            <a:pPr marL="171450" indent="-171450">
              <a:buFont typeface="Arial" panose="020B0604020202020204" pitchFamily="34" charset="0"/>
              <a:buChar char="•"/>
            </a:pPr>
            <a:r>
              <a:rPr lang="nb-NO" noProof="0" dirty="0"/>
              <a:t>VIPPS</a:t>
            </a:r>
          </a:p>
          <a:p>
            <a:pPr marL="171450" indent="-171450">
              <a:buFont typeface="Arial" panose="020B0604020202020204" pitchFamily="34" charset="0"/>
              <a:buChar char="•"/>
            </a:pPr>
            <a:r>
              <a:rPr lang="nb-NO" noProof="0" dirty="0" err="1"/>
              <a:t>mInvoice</a:t>
            </a:r>
            <a:endParaRPr lang="nb-NO" noProof="0" dirty="0"/>
          </a:p>
          <a:p>
            <a:pPr marL="171450" indent="-171450">
              <a:buFont typeface="Arial" panose="020B0604020202020204" pitchFamily="34" charset="0"/>
              <a:buChar char="•"/>
            </a:pPr>
            <a:r>
              <a:rPr lang="nb-NO" noProof="0" dirty="0" err="1"/>
              <a:t>DigiPost</a:t>
            </a:r>
            <a:endParaRPr lang="nb-NO" noProof="0" dirty="0"/>
          </a:p>
          <a:p>
            <a:pPr marL="171450" indent="-171450">
              <a:buFont typeface="Arial" panose="020B0604020202020204" pitchFamily="34" charset="0"/>
              <a:buChar char="•"/>
            </a:pPr>
            <a:r>
              <a:rPr lang="nb-NO" noProof="0" dirty="0" err="1"/>
              <a:t>eBoks</a:t>
            </a:r>
            <a:endParaRPr lang="nb-NO" noProof="0" dirty="0"/>
          </a:p>
          <a:p>
            <a:pPr marL="171450" indent="-171450">
              <a:buFont typeface="Arial" panose="020B0604020202020204" pitchFamily="34" charset="0"/>
              <a:buChar char="•"/>
            </a:pPr>
            <a:r>
              <a:rPr lang="nb-NO" noProof="0" dirty="0" err="1"/>
              <a:t>AvtaleGiro</a:t>
            </a:r>
            <a:endParaRPr lang="nb-NO" noProof="0" dirty="0"/>
          </a:p>
          <a:p>
            <a:pPr marL="171450" indent="-171450">
              <a:buFont typeface="Arial" panose="020B0604020202020204" pitchFamily="34" charset="0"/>
              <a:buChar char="•"/>
            </a:pPr>
            <a:endParaRPr lang="nb-NO" noProof="0" dirty="0"/>
          </a:p>
          <a:p>
            <a:pPr marL="171450" indent="-171450">
              <a:buFont typeface="Arial" panose="020B0604020202020204" pitchFamily="34" charset="0"/>
              <a:buChar char="•"/>
            </a:pPr>
            <a:endParaRPr lang="nb-NO" noProof="0" dirty="0"/>
          </a:p>
          <a:p>
            <a:pPr marL="0" indent="0">
              <a:buFont typeface="Arial" panose="020B0604020202020204" pitchFamily="34" charset="0"/>
              <a:buNone/>
            </a:pPr>
            <a:r>
              <a:rPr lang="nb-NO" noProof="0" dirty="0"/>
              <a:t>Forsøket på å standardisere på kun én kanal for alt er en klassisk Catch 22. Det vil i utgangspunktet ikke virke 100% før alle er på den ene kanalen.</a:t>
            </a:r>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15</a:t>
            </a:fld>
            <a:endParaRPr lang="en-US"/>
          </a:p>
        </p:txBody>
      </p:sp>
    </p:spTree>
    <p:extLst>
      <p:ext uri="{BB962C8B-B14F-4D97-AF65-F5344CB8AC3E}">
        <p14:creationId xmlns:p14="http://schemas.microsoft.com/office/powerpoint/2010/main" val="144140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16</a:t>
            </a:fld>
            <a:endParaRPr lang="en-US"/>
          </a:p>
        </p:txBody>
      </p:sp>
    </p:spTree>
    <p:extLst>
      <p:ext uri="{BB962C8B-B14F-4D97-AF65-F5344CB8AC3E}">
        <p14:creationId xmlns:p14="http://schemas.microsoft.com/office/powerpoint/2010/main" val="792626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107E2-5C08-3D48-96AF-C812A7AE91C2}" type="slidenum">
              <a:rPr lang="en-US" smtClean="0"/>
              <a:pPr/>
              <a:t>17</a:t>
            </a:fld>
            <a:endParaRPr lang="en-US"/>
          </a:p>
        </p:txBody>
      </p:sp>
    </p:spTree>
    <p:extLst>
      <p:ext uri="{BB962C8B-B14F-4D97-AF65-F5344CB8AC3E}">
        <p14:creationId xmlns:p14="http://schemas.microsoft.com/office/powerpoint/2010/main" val="106644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76107E2-5C08-3D48-96AF-C812A7AE91C2}" type="slidenum">
              <a:rPr lang="en-US" smtClean="0"/>
              <a:pPr/>
              <a:t>2</a:t>
            </a:fld>
            <a:endParaRPr lang="en-US"/>
          </a:p>
        </p:txBody>
      </p:sp>
    </p:spTree>
    <p:extLst>
      <p:ext uri="{BB962C8B-B14F-4D97-AF65-F5344CB8AC3E}">
        <p14:creationId xmlns:p14="http://schemas.microsoft.com/office/powerpoint/2010/main" val="18123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6107E2-5C08-3D48-96AF-C812A7AE91C2}" type="slidenum">
              <a:rPr kumimoji="0" lang="en-US" sz="1200" b="0" i="0" u="none" strike="noStrike" kern="1200" cap="none" spc="0" normalizeH="0" baseline="0" noProof="0" smtClean="0">
                <a:ln>
                  <a:noFill/>
                </a:ln>
                <a:solidFill>
                  <a:prstClr val="black"/>
                </a:solidFill>
                <a:effectLst/>
                <a:uLnTx/>
                <a:uFillTx/>
                <a:latin typeface="Neo Sans Pro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Neo Sans Pro Light"/>
              <a:ea typeface="+mn-ea"/>
              <a:cs typeface="+mn-cs"/>
            </a:endParaRPr>
          </a:p>
        </p:txBody>
      </p:sp>
    </p:spTree>
    <p:extLst>
      <p:ext uri="{BB962C8B-B14F-4D97-AF65-F5344CB8AC3E}">
        <p14:creationId xmlns:p14="http://schemas.microsoft.com/office/powerpoint/2010/main" val="30470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nb-NO" baseline="0" dirty="0"/>
          </a:p>
        </p:txBody>
      </p:sp>
      <p:sp>
        <p:nvSpPr>
          <p:cNvPr id="4" name="Slide Number Placeholder 3"/>
          <p:cNvSpPr>
            <a:spLocks noGrp="1"/>
          </p:cNvSpPr>
          <p:nvPr>
            <p:ph type="sldNum" sz="quarter" idx="10"/>
          </p:nvPr>
        </p:nvSpPr>
        <p:spPr/>
        <p:txBody>
          <a:bodyPr/>
          <a:lstStyle/>
          <a:p>
            <a:fld id="{D76107E2-5C08-3D48-96AF-C812A7AE91C2}" type="slidenum">
              <a:rPr lang="en-US" smtClean="0"/>
              <a:pPr/>
              <a:t>4</a:t>
            </a:fld>
            <a:endParaRPr lang="en-US"/>
          </a:p>
        </p:txBody>
      </p:sp>
    </p:spTree>
    <p:extLst>
      <p:ext uri="{BB962C8B-B14F-4D97-AF65-F5344CB8AC3E}">
        <p14:creationId xmlns:p14="http://schemas.microsoft.com/office/powerpoint/2010/main" val="240395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Innspill:</a:t>
            </a:r>
          </a:p>
          <a:p>
            <a:endParaRPr lang="nb-NO" noProof="0" dirty="0"/>
          </a:p>
          <a:p>
            <a:r>
              <a:rPr lang="nb-NO" noProof="0" dirty="0"/>
              <a:t>Omfavn gjerne teknologien, men tenk også på hvilke utfordringer man kan ende opp å stå overfor når mulighetene skal settes i live.</a:t>
            </a:r>
          </a:p>
          <a:p>
            <a:endParaRPr lang="nb-NO" noProof="0" dirty="0"/>
          </a:p>
          <a:p>
            <a:r>
              <a:rPr lang="nb-NO" noProof="0" dirty="0"/>
              <a:t>Det som skjer i privatmarkedet påvirker i mye større grad det som skjer i jobbsammenheng enn det vi opplevde at det gjorde før.</a:t>
            </a:r>
          </a:p>
          <a:p>
            <a:endParaRPr lang="nb-NO" noProof="0" dirty="0"/>
          </a:p>
          <a:p>
            <a:r>
              <a:rPr lang="nb-NO" noProof="0" dirty="0"/>
              <a:t>Ting vi har vært vant til endres raskere enn mange av oss finner komfortabelt, og selv om det loves en lysende fremtid er det ikke uten noen utfordringer som må løses og holdninger som må endres.</a:t>
            </a:r>
          </a:p>
          <a:p>
            <a:endParaRPr lang="nb-NO" noProof="0" dirty="0"/>
          </a:p>
          <a:p>
            <a:r>
              <a:rPr lang="nb-NO" noProof="0" dirty="0"/>
              <a:t>En god forståelse for menneskelig natur og oppførsel vil komme godt med.</a:t>
            </a:r>
          </a:p>
          <a:p>
            <a:endParaRPr lang="nb-NO" noProof="0" dirty="0"/>
          </a:p>
          <a:p>
            <a:r>
              <a:rPr lang="nb-NO" noProof="0" dirty="0"/>
              <a:t>I regnskapsbransjen skrives det nå mye om at </a:t>
            </a:r>
            <a:r>
              <a:rPr lang="nb-NO" noProof="0" dirty="0" err="1"/>
              <a:t>robotene</a:t>
            </a:r>
            <a:r>
              <a:rPr lang="nb-NO" noProof="0" dirty="0"/>
              <a:t> vil ta over – denne er fra siste utgave av Computerworld.</a:t>
            </a:r>
          </a:p>
          <a:p>
            <a:endParaRPr lang="nb-NO" noProof="0" dirty="0"/>
          </a:p>
          <a:p>
            <a:r>
              <a:rPr lang="nb-NO" noProof="0" dirty="0"/>
              <a:t>Tankeøvelsen som gjøres er at regnskapssystemene automatisk sender transaksjonene i </a:t>
            </a:r>
            <a:r>
              <a:rPr lang="nb-NO" noProof="0" dirty="0" err="1"/>
              <a:t>sanntid</a:t>
            </a:r>
            <a:r>
              <a:rPr lang="nb-NO" noProof="0" dirty="0"/>
              <a:t> til Brønnøysund i det de bokføres og betales., og at avgiftsinnkrevingen også skjer fortløpende. </a:t>
            </a:r>
            <a:r>
              <a:rPr lang="nb-NO" noProof="0" dirty="0" err="1"/>
              <a:t>Blockchain</a:t>
            </a:r>
            <a:r>
              <a:rPr lang="nb-NO" noProof="0" dirty="0"/>
              <a:t> teknologien kan gjøre det både enklere og sikrere ved en kryptografisk forsegling av transaksjonene, slik at man heller ikke kan «manipulere bøkene» i etterkant. Da vil jo også behovet for kontroll og ettersyn reduseres.      </a:t>
            </a:r>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5</a:t>
            </a:fld>
            <a:endParaRPr lang="en-US"/>
          </a:p>
        </p:txBody>
      </p:sp>
    </p:spTree>
    <p:extLst>
      <p:ext uri="{BB962C8B-B14F-4D97-AF65-F5344CB8AC3E}">
        <p14:creationId xmlns:p14="http://schemas.microsoft.com/office/powerpoint/2010/main" val="367959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76107E2-5C08-3D48-96AF-C812A7AE91C2}" type="slidenum">
              <a:rPr lang="en-US" smtClean="0"/>
              <a:pPr/>
              <a:t>6</a:t>
            </a:fld>
            <a:endParaRPr lang="en-US"/>
          </a:p>
        </p:txBody>
      </p:sp>
    </p:spTree>
    <p:extLst>
      <p:ext uri="{BB962C8B-B14F-4D97-AF65-F5344CB8AC3E}">
        <p14:creationId xmlns:p14="http://schemas.microsoft.com/office/powerpoint/2010/main" val="240002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76107E2-5C08-3D48-96AF-C812A7AE91C2}" type="slidenum">
              <a:rPr lang="en-US" smtClean="0"/>
              <a:pPr/>
              <a:t>7</a:t>
            </a:fld>
            <a:endParaRPr lang="en-US"/>
          </a:p>
        </p:txBody>
      </p:sp>
    </p:spTree>
    <p:extLst>
      <p:ext uri="{BB962C8B-B14F-4D97-AF65-F5344CB8AC3E}">
        <p14:creationId xmlns:p14="http://schemas.microsoft.com/office/powerpoint/2010/main" val="189438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Kryptovaluta blir spådd å være fremtiden – som valuta, og kanskje også sentral for fremtidige betalingsplattformer.</a:t>
            </a:r>
          </a:p>
          <a:p>
            <a:endParaRPr lang="nb-NO" noProof="0" dirty="0"/>
          </a:p>
          <a:p>
            <a:r>
              <a:rPr lang="nb-NO" noProof="0" dirty="0"/>
              <a:t>Hadde du investert $100 på </a:t>
            </a:r>
            <a:r>
              <a:rPr lang="nb-NO" noProof="0" dirty="0" err="1"/>
              <a:t>Bitcoin</a:t>
            </a:r>
            <a:r>
              <a:rPr lang="nb-NO" noProof="0" dirty="0"/>
              <a:t> i 2010 så hadde det i dag vært verdt $5.6 millioner</a:t>
            </a:r>
          </a:p>
          <a:p>
            <a:endParaRPr lang="nb-NO" noProof="0" dirty="0"/>
          </a:p>
          <a:p>
            <a:r>
              <a:rPr lang="nb-NO" noProof="0" dirty="0"/>
              <a:t>Enkelte eksperter spår at </a:t>
            </a:r>
            <a:r>
              <a:rPr lang="nb-NO" noProof="0" dirty="0" err="1"/>
              <a:t>Bitcoin</a:t>
            </a:r>
            <a:r>
              <a:rPr lang="nb-NO" noProof="0" dirty="0"/>
              <a:t> i løpet av de neste 5-10 årene vil være verdt $1 </a:t>
            </a:r>
            <a:r>
              <a:rPr lang="nb-NO" noProof="0" dirty="0" err="1"/>
              <a:t>mill</a:t>
            </a:r>
            <a:r>
              <a:rPr lang="nb-NO" noProof="0" dirty="0"/>
              <a:t>, og noen spår så høyt som $5 millioner.</a:t>
            </a:r>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8</a:t>
            </a:fld>
            <a:endParaRPr lang="en-US"/>
          </a:p>
        </p:txBody>
      </p:sp>
    </p:spTree>
    <p:extLst>
      <p:ext uri="{BB962C8B-B14F-4D97-AF65-F5344CB8AC3E}">
        <p14:creationId xmlns:p14="http://schemas.microsoft.com/office/powerpoint/2010/main" val="3617230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Hva sier skeptikerne? Hva er utfordringene?</a:t>
            </a:r>
          </a:p>
          <a:p>
            <a:endParaRPr lang="nb-NO" noProof="0" dirty="0"/>
          </a:p>
          <a:p>
            <a:r>
              <a:rPr lang="nb-NO" noProof="0" dirty="0"/>
              <a:t>Noen har gått meget sterkt ut – slik som toppsjefen i USAs største finansinstitusjon J.P. Morgan Chase (DN artikkelen)</a:t>
            </a:r>
          </a:p>
        </p:txBody>
      </p:sp>
      <p:sp>
        <p:nvSpPr>
          <p:cNvPr id="4" name="Plassholder for lysbildenummer 3"/>
          <p:cNvSpPr>
            <a:spLocks noGrp="1"/>
          </p:cNvSpPr>
          <p:nvPr>
            <p:ph type="sldNum" sz="quarter" idx="10"/>
          </p:nvPr>
        </p:nvSpPr>
        <p:spPr/>
        <p:txBody>
          <a:bodyPr/>
          <a:lstStyle/>
          <a:p>
            <a:fld id="{D76107E2-5C08-3D48-96AF-C812A7AE91C2}" type="slidenum">
              <a:rPr lang="en-US" smtClean="0"/>
              <a:pPr/>
              <a:t>9</a:t>
            </a:fld>
            <a:endParaRPr lang="en-US"/>
          </a:p>
        </p:txBody>
      </p:sp>
    </p:spTree>
    <p:extLst>
      <p:ext uri="{BB962C8B-B14F-4D97-AF65-F5344CB8AC3E}">
        <p14:creationId xmlns:p14="http://schemas.microsoft.com/office/powerpoint/2010/main" val="27907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000" y="1440000"/>
            <a:ext cx="10972800" cy="4525963"/>
          </a:xfrm>
        </p:spPr>
        <p:txBody>
          <a:bodyPr>
            <a:normAutofit/>
          </a:bodyPr>
          <a:lstStyle>
            <a:lvl1pPr marL="342900" indent="-342900">
              <a:lnSpc>
                <a:spcPct val="150000"/>
              </a:lnSpc>
              <a:buFont typeface="Arial" panose="020B0604020202020204" pitchFamily="34" charset="0"/>
              <a:buChar char="•"/>
              <a:defRPr sz="1800">
                <a:solidFill>
                  <a:srgbClr val="000000"/>
                </a:solidFill>
                <a:latin typeface="Neo Sans Std Light" panose="020B0304030504040204" pitchFamily="34" charset="0"/>
              </a:defRPr>
            </a:lvl1pPr>
            <a:lvl2pPr>
              <a:defRPr sz="1800">
                <a:latin typeface="Neo Sans Std Light" panose="020B0304030504040204" pitchFamily="34" charset="0"/>
              </a:defRPr>
            </a:lvl2pPr>
            <a:lvl3pPr>
              <a:defRPr sz="1800">
                <a:latin typeface="Neo Sans Std Light" panose="020B0304030504040204" pitchFamily="34" charset="0"/>
              </a:defRPr>
            </a:lvl3pPr>
            <a:lvl4pPr>
              <a:defRPr sz="1800">
                <a:latin typeface="Neo Sans Std Light" panose="020B0304030504040204" pitchFamily="34" charset="0"/>
              </a:defRPr>
            </a:lvl4pPr>
            <a:lvl5pPr>
              <a:defRPr sz="1800">
                <a:latin typeface="Neo Sans Std Light" panose="020B0304030504040204" pitchFamily="34" charset="0"/>
              </a:defRPr>
            </a:lvl5pPr>
          </a:lstStyle>
          <a:p>
            <a:pPr lvl="0"/>
            <a:r>
              <a:rPr lang="nb-NO" err="1"/>
              <a:t>Click</a:t>
            </a:r>
            <a:r>
              <a:rPr lang="nb-NO"/>
              <a:t> to </a:t>
            </a:r>
            <a:r>
              <a:rPr lang="nb-NO" err="1"/>
              <a:t>edit</a:t>
            </a:r>
            <a:r>
              <a:rPr lang="nb-NO"/>
              <a:t> </a:t>
            </a:r>
            <a:r>
              <a:rPr lang="nb-NO" err="1"/>
              <a:t>text</a:t>
            </a:r>
            <a:endParaRPr lang="nb-NO"/>
          </a:p>
          <a:p>
            <a:pPr lvl="0"/>
            <a:r>
              <a:rPr lang="nb-NO"/>
              <a:t>Second </a:t>
            </a:r>
            <a:r>
              <a:rPr lang="nb-NO" err="1"/>
              <a:t>level</a:t>
            </a:r>
            <a:endParaRPr lang="nb-NO"/>
          </a:p>
          <a:p>
            <a:pPr lvl="0"/>
            <a:r>
              <a:rPr lang="nb-NO"/>
              <a:t>Third </a:t>
            </a:r>
            <a:r>
              <a:rPr lang="nb-NO" err="1"/>
              <a:t>level</a:t>
            </a:r>
            <a:endParaRPr lang="nb-NO"/>
          </a:p>
          <a:p>
            <a:pPr lvl="0"/>
            <a:r>
              <a:rPr lang="nb-NO" err="1"/>
              <a:t>Fourth</a:t>
            </a:r>
            <a:r>
              <a:rPr lang="nb-NO"/>
              <a:t> </a:t>
            </a:r>
            <a:r>
              <a:rPr lang="nb-NO" err="1"/>
              <a:t>level</a:t>
            </a:r>
            <a:endParaRPr lang="nb-NO"/>
          </a:p>
          <a:p>
            <a:pPr lvl="0"/>
            <a:r>
              <a:rPr lang="nb-NO"/>
              <a:t>Fifth </a:t>
            </a:r>
            <a:r>
              <a:rPr lang="nb-NO" err="1"/>
              <a:t>level</a:t>
            </a:r>
            <a:endParaRPr lang="en-US"/>
          </a:p>
        </p:txBody>
      </p:sp>
      <p:sp>
        <p:nvSpPr>
          <p:cNvPr id="6" name="Text Placeholder 17"/>
          <p:cNvSpPr>
            <a:spLocks noGrp="1"/>
          </p:cNvSpPr>
          <p:nvPr>
            <p:ph type="body" sz="quarter" idx="16" hasCustomPrompt="1"/>
          </p:nvPr>
        </p:nvSpPr>
        <p:spPr>
          <a:xfrm>
            <a:off x="336000" y="144000"/>
            <a:ext cx="10938933" cy="830262"/>
          </a:xfrm>
        </p:spPr>
        <p:txBody>
          <a:bodyPr>
            <a:normAutofit/>
          </a:bodyPr>
          <a:lstStyle>
            <a:lvl1pPr>
              <a:defRPr sz="2800">
                <a:solidFill>
                  <a:srgbClr val="000000"/>
                </a:solidFill>
                <a:latin typeface="Neo Sans Std Medium" panose="020B0704030504040204" pitchFamily="34" charset="0"/>
              </a:defRPr>
            </a:lvl1pPr>
          </a:lstStyle>
          <a:p>
            <a:pPr lvl="0"/>
            <a:r>
              <a:rPr lang="en-US"/>
              <a:t>Click to edit Master</a:t>
            </a:r>
            <a:endParaRPr lang="nb-NO"/>
          </a:p>
        </p:txBody>
      </p:sp>
      <p:pic>
        <p:nvPicPr>
          <p:cNvPr id="7" name="Picture 1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26000" y="273600"/>
            <a:ext cx="1774701" cy="262276"/>
          </a:xfrm>
          <a:prstGeom prst="rect">
            <a:avLst/>
          </a:prstGeom>
        </p:spPr>
      </p:pic>
    </p:spTree>
    <p:extLst>
      <p:ext uri="{BB962C8B-B14F-4D97-AF65-F5344CB8AC3E}">
        <p14:creationId xmlns:p14="http://schemas.microsoft.com/office/powerpoint/2010/main" val="3215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icture &amp; title">
    <p:spTree>
      <p:nvGrpSpPr>
        <p:cNvPr id="1" name=""/>
        <p:cNvGrpSpPr/>
        <p:nvPr/>
      </p:nvGrpSpPr>
      <p:grpSpPr>
        <a:xfrm>
          <a:off x="0" y="0"/>
          <a:ext cx="0" cy="0"/>
          <a:chOff x="0" y="0"/>
          <a:chExt cx="0" cy="0"/>
        </a:xfrm>
      </p:grpSpPr>
      <p:pic>
        <p:nvPicPr>
          <p:cNvPr id="6" name="Picture 1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76684" y="306000"/>
            <a:ext cx="1774701" cy="262276"/>
          </a:xfrm>
          <a:prstGeom prst="rect">
            <a:avLst/>
          </a:prstGeom>
        </p:spPr>
      </p:pic>
    </p:spTree>
    <p:extLst>
      <p:ext uri="{BB962C8B-B14F-4D97-AF65-F5344CB8AC3E}">
        <p14:creationId xmlns:p14="http://schemas.microsoft.com/office/powerpoint/2010/main" val="62613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icture w. black log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12192000" cy="6858000"/>
          </a:xfrm>
        </p:spPr>
        <p:txBody>
          <a:bodyPr/>
          <a:lstStyle/>
          <a:p>
            <a:endParaRPr lang="nb-NO"/>
          </a:p>
        </p:txBody>
      </p:sp>
      <p:pic>
        <p:nvPicPr>
          <p:cNvPr id="5" name="Picture 4"/>
          <p:cNvPicPr>
            <a:picLocks noChangeAspect="1"/>
          </p:cNvPicPr>
          <p:nvPr userDrawn="1"/>
        </p:nvPicPr>
        <p:blipFill>
          <a:blip r:embed="rId2"/>
          <a:stretch>
            <a:fillRect/>
          </a:stretch>
        </p:blipFill>
        <p:spPr>
          <a:xfrm>
            <a:off x="10151883" y="278337"/>
            <a:ext cx="1599501" cy="181862"/>
          </a:xfrm>
          <a:prstGeom prst="rect">
            <a:avLst/>
          </a:prstGeom>
        </p:spPr>
      </p:pic>
      <p:pic>
        <p:nvPicPr>
          <p:cNvPr id="6" name="Picture 1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26000" y="273183"/>
            <a:ext cx="1774701" cy="262276"/>
          </a:xfrm>
          <a:prstGeom prst="rect">
            <a:avLst/>
          </a:prstGeom>
        </p:spPr>
      </p:pic>
    </p:spTree>
    <p:extLst>
      <p:ext uri="{BB962C8B-B14F-4D97-AF65-F5344CB8AC3E}">
        <p14:creationId xmlns:p14="http://schemas.microsoft.com/office/powerpoint/2010/main" val="81401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7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30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picture right empty">
    <p:spTree>
      <p:nvGrpSpPr>
        <p:cNvPr id="1" name=""/>
        <p:cNvGrpSpPr/>
        <p:nvPr/>
      </p:nvGrpSpPr>
      <p:grpSpPr>
        <a:xfrm>
          <a:off x="0" y="0"/>
          <a:ext cx="0" cy="0"/>
          <a:chOff x="0" y="0"/>
          <a:chExt cx="0" cy="0"/>
        </a:xfrm>
      </p:grpSpPr>
      <p:sp>
        <p:nvSpPr>
          <p:cNvPr id="12" name="Picture Placeholder 2"/>
          <p:cNvSpPr>
            <a:spLocks noGrp="1"/>
          </p:cNvSpPr>
          <p:nvPr>
            <p:ph type="pic" idx="11"/>
          </p:nvPr>
        </p:nvSpPr>
        <p:spPr>
          <a:xfrm>
            <a:off x="6192000" y="0"/>
            <a:ext cx="6000000" cy="6867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Content Placeholder 2"/>
          <p:cNvSpPr>
            <a:spLocks noGrp="1"/>
          </p:cNvSpPr>
          <p:nvPr>
            <p:ph sz="half" idx="10" hasCustomPrompt="1"/>
          </p:nvPr>
        </p:nvSpPr>
        <p:spPr>
          <a:xfrm>
            <a:off x="336001" y="1440000"/>
            <a:ext cx="5500023" cy="5071484"/>
          </a:xfrm>
        </p:spPr>
        <p:txBody>
          <a:bodyPr>
            <a:normAutofit/>
          </a:bodyPr>
          <a:lstStyle>
            <a:lvl1pPr marL="285750" indent="-285750">
              <a:buFont typeface="Arial" panose="020B0604020202020204" pitchFamily="34" charset="0"/>
              <a:buChar char="•"/>
              <a:defRPr sz="1800">
                <a:solidFill>
                  <a:srgbClr val="000000"/>
                </a:solidFill>
                <a:latin typeface="Neo Sans Std Light" panose="020B0304030504040204" pitchFamily="34" charset="0"/>
              </a:defRPr>
            </a:lvl1pPr>
            <a:lvl2pPr>
              <a:defRPr sz="1800">
                <a:solidFill>
                  <a:srgbClr val="000000"/>
                </a:solidFill>
                <a:latin typeface="Neo Sans Std Light" panose="020B0304030504040204" pitchFamily="34" charset="0"/>
              </a:defRPr>
            </a:lvl2pPr>
            <a:lvl3pPr>
              <a:defRPr sz="1800">
                <a:solidFill>
                  <a:srgbClr val="000000"/>
                </a:solidFill>
                <a:latin typeface="Neo Sans Std Light" panose="020B0304030504040204" pitchFamily="34" charset="0"/>
              </a:defRPr>
            </a:lvl3pPr>
            <a:lvl4pPr>
              <a:defRPr sz="1800">
                <a:solidFill>
                  <a:srgbClr val="000000"/>
                </a:solidFill>
                <a:latin typeface="Neo Sans Std Light" panose="020B0304030504040204" pitchFamily="34" charset="0"/>
              </a:defRPr>
            </a:lvl4pPr>
            <a:lvl5pPr>
              <a:defRPr sz="1800">
                <a:solidFill>
                  <a:srgbClr val="000000"/>
                </a:solidFill>
                <a:latin typeface="Neo Sans Std Light" panose="020B0304030504040204" pitchFamily="34" charset="0"/>
              </a:defRPr>
            </a:lvl5pPr>
            <a:lvl6pPr>
              <a:defRPr sz="1800"/>
            </a:lvl6pPr>
            <a:lvl7pPr>
              <a:defRPr sz="1800"/>
            </a:lvl7pPr>
            <a:lvl8pPr>
              <a:defRPr sz="1800"/>
            </a:lvl8pPr>
            <a:lvl9pPr>
              <a:defRPr sz="1800"/>
            </a:lvl9pPr>
          </a:lstStyle>
          <a:p>
            <a:pPr lvl="0"/>
            <a:r>
              <a:rPr lang="en-US"/>
              <a:t>Click to edit text</a:t>
            </a:r>
          </a:p>
          <a:p>
            <a:pPr lvl="0"/>
            <a:r>
              <a:rPr lang="en-US"/>
              <a:t>Second level</a:t>
            </a:r>
          </a:p>
          <a:p>
            <a:pPr lvl="0"/>
            <a:r>
              <a:rPr lang="en-US"/>
              <a:t>Third level</a:t>
            </a:r>
          </a:p>
          <a:p>
            <a:pPr lvl="0"/>
            <a:r>
              <a:rPr lang="en-US"/>
              <a:t>Fourth level</a:t>
            </a:r>
          </a:p>
          <a:p>
            <a:pPr lvl="0"/>
            <a:r>
              <a:rPr lang="en-US"/>
              <a:t>Fifth level</a:t>
            </a:r>
          </a:p>
        </p:txBody>
      </p:sp>
      <p:pic>
        <p:nvPicPr>
          <p:cNvPr id="7" name="Picture 2"/>
          <p:cNvPicPr>
            <a:picLocks noChangeAspect="1"/>
          </p:cNvPicPr>
          <p:nvPr userDrawn="1"/>
        </p:nvPicPr>
        <p:blipFill>
          <a:blip r:embed="rId2"/>
          <a:stretch>
            <a:fillRect/>
          </a:stretch>
        </p:blipFill>
        <p:spPr>
          <a:xfrm>
            <a:off x="9404402" y="268609"/>
            <a:ext cx="2346983" cy="266850"/>
          </a:xfrm>
          <a:prstGeom prst="rect">
            <a:avLst/>
          </a:prstGeom>
        </p:spPr>
      </p:pic>
      <p:pic>
        <p:nvPicPr>
          <p:cNvPr id="9" name="Picture 2"/>
          <p:cNvPicPr>
            <a:picLocks noChangeAspect="1"/>
          </p:cNvPicPr>
          <p:nvPr userDrawn="1"/>
        </p:nvPicPr>
        <p:blipFill>
          <a:blip r:embed="rId2"/>
          <a:stretch>
            <a:fillRect/>
          </a:stretch>
        </p:blipFill>
        <p:spPr>
          <a:xfrm>
            <a:off x="10026000" y="273600"/>
            <a:ext cx="1760237" cy="266850"/>
          </a:xfrm>
          <a:prstGeom prst="rect">
            <a:avLst/>
          </a:prstGeom>
        </p:spPr>
      </p:pic>
      <p:sp>
        <p:nvSpPr>
          <p:cNvPr id="10" name="Text Placeholder 17"/>
          <p:cNvSpPr>
            <a:spLocks noGrp="1"/>
          </p:cNvSpPr>
          <p:nvPr>
            <p:ph type="body" sz="quarter" idx="16" hasCustomPrompt="1"/>
          </p:nvPr>
        </p:nvSpPr>
        <p:spPr>
          <a:xfrm>
            <a:off x="336000" y="170895"/>
            <a:ext cx="5500023" cy="830262"/>
          </a:xfrm>
        </p:spPr>
        <p:txBody>
          <a:bodyPr>
            <a:normAutofit/>
          </a:bodyPr>
          <a:lstStyle>
            <a:lvl1pPr>
              <a:defRPr sz="2800">
                <a:solidFill>
                  <a:srgbClr val="000000"/>
                </a:solidFill>
                <a:latin typeface="Neo Sans Std Medium" panose="020B0704030504040204" pitchFamily="34" charset="0"/>
              </a:defRPr>
            </a:lvl1pPr>
          </a:lstStyle>
          <a:p>
            <a:pPr lvl="0"/>
            <a:r>
              <a:rPr lang="en-US"/>
              <a:t>Click to edit title</a:t>
            </a:r>
            <a:endParaRPr lang="nb-NO"/>
          </a:p>
        </p:txBody>
      </p:sp>
    </p:spTree>
    <p:extLst>
      <p:ext uri="{BB962C8B-B14F-4D97-AF65-F5344CB8AC3E}">
        <p14:creationId xmlns:p14="http://schemas.microsoft.com/office/powerpoint/2010/main" val="15271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 picture left empty">
    <p:spTree>
      <p:nvGrpSpPr>
        <p:cNvPr id="1" name=""/>
        <p:cNvGrpSpPr/>
        <p:nvPr/>
      </p:nvGrpSpPr>
      <p:grpSpPr>
        <a:xfrm>
          <a:off x="0" y="0"/>
          <a:ext cx="0" cy="0"/>
          <a:chOff x="0" y="0"/>
          <a:chExt cx="0" cy="0"/>
        </a:xfrm>
      </p:grpSpPr>
      <p:sp>
        <p:nvSpPr>
          <p:cNvPr id="12" name="Picture Placeholder 2"/>
          <p:cNvSpPr>
            <a:spLocks noGrp="1"/>
          </p:cNvSpPr>
          <p:nvPr>
            <p:ph type="pic" idx="11"/>
          </p:nvPr>
        </p:nvSpPr>
        <p:spPr>
          <a:xfrm>
            <a:off x="0" y="0"/>
            <a:ext cx="5983200" cy="6867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2"/>
          <p:cNvPicPr>
            <a:picLocks noChangeAspect="1"/>
          </p:cNvPicPr>
          <p:nvPr userDrawn="1"/>
        </p:nvPicPr>
        <p:blipFill>
          <a:blip r:embed="rId2"/>
          <a:stretch>
            <a:fillRect/>
          </a:stretch>
        </p:blipFill>
        <p:spPr>
          <a:xfrm>
            <a:off x="9404402" y="268609"/>
            <a:ext cx="2346983" cy="266850"/>
          </a:xfrm>
          <a:prstGeom prst="rect">
            <a:avLst/>
          </a:prstGeom>
        </p:spPr>
      </p:pic>
      <p:sp>
        <p:nvSpPr>
          <p:cNvPr id="17" name="Content Placeholder 2"/>
          <p:cNvSpPr>
            <a:spLocks noGrp="1"/>
          </p:cNvSpPr>
          <p:nvPr>
            <p:ph sz="half" idx="10" hasCustomPrompt="1"/>
          </p:nvPr>
        </p:nvSpPr>
        <p:spPr>
          <a:xfrm>
            <a:off x="6351319" y="1440000"/>
            <a:ext cx="5500023" cy="5071484"/>
          </a:xfrm>
        </p:spPr>
        <p:txBody>
          <a:bodyPr>
            <a:normAutofit/>
          </a:bodyPr>
          <a:lstStyle>
            <a:lvl1pPr marL="285750" indent="-285750">
              <a:buFont typeface="Arial" panose="020B0604020202020204" pitchFamily="34" charset="0"/>
              <a:buChar char="•"/>
              <a:defRPr sz="1800">
                <a:solidFill>
                  <a:srgbClr val="000000"/>
                </a:solidFill>
                <a:latin typeface="Neo Sans Std Light" panose="020B0304030504040204" pitchFamily="34" charset="0"/>
              </a:defRPr>
            </a:lvl1pPr>
            <a:lvl2pPr>
              <a:defRPr sz="1800">
                <a:solidFill>
                  <a:srgbClr val="000000"/>
                </a:solidFill>
                <a:latin typeface="Neo Sans Std Light" panose="020B0304030504040204" pitchFamily="34" charset="0"/>
              </a:defRPr>
            </a:lvl2pPr>
            <a:lvl3pPr>
              <a:defRPr sz="1800">
                <a:solidFill>
                  <a:srgbClr val="000000"/>
                </a:solidFill>
                <a:latin typeface="Neo Sans Std Light" panose="020B0304030504040204" pitchFamily="34" charset="0"/>
              </a:defRPr>
            </a:lvl3pPr>
            <a:lvl4pPr>
              <a:defRPr sz="1800">
                <a:solidFill>
                  <a:srgbClr val="000000"/>
                </a:solidFill>
                <a:latin typeface="Neo Sans Std Light" panose="020B0304030504040204" pitchFamily="34" charset="0"/>
              </a:defRPr>
            </a:lvl4pPr>
            <a:lvl5pPr>
              <a:defRPr sz="1800">
                <a:solidFill>
                  <a:srgbClr val="000000"/>
                </a:solidFill>
                <a:latin typeface="Neo Sans Std Light" panose="020B0304030504040204" pitchFamily="34" charset="0"/>
              </a:defRPr>
            </a:lvl5pPr>
            <a:lvl6pPr>
              <a:defRPr sz="1800"/>
            </a:lvl6pPr>
            <a:lvl7pPr>
              <a:defRPr sz="1800"/>
            </a:lvl7pPr>
            <a:lvl8pPr>
              <a:defRPr sz="1800"/>
            </a:lvl8pPr>
            <a:lvl9pPr>
              <a:defRPr sz="1800"/>
            </a:lvl9pPr>
          </a:lstStyle>
          <a:p>
            <a:pPr lvl="0"/>
            <a:r>
              <a:rPr lang="en-US"/>
              <a:t>Click to edit text</a:t>
            </a:r>
          </a:p>
          <a:p>
            <a:pPr lvl="0"/>
            <a:r>
              <a:rPr lang="en-US"/>
              <a:t>Second level</a:t>
            </a:r>
          </a:p>
          <a:p>
            <a:pPr lvl="0"/>
            <a:r>
              <a:rPr lang="en-US"/>
              <a:t>Third level</a:t>
            </a:r>
          </a:p>
          <a:p>
            <a:pPr lvl="0"/>
            <a:r>
              <a:rPr lang="en-US"/>
              <a:t>Fourth level</a:t>
            </a:r>
          </a:p>
          <a:p>
            <a:pPr lvl="0"/>
            <a:r>
              <a:rPr lang="en-US"/>
              <a:t>Fifth level</a:t>
            </a:r>
          </a:p>
        </p:txBody>
      </p:sp>
      <p:sp>
        <p:nvSpPr>
          <p:cNvPr id="18" name="Text Placeholder 17"/>
          <p:cNvSpPr>
            <a:spLocks noGrp="1"/>
          </p:cNvSpPr>
          <p:nvPr>
            <p:ph type="body" sz="quarter" idx="16" hasCustomPrompt="1"/>
          </p:nvPr>
        </p:nvSpPr>
        <p:spPr>
          <a:xfrm>
            <a:off x="6351318" y="170895"/>
            <a:ext cx="5500023" cy="830262"/>
          </a:xfrm>
        </p:spPr>
        <p:txBody>
          <a:bodyPr>
            <a:normAutofit/>
          </a:bodyPr>
          <a:lstStyle>
            <a:lvl1pPr>
              <a:defRPr sz="2800">
                <a:solidFill>
                  <a:srgbClr val="000000"/>
                </a:solidFill>
                <a:latin typeface="Neo Sans Std Medium" panose="020B0704030504040204" pitchFamily="34" charset="0"/>
              </a:defRPr>
            </a:lvl1pPr>
          </a:lstStyle>
          <a:p>
            <a:pPr lvl="0"/>
            <a:r>
              <a:rPr lang="en-US"/>
              <a:t>Click to edit title</a:t>
            </a:r>
            <a:endParaRPr lang="nb-NO"/>
          </a:p>
        </p:txBody>
      </p:sp>
    </p:spTree>
    <p:extLst>
      <p:ext uri="{BB962C8B-B14F-4D97-AF65-F5344CB8AC3E}">
        <p14:creationId xmlns:p14="http://schemas.microsoft.com/office/powerpoint/2010/main" val="15369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92286"/>
            <a:ext cx="10972800" cy="1143000"/>
          </a:xfrm>
          <a:prstGeom prst="rect">
            <a:avLst/>
          </a:prstGeom>
        </p:spPr>
        <p:txBody>
          <a:bodyPr vert="horz" lIns="91440" tIns="45720" rIns="91440" bIns="45720" rtlCol="0" anchor="t" anchorCtr="0">
            <a:normAutofit/>
          </a:bodyPr>
          <a:lstStyle/>
          <a:p>
            <a:r>
              <a:rPr lang="nb-NO" err="1"/>
              <a:t>Click</a:t>
            </a:r>
            <a:r>
              <a:rPr lang="nb-NO"/>
              <a:t> to </a:t>
            </a:r>
            <a:r>
              <a:rPr lang="nb-NO" err="1"/>
              <a:t>edit</a:t>
            </a:r>
            <a:r>
              <a:rPr lang="nb-NO"/>
              <a:t> Master </a:t>
            </a:r>
            <a:r>
              <a:rPr lang="nb-NO" err="1"/>
              <a:t>title</a:t>
            </a:r>
            <a:r>
              <a:rPr lang="nb-NO"/>
              <a:t> style</a:t>
            </a:r>
            <a:endParaRPr lang="en-US"/>
          </a:p>
        </p:txBody>
      </p:sp>
      <p:sp>
        <p:nvSpPr>
          <p:cNvPr id="3" name="Text Placeholder 2"/>
          <p:cNvSpPr>
            <a:spLocks noGrp="1"/>
          </p:cNvSpPr>
          <p:nvPr>
            <p:ph type="body" idx="1"/>
          </p:nvPr>
        </p:nvSpPr>
        <p:spPr>
          <a:xfrm>
            <a:off x="609600" y="2217849"/>
            <a:ext cx="10972800" cy="4525963"/>
          </a:xfrm>
          <a:prstGeom prst="rect">
            <a:avLst/>
          </a:prstGeom>
        </p:spPr>
        <p:txBody>
          <a:bodyPr vert="horz" lIns="91440" tIns="45720" rIns="91440" bIns="45720" rtlCol="0">
            <a:normAutofit/>
          </a:bodyPr>
          <a:lstStyle/>
          <a:p>
            <a:pPr lvl="0"/>
            <a:r>
              <a:rPr lang="nb-NO" err="1"/>
              <a:t>Click</a:t>
            </a:r>
            <a:r>
              <a:rPr lang="nb-NO"/>
              <a:t> to </a:t>
            </a:r>
            <a:r>
              <a:rPr lang="nb-NO" err="1"/>
              <a:t>edit</a:t>
            </a:r>
            <a:r>
              <a:rPr lang="nb-NO"/>
              <a:t> Master </a:t>
            </a:r>
            <a:r>
              <a:rPr lang="nb-NO" err="1"/>
              <a:t>text</a:t>
            </a:r>
            <a:r>
              <a:rPr lang="nb-NO"/>
              <a:t> styles</a:t>
            </a:r>
          </a:p>
          <a:p>
            <a:pPr lvl="1"/>
            <a:r>
              <a:rPr lang="nb-NO"/>
              <a:t>Second </a:t>
            </a:r>
            <a:r>
              <a:rPr lang="nb-NO" err="1"/>
              <a:t>level</a:t>
            </a:r>
            <a:endParaRPr lang="nb-NO"/>
          </a:p>
          <a:p>
            <a:pPr lvl="2"/>
            <a:r>
              <a:rPr lang="nb-NO"/>
              <a:t>Third </a:t>
            </a:r>
            <a:r>
              <a:rPr lang="nb-NO" err="1"/>
              <a:t>level</a:t>
            </a:r>
            <a:endParaRPr lang="nb-NO"/>
          </a:p>
          <a:p>
            <a:pPr lvl="3"/>
            <a:r>
              <a:rPr lang="nb-NO" err="1"/>
              <a:t>Fourth</a:t>
            </a:r>
            <a:r>
              <a:rPr lang="nb-NO"/>
              <a:t> </a:t>
            </a:r>
            <a:r>
              <a:rPr lang="nb-NO" err="1"/>
              <a:t>level</a:t>
            </a:r>
            <a:endParaRPr lang="nb-NO"/>
          </a:p>
          <a:p>
            <a:pPr lvl="4"/>
            <a:r>
              <a:rPr lang="nb-NO"/>
              <a:t>Fifth </a:t>
            </a:r>
            <a:r>
              <a:rPr lang="nb-NO" err="1"/>
              <a:t>level</a:t>
            </a:r>
            <a:endParaRPr lang="en-US"/>
          </a:p>
        </p:txBody>
      </p:sp>
    </p:spTree>
    <p:extLst>
      <p:ext uri="{BB962C8B-B14F-4D97-AF65-F5344CB8AC3E}">
        <p14:creationId xmlns:p14="http://schemas.microsoft.com/office/powerpoint/2010/main" val="113107232"/>
      </p:ext>
    </p:extLst>
  </p:cSld>
  <p:clrMap bg1="lt1" tx1="dk1" bg2="lt2" tx2="dk2" accent1="accent1" accent2="accent2" accent3="accent3" accent4="accent4" accent5="accent5" accent6="accent6" hlink="hlink" folHlink="folHlink"/>
  <p:sldLayoutIdLst>
    <p:sldLayoutId id="2147483650" r:id="rId1"/>
    <p:sldLayoutId id="2147483686" r:id="rId2"/>
    <p:sldLayoutId id="2147483655" r:id="rId3"/>
    <p:sldLayoutId id="2147483738" r:id="rId4"/>
    <p:sldLayoutId id="2147483853" r:id="rId5"/>
    <p:sldLayoutId id="2147483855" r:id="rId6"/>
    <p:sldLayoutId id="2147483860" r:id="rId7"/>
  </p:sldLayoutIdLst>
  <p:txStyles>
    <p:titleStyle>
      <a:lvl1pPr algn="l" defTabSz="457200" rtl="0" eaLnBrk="1" latinLnBrk="0" hangingPunct="1">
        <a:spcBef>
          <a:spcPct val="0"/>
        </a:spcBef>
        <a:buNone/>
        <a:defRPr sz="4400" b="0" i="0" kern="1200">
          <a:solidFill>
            <a:srgbClr val="414141"/>
          </a:solidFill>
          <a:latin typeface="Neo Sans Std Light" panose="020B0304030504040204" pitchFamily="34" charset="0"/>
          <a:ea typeface="+mj-ea"/>
          <a:cs typeface="Neo Sans Std Light" panose="020B0304030504040204" pitchFamily="34" charset="0"/>
        </a:defRPr>
      </a:lvl1pPr>
    </p:titleStyle>
    <p:bodyStyle>
      <a:lvl1pPr marL="0" indent="0" algn="l" defTabSz="457200" rtl="0" eaLnBrk="1" latinLnBrk="0" hangingPunct="1">
        <a:spcBef>
          <a:spcPct val="20000"/>
        </a:spcBef>
        <a:buFontTx/>
        <a:buNone/>
        <a:defRPr sz="3200" b="0" i="0" kern="1200">
          <a:solidFill>
            <a:srgbClr val="414141"/>
          </a:solidFill>
          <a:latin typeface="Neo Sans Std Light" panose="020B0304030504040204" pitchFamily="34" charset="0"/>
          <a:ea typeface="+mn-ea"/>
          <a:cs typeface="Neo Sans Std Light" panose="020B0304030504040204" pitchFamily="34" charset="0"/>
        </a:defRPr>
      </a:lvl1pPr>
      <a:lvl2pPr marL="457200" indent="0" algn="l" defTabSz="457200" rtl="0" eaLnBrk="1" latinLnBrk="0" hangingPunct="1">
        <a:spcBef>
          <a:spcPct val="20000"/>
        </a:spcBef>
        <a:buFontTx/>
        <a:buNone/>
        <a:defRPr sz="2800" b="0" i="0" kern="1200">
          <a:solidFill>
            <a:srgbClr val="414141"/>
          </a:solidFill>
          <a:latin typeface="Neo Sans Std Light" panose="020B0304030504040204" pitchFamily="34" charset="0"/>
          <a:ea typeface="+mn-ea"/>
          <a:cs typeface="Neo Sans Std Light" panose="020B0304030504040204" pitchFamily="34" charset="0"/>
        </a:defRPr>
      </a:lvl2pPr>
      <a:lvl3pPr marL="914400" indent="0" algn="l" defTabSz="457200" rtl="0" eaLnBrk="1" latinLnBrk="0" hangingPunct="1">
        <a:spcBef>
          <a:spcPct val="20000"/>
        </a:spcBef>
        <a:buFontTx/>
        <a:buNone/>
        <a:defRPr sz="2400" b="0" i="0" kern="1200">
          <a:solidFill>
            <a:srgbClr val="414141"/>
          </a:solidFill>
          <a:latin typeface="Neo Sans Std Light" panose="020B0304030504040204" pitchFamily="34" charset="0"/>
          <a:ea typeface="+mn-ea"/>
          <a:cs typeface="Neo Sans Std Light" panose="020B0304030504040204" pitchFamily="34" charset="0"/>
        </a:defRPr>
      </a:lvl3pPr>
      <a:lvl4pPr marL="1371600" indent="0" algn="l" defTabSz="457200" rtl="0" eaLnBrk="1" latinLnBrk="0" hangingPunct="1">
        <a:spcBef>
          <a:spcPct val="20000"/>
        </a:spcBef>
        <a:buFontTx/>
        <a:buNone/>
        <a:defRPr sz="2000" b="0" i="0" kern="1200">
          <a:solidFill>
            <a:srgbClr val="414141"/>
          </a:solidFill>
          <a:latin typeface="Neo Sans Std Light" panose="020B0304030504040204" pitchFamily="34" charset="0"/>
          <a:ea typeface="+mn-ea"/>
          <a:cs typeface="Neo Sans Std Light" panose="020B0304030504040204" pitchFamily="34" charset="0"/>
        </a:defRPr>
      </a:lvl4pPr>
      <a:lvl5pPr marL="1828800" indent="0" algn="l" defTabSz="457200" rtl="0" eaLnBrk="1" latinLnBrk="0" hangingPunct="1">
        <a:spcBef>
          <a:spcPct val="20000"/>
        </a:spcBef>
        <a:buFontTx/>
        <a:buNone/>
        <a:defRPr sz="2000" b="0" i="0" kern="1200">
          <a:solidFill>
            <a:srgbClr val="414141"/>
          </a:solidFill>
          <a:latin typeface="Neo Sans Std Light" panose="020B0304030504040204" pitchFamily="34" charset="0"/>
          <a:ea typeface="+mn-ea"/>
          <a:cs typeface="Neo Sans Std Light" panose="020B03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15.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98.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9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7.jpg"/><Relationship Id="rId11" Type="http://schemas.openxmlformats.org/officeDocument/2006/relationships/image" Target="../media/image96.png"/><Relationship Id="rId5" Type="http://schemas.openxmlformats.org/officeDocument/2006/relationships/image" Target="../media/image76.jpg"/><Relationship Id="rId10" Type="http://schemas.openxmlformats.org/officeDocument/2006/relationships/image" Target="../media/image93.png"/><Relationship Id="rId4" Type="http://schemas.openxmlformats.org/officeDocument/2006/relationships/image" Target="../media/image75.png"/><Relationship Id="rId9"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jpe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jpeg"/><Relationship Id="rId47" Type="http://schemas.openxmlformats.org/officeDocument/2006/relationships/image" Target="../media/image53.png"/><Relationship Id="rId50" Type="http://schemas.openxmlformats.org/officeDocument/2006/relationships/image" Target="../media/image56.png"/><Relationship Id="rId55" Type="http://schemas.openxmlformats.org/officeDocument/2006/relationships/image" Target="../media/image61.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jpeg"/><Relationship Id="rId46"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54"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jpeg"/><Relationship Id="rId40" Type="http://schemas.openxmlformats.org/officeDocument/2006/relationships/image" Target="../media/image46.png"/><Relationship Id="rId45" Type="http://schemas.openxmlformats.org/officeDocument/2006/relationships/image" Target="../media/image51.png"/><Relationship Id="rId53" Type="http://schemas.openxmlformats.org/officeDocument/2006/relationships/image" Target="../media/image59.png"/><Relationship Id="rId58" Type="http://schemas.openxmlformats.org/officeDocument/2006/relationships/image" Target="../media/image64.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jpeg"/><Relationship Id="rId49" Type="http://schemas.openxmlformats.org/officeDocument/2006/relationships/image" Target="../media/image55.png"/><Relationship Id="rId57" Type="http://schemas.openxmlformats.org/officeDocument/2006/relationships/image" Target="../media/image63.jpe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jpeg"/><Relationship Id="rId44" Type="http://schemas.openxmlformats.org/officeDocument/2006/relationships/image" Target="../media/image50.png"/><Relationship Id="rId52" Type="http://schemas.openxmlformats.org/officeDocument/2006/relationships/image" Target="../media/image58.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jpeg"/><Relationship Id="rId56" Type="http://schemas.openxmlformats.org/officeDocument/2006/relationships/image" Target="../media/image62.png"/><Relationship Id="rId8" Type="http://schemas.openxmlformats.org/officeDocument/2006/relationships/image" Target="../media/image14.png"/><Relationship Id="rId51" Type="http://schemas.openxmlformats.org/officeDocument/2006/relationships/image" Target="../media/image57.png"/><Relationship Id="rId3"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png"/><Relationship Id="rId21" Type="http://schemas.openxmlformats.org/officeDocument/2006/relationships/image" Target="../media/image84.png"/><Relationship Id="rId34" Type="http://schemas.openxmlformats.org/officeDocument/2006/relationships/image" Target="../media/image97.png"/><Relationship Id="rId7" Type="http://schemas.openxmlformats.org/officeDocument/2006/relationships/image" Target="../media/image70.gif"/><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33" Type="http://schemas.openxmlformats.org/officeDocument/2006/relationships/image" Target="../media/image96.png"/><Relationship Id="rId2" Type="http://schemas.openxmlformats.org/officeDocument/2006/relationships/notesSlide" Target="../notesSlides/notesSlide6.xml"/><Relationship Id="rId16" Type="http://schemas.openxmlformats.org/officeDocument/2006/relationships/image" Target="../media/image79.sv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32" Type="http://schemas.openxmlformats.org/officeDocument/2006/relationships/image" Target="../media/image95.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31" Type="http://schemas.openxmlformats.org/officeDocument/2006/relationships/image" Target="../media/image94.jp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jp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 Id="rId35" Type="http://schemas.openxmlformats.org/officeDocument/2006/relationships/image" Target="../media/image9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WKdU_bwzKjQ" TargetMode="External"/><Relationship Id="rId5" Type="http://schemas.openxmlformats.org/officeDocument/2006/relationships/hyperlink" Target="https://www.youtube.com/watch?v=B8RpBbd6Sao" TargetMode="External"/><Relationship Id="rId4" Type="http://schemas.openxmlformats.org/officeDocument/2006/relationships/image" Target="../media/image99.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315721"/>
            <a:ext cx="9144000" cy="5778319"/>
          </a:xfrm>
          <a:prstGeom prst="rect">
            <a:avLst/>
          </a:prstGeom>
        </p:spPr>
      </p:pic>
    </p:spTree>
    <p:extLst>
      <p:ext uri="{BB962C8B-B14F-4D97-AF65-F5344CB8AC3E}">
        <p14:creationId xmlns:p14="http://schemas.microsoft.com/office/powerpoint/2010/main" val="36372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A66824-5914-4F16-BFC0-B678801FB12A}"/>
              </a:ext>
            </a:extLst>
          </p:cNvPr>
          <p:cNvSpPr>
            <a:spLocks noGrp="1"/>
          </p:cNvSpPr>
          <p:nvPr>
            <p:ph idx="1"/>
          </p:nvPr>
        </p:nvSpPr>
        <p:spPr>
          <a:xfrm>
            <a:off x="336000" y="1440000"/>
            <a:ext cx="7487200" cy="4525963"/>
          </a:xfrm>
        </p:spPr>
        <p:txBody>
          <a:bodyPr/>
          <a:lstStyle/>
          <a:p>
            <a:r>
              <a:rPr lang="nb-NO" dirty="0"/>
              <a:t>Aksesspunkt har vært en stor suksess – også for oss</a:t>
            </a:r>
          </a:p>
          <a:p>
            <a:pPr marL="742950" lvl="1" indent="-285750">
              <a:buFont typeface="Arial" panose="020B0604020202020204" pitchFamily="34" charset="0"/>
              <a:buChar char="•"/>
            </a:pPr>
            <a:r>
              <a:rPr lang="nb-NO" dirty="0"/>
              <a:t>Ca. 70 </a:t>
            </a:r>
            <a:r>
              <a:rPr lang="nb-NO" dirty="0" err="1"/>
              <a:t>mill</a:t>
            </a:r>
            <a:r>
              <a:rPr lang="nb-NO" dirty="0"/>
              <a:t> transaksjoner i 2016</a:t>
            </a:r>
          </a:p>
          <a:p>
            <a:pPr marL="742950" lvl="1" indent="-285750">
              <a:buFont typeface="Arial" panose="020B0604020202020204" pitchFamily="34" charset="0"/>
              <a:buChar char="•"/>
            </a:pPr>
            <a:r>
              <a:rPr lang="nb-NO" dirty="0"/>
              <a:t>Ca. 85.000 mottakere i Elma registeret</a:t>
            </a:r>
          </a:p>
          <a:p>
            <a:r>
              <a:rPr lang="nb-NO" dirty="0"/>
              <a:t>Men det er fremdeles noen områder som skaper utfordringer</a:t>
            </a:r>
          </a:p>
          <a:p>
            <a:pPr marL="742950" lvl="1" indent="-285750">
              <a:buFont typeface="Arial" panose="020B0604020202020204" pitchFamily="34" charset="0"/>
              <a:buChar char="•"/>
            </a:pPr>
            <a:r>
              <a:rPr lang="nb-NO" dirty="0"/>
              <a:t>Ikke så lett å få på plass alt som skal til for å komme i gang</a:t>
            </a:r>
          </a:p>
          <a:p>
            <a:pPr marL="742950" lvl="1" indent="-285750">
              <a:buFont typeface="Arial" panose="020B0604020202020204" pitchFamily="34" charset="0"/>
              <a:buChar char="•"/>
            </a:pPr>
            <a:r>
              <a:rPr lang="nb-NO" dirty="0"/>
              <a:t>Man bør ha løsninger på mottakersiden som kan håndtere EHF</a:t>
            </a:r>
          </a:p>
          <a:p>
            <a:pPr marL="742950" lvl="1" indent="-285750">
              <a:buFont typeface="Arial" panose="020B0604020202020204" pitchFamily="34" charset="0"/>
              <a:buChar char="•"/>
            </a:pPr>
            <a:r>
              <a:rPr lang="nb-NO" dirty="0"/>
              <a:t>Endringer i krav og formater </a:t>
            </a:r>
            <a:r>
              <a:rPr lang="nb-NO" dirty="0" err="1"/>
              <a:t>ifm</a:t>
            </a:r>
            <a:r>
              <a:rPr lang="nb-NO" dirty="0"/>
              <a:t> EHF fører til ekstraarbeid</a:t>
            </a:r>
          </a:p>
          <a:p>
            <a:pPr marL="742950" lvl="1" indent="-285750">
              <a:buFont typeface="Arial" panose="020B0604020202020204" pitchFamily="34" charset="0"/>
              <a:buChar char="•"/>
            </a:pPr>
            <a:r>
              <a:rPr lang="nb-NO" dirty="0"/>
              <a:t>EHF dekker ikke alle behovene til informasjon</a:t>
            </a:r>
          </a:p>
          <a:p>
            <a:pPr marL="742950" lvl="1" indent="-285750">
              <a:buFont typeface="Arial" panose="020B0604020202020204" pitchFamily="34" charset="0"/>
              <a:buChar char="•"/>
            </a:pPr>
            <a:r>
              <a:rPr lang="nb-NO" dirty="0"/>
              <a:t>Sporbarheten kan fremdeles bli bedre</a:t>
            </a:r>
          </a:p>
          <a:p>
            <a:pPr marL="742950" lvl="1" indent="-285750">
              <a:buFont typeface="Arial" panose="020B0604020202020204" pitchFamily="34" charset="0"/>
              <a:buChar char="•"/>
            </a:pPr>
            <a:r>
              <a:rPr lang="nb-NO" dirty="0"/>
              <a:t>Og den klassiske – mottaker bestemmer utseende på fakturaen, ikke avsender</a:t>
            </a:r>
          </a:p>
          <a:p>
            <a:pPr indent="0">
              <a:buNone/>
            </a:pPr>
            <a:endParaRPr lang="nb-NO" dirty="0"/>
          </a:p>
          <a:p>
            <a:pPr marL="742950" lvl="1" indent="-285750">
              <a:buFont typeface="Arial" panose="020B0604020202020204" pitchFamily="34" charset="0"/>
              <a:buChar char="•"/>
            </a:pPr>
            <a:endParaRPr lang="nb-NO" dirty="0"/>
          </a:p>
          <a:p>
            <a:endParaRPr lang="nb-NO" dirty="0"/>
          </a:p>
        </p:txBody>
      </p:sp>
      <p:sp>
        <p:nvSpPr>
          <p:cNvPr id="3" name="Plassholder for tekst 2">
            <a:extLst>
              <a:ext uri="{FF2B5EF4-FFF2-40B4-BE49-F238E27FC236}">
                <a16:creationId xmlns:a16="http://schemas.microsoft.com/office/drawing/2014/main" id="{C3A9F6BD-93C2-4FA1-8850-A19D95896A37}"/>
              </a:ext>
            </a:extLst>
          </p:cNvPr>
          <p:cNvSpPr>
            <a:spLocks noGrp="1"/>
          </p:cNvSpPr>
          <p:nvPr>
            <p:ph type="body" sz="quarter" idx="16"/>
          </p:nvPr>
        </p:nvSpPr>
        <p:spPr/>
        <p:txBody>
          <a:bodyPr/>
          <a:lstStyle/>
          <a:p>
            <a:r>
              <a:rPr lang="nb-NO" dirty="0"/>
              <a:t>Aksesspunkt, EHF og veksten av elektronisk fakturering B2B  </a:t>
            </a:r>
          </a:p>
        </p:txBody>
      </p:sp>
      <p:pic>
        <p:nvPicPr>
          <p:cNvPr id="4" name="Bilde 3">
            <a:extLst>
              <a:ext uri="{FF2B5EF4-FFF2-40B4-BE49-F238E27FC236}">
                <a16:creationId xmlns:a16="http://schemas.microsoft.com/office/drawing/2014/main" id="{060D9B9C-06E6-4A47-A6FF-F6C037A6A3E8}"/>
              </a:ext>
            </a:extLst>
          </p:cNvPr>
          <p:cNvPicPr>
            <a:picLocks noChangeAspect="1"/>
          </p:cNvPicPr>
          <p:nvPr/>
        </p:nvPicPr>
        <p:blipFill>
          <a:blip r:embed="rId3"/>
          <a:stretch>
            <a:fillRect/>
          </a:stretch>
        </p:blipFill>
        <p:spPr>
          <a:xfrm>
            <a:off x="8488241" y="1672229"/>
            <a:ext cx="3418237" cy="3552914"/>
          </a:xfrm>
          <a:prstGeom prst="rect">
            <a:avLst/>
          </a:prstGeom>
        </p:spPr>
      </p:pic>
    </p:spTree>
    <p:extLst>
      <p:ext uri="{BB962C8B-B14F-4D97-AF65-F5344CB8AC3E}">
        <p14:creationId xmlns:p14="http://schemas.microsoft.com/office/powerpoint/2010/main" val="43738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A66824-5914-4F16-BFC0-B678801FB12A}"/>
              </a:ext>
            </a:extLst>
          </p:cNvPr>
          <p:cNvSpPr>
            <a:spLocks noGrp="1"/>
          </p:cNvSpPr>
          <p:nvPr>
            <p:ph idx="1"/>
          </p:nvPr>
        </p:nvSpPr>
        <p:spPr/>
        <p:txBody>
          <a:bodyPr>
            <a:normAutofit lnSpcReduction="10000"/>
          </a:bodyPr>
          <a:lstStyle/>
          <a:p>
            <a:r>
              <a:rPr lang="nb-NO" dirty="0"/>
              <a:t>PSD2 innføres 13 januar 2018</a:t>
            </a:r>
          </a:p>
          <a:p>
            <a:r>
              <a:rPr lang="nb-NO" dirty="0"/>
              <a:t>“Andre” aktører kan nå tilby betalingstjenester som før var forbeholdt bankene</a:t>
            </a:r>
          </a:p>
          <a:p>
            <a:r>
              <a:rPr lang="nb-NO" dirty="0"/>
              <a:t>Det defineres tre nye aktører:</a:t>
            </a:r>
          </a:p>
          <a:p>
            <a:pPr marL="742950" lvl="1" indent="-285750">
              <a:buFont typeface="Arial" panose="020B0604020202020204" pitchFamily="34" charset="0"/>
              <a:buChar char="•"/>
            </a:pPr>
            <a:r>
              <a:rPr lang="nb-NO" dirty="0"/>
              <a:t>PISP – </a:t>
            </a:r>
            <a:r>
              <a:rPr lang="nb-NO" dirty="0" err="1"/>
              <a:t>Payment</a:t>
            </a:r>
            <a:r>
              <a:rPr lang="nb-NO" dirty="0"/>
              <a:t> </a:t>
            </a:r>
            <a:r>
              <a:rPr lang="nb-NO" dirty="0" err="1"/>
              <a:t>Initiation</a:t>
            </a:r>
            <a:r>
              <a:rPr lang="nb-NO" dirty="0"/>
              <a:t> Service Provider</a:t>
            </a:r>
          </a:p>
          <a:p>
            <a:pPr marL="742950" lvl="1" indent="-285750">
              <a:buFont typeface="Arial" panose="020B0604020202020204" pitchFamily="34" charset="0"/>
              <a:buChar char="•"/>
            </a:pPr>
            <a:r>
              <a:rPr lang="nb-NO" dirty="0"/>
              <a:t>AISP – </a:t>
            </a:r>
            <a:r>
              <a:rPr lang="nb-NO" dirty="0" err="1"/>
              <a:t>Account</a:t>
            </a:r>
            <a:r>
              <a:rPr lang="nb-NO" dirty="0"/>
              <a:t> Information Service Provider</a:t>
            </a:r>
          </a:p>
          <a:p>
            <a:pPr marL="742950" lvl="1" indent="-285750">
              <a:buFont typeface="Arial" panose="020B0604020202020204" pitchFamily="34" charset="0"/>
              <a:buChar char="•"/>
            </a:pPr>
            <a:r>
              <a:rPr lang="nb-NO" dirty="0"/>
              <a:t>PIISP – </a:t>
            </a:r>
            <a:r>
              <a:rPr lang="nb-NO" dirty="0" err="1"/>
              <a:t>Payment</a:t>
            </a:r>
            <a:r>
              <a:rPr lang="nb-NO" dirty="0"/>
              <a:t> Instrument </a:t>
            </a:r>
            <a:r>
              <a:rPr lang="nb-NO" dirty="0" err="1"/>
              <a:t>Issuing</a:t>
            </a:r>
            <a:r>
              <a:rPr lang="nb-NO" dirty="0"/>
              <a:t> Service Provider</a:t>
            </a:r>
          </a:p>
          <a:p>
            <a:r>
              <a:rPr lang="nb-NO" dirty="0"/>
              <a:t>Hvilke konsekvenser vil dette ha for markedet og kundene</a:t>
            </a:r>
          </a:p>
          <a:p>
            <a:pPr marL="742950" lvl="1" indent="-285750">
              <a:buFont typeface="Arial" panose="020B0604020202020204" pitchFamily="34" charset="0"/>
              <a:buChar char="•"/>
            </a:pPr>
            <a:r>
              <a:rPr lang="nb-NO" dirty="0"/>
              <a:t>Remitteringsløsninger kan operere direkte mot konto</a:t>
            </a:r>
          </a:p>
          <a:p>
            <a:pPr marL="742950" lvl="1" indent="-285750">
              <a:buFont typeface="Arial" panose="020B0604020202020204" pitchFamily="34" charset="0"/>
              <a:buChar char="•"/>
            </a:pPr>
            <a:r>
              <a:rPr lang="nb-NO" dirty="0"/>
              <a:t>Bankene må finne nye løsninger, og øke verdien av de tjenestene de tilbyr</a:t>
            </a:r>
          </a:p>
          <a:p>
            <a:pPr marL="1200150" lvl="2" indent="-285750">
              <a:buFont typeface="Arial" panose="020B0604020202020204" pitchFamily="34" charset="0"/>
              <a:buChar char="•"/>
            </a:pPr>
            <a:r>
              <a:rPr lang="nb-NO" dirty="0"/>
              <a:t>Også utenfor tradisjonelle bankaktiviteter</a:t>
            </a:r>
          </a:p>
          <a:p>
            <a:pPr marL="742950" lvl="1" indent="-285750">
              <a:buFont typeface="Arial" panose="020B0604020202020204" pitchFamily="34" charset="0"/>
              <a:buChar char="•"/>
            </a:pPr>
            <a:r>
              <a:rPr lang="nb-NO" dirty="0"/>
              <a:t>Privatkundene vil nok være mer utsatt enn bedriftskundene for fristelsen til å bytte aktør</a:t>
            </a:r>
          </a:p>
          <a:p>
            <a:pPr marL="742950" lvl="1" indent="-285750">
              <a:buFont typeface="Arial" panose="020B0604020202020204" pitchFamily="34" charset="0"/>
              <a:buChar char="•"/>
            </a:pPr>
            <a:r>
              <a:rPr lang="nb-NO" dirty="0"/>
              <a:t>Det blir endringer (reduksjoner) i gebyrstrukturer – det blir billigere for forbrukeren</a:t>
            </a:r>
          </a:p>
          <a:p>
            <a:pPr marL="742950" lvl="1" indent="-285750">
              <a:buFont typeface="Arial" panose="020B0604020202020204" pitchFamily="34" charset="0"/>
              <a:buChar char="•"/>
            </a:pPr>
            <a:r>
              <a:rPr lang="nb-NO" dirty="0"/>
              <a:t>Lettere for forbrukeren å kunne sammenstille kontoinformasjon på tvers av flere banker </a:t>
            </a:r>
          </a:p>
          <a:p>
            <a:pPr marL="742950" lvl="1" indent="-285750">
              <a:buFont typeface="Arial" panose="020B0604020202020204" pitchFamily="34" charset="0"/>
              <a:buChar char="•"/>
            </a:pPr>
            <a:endParaRPr lang="nb-NO" dirty="0"/>
          </a:p>
        </p:txBody>
      </p:sp>
      <p:sp>
        <p:nvSpPr>
          <p:cNvPr id="3" name="Plassholder for tekst 2">
            <a:extLst>
              <a:ext uri="{FF2B5EF4-FFF2-40B4-BE49-F238E27FC236}">
                <a16:creationId xmlns:a16="http://schemas.microsoft.com/office/drawing/2014/main" id="{C3A9F6BD-93C2-4FA1-8850-A19D95896A37}"/>
              </a:ext>
            </a:extLst>
          </p:cNvPr>
          <p:cNvSpPr>
            <a:spLocks noGrp="1"/>
          </p:cNvSpPr>
          <p:nvPr>
            <p:ph type="body" sz="quarter" idx="16"/>
          </p:nvPr>
        </p:nvSpPr>
        <p:spPr/>
        <p:txBody>
          <a:bodyPr/>
          <a:lstStyle/>
          <a:p>
            <a:r>
              <a:rPr lang="nb-NO" dirty="0"/>
              <a:t>Hva skjer med PSD2?</a:t>
            </a:r>
          </a:p>
        </p:txBody>
      </p:sp>
      <p:pic>
        <p:nvPicPr>
          <p:cNvPr id="74" name="Bilde 73">
            <a:extLst>
              <a:ext uri="{FF2B5EF4-FFF2-40B4-BE49-F238E27FC236}">
                <a16:creationId xmlns:a16="http://schemas.microsoft.com/office/drawing/2014/main" id="{FE3CA8E5-BFAE-49EC-A0A3-2CC7252C1F75}"/>
              </a:ext>
            </a:extLst>
          </p:cNvPr>
          <p:cNvPicPr>
            <a:picLocks noChangeAspect="1"/>
          </p:cNvPicPr>
          <p:nvPr/>
        </p:nvPicPr>
        <p:blipFill>
          <a:blip r:embed="rId3"/>
          <a:stretch>
            <a:fillRect/>
          </a:stretch>
        </p:blipFill>
        <p:spPr>
          <a:xfrm>
            <a:off x="4094284" y="144000"/>
            <a:ext cx="1550396" cy="1041087"/>
          </a:xfrm>
          <a:prstGeom prst="rect">
            <a:avLst/>
          </a:prstGeom>
        </p:spPr>
      </p:pic>
      <p:pic>
        <p:nvPicPr>
          <p:cNvPr id="75" name="Bilde 74">
            <a:extLst>
              <a:ext uri="{FF2B5EF4-FFF2-40B4-BE49-F238E27FC236}">
                <a16:creationId xmlns:a16="http://schemas.microsoft.com/office/drawing/2014/main" id="{5CA15E82-8DC7-4ED2-9DDD-8D9D6C3F8ED4}"/>
              </a:ext>
            </a:extLst>
          </p:cNvPr>
          <p:cNvPicPr>
            <a:picLocks noChangeAspect="1"/>
          </p:cNvPicPr>
          <p:nvPr/>
        </p:nvPicPr>
        <p:blipFill>
          <a:blip r:embed="rId4"/>
          <a:stretch>
            <a:fillRect/>
          </a:stretch>
        </p:blipFill>
        <p:spPr>
          <a:xfrm>
            <a:off x="8365943" y="2386105"/>
            <a:ext cx="2942857" cy="1476190"/>
          </a:xfrm>
          <a:prstGeom prst="rect">
            <a:avLst/>
          </a:prstGeom>
        </p:spPr>
      </p:pic>
    </p:spTree>
    <p:extLst>
      <p:ext uri="{BB962C8B-B14F-4D97-AF65-F5344CB8AC3E}">
        <p14:creationId xmlns:p14="http://schemas.microsoft.com/office/powerpoint/2010/main" val="42169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3A9F6BD-93C2-4FA1-8850-A19D95896A37}"/>
              </a:ext>
            </a:extLst>
          </p:cNvPr>
          <p:cNvSpPr>
            <a:spLocks noGrp="1"/>
          </p:cNvSpPr>
          <p:nvPr>
            <p:ph type="body" sz="quarter" idx="16"/>
          </p:nvPr>
        </p:nvSpPr>
        <p:spPr/>
        <p:txBody>
          <a:bodyPr/>
          <a:lstStyle/>
          <a:p>
            <a:r>
              <a:rPr lang="nb-NO" dirty="0"/>
              <a:t>PSD2 – utfordringene og uklarheter</a:t>
            </a:r>
          </a:p>
        </p:txBody>
      </p:sp>
      <p:sp>
        <p:nvSpPr>
          <p:cNvPr id="4" name="Plassholder for innhold 1">
            <a:extLst>
              <a:ext uri="{FF2B5EF4-FFF2-40B4-BE49-F238E27FC236}">
                <a16:creationId xmlns:a16="http://schemas.microsoft.com/office/drawing/2014/main" id="{24E1434B-3880-4AF9-94BF-DD09C8B91A0C}"/>
              </a:ext>
            </a:extLst>
          </p:cNvPr>
          <p:cNvSpPr txBox="1">
            <a:spLocks/>
          </p:cNvSpPr>
          <p:nvPr/>
        </p:nvSpPr>
        <p:spPr>
          <a:xfrm>
            <a:off x="488400" y="1592400"/>
            <a:ext cx="10972800" cy="4525963"/>
          </a:xfrm>
          <a:prstGeom prst="rect">
            <a:avLst/>
          </a:prstGeom>
        </p:spPr>
        <p:txBody>
          <a:bodyPr vert="horz" lIns="91440" tIns="45720" rIns="91440" bIns="45720" rtlCol="0">
            <a:normAutofit/>
          </a:bodyPr>
          <a:lstStyle>
            <a:lvl1pPr marL="342900" indent="-342900" algn="l" defTabSz="457200" rtl="0" eaLnBrk="1" latinLnBrk="0" hangingPunct="1">
              <a:lnSpc>
                <a:spcPct val="150000"/>
              </a:lnSpc>
              <a:spcBef>
                <a:spcPct val="20000"/>
              </a:spcBef>
              <a:buFont typeface="Arial" panose="020B0604020202020204" pitchFamily="34" charset="0"/>
              <a:buChar char="•"/>
              <a:defRPr sz="1800" b="0" i="0" kern="1200">
                <a:solidFill>
                  <a:srgbClr val="000000"/>
                </a:solidFill>
                <a:latin typeface="Neo Sans Std Light" panose="020B0304030504040204" pitchFamily="34" charset="0"/>
                <a:ea typeface="+mn-ea"/>
                <a:cs typeface="Neo Sans Std Light" panose="020B0304030504040204" pitchFamily="34" charset="0"/>
              </a:defRPr>
            </a:lvl1pPr>
            <a:lvl2pPr marL="457200" indent="0" algn="l" defTabSz="457200" rtl="0" eaLnBrk="1" latinLnBrk="0" hangingPunct="1">
              <a:spcBef>
                <a:spcPct val="20000"/>
              </a:spcBef>
              <a:buFontTx/>
              <a:buNone/>
              <a:defRPr sz="1800" b="0" i="0" kern="1200">
                <a:solidFill>
                  <a:srgbClr val="414141"/>
                </a:solidFill>
                <a:latin typeface="Neo Sans Std Light" panose="020B0304030504040204" pitchFamily="34" charset="0"/>
                <a:ea typeface="+mn-ea"/>
                <a:cs typeface="Neo Sans Std Light" panose="020B0304030504040204" pitchFamily="34" charset="0"/>
              </a:defRPr>
            </a:lvl2pPr>
            <a:lvl3pPr marL="914400" indent="0" algn="l" defTabSz="457200" rtl="0" eaLnBrk="1" latinLnBrk="0" hangingPunct="1">
              <a:spcBef>
                <a:spcPct val="20000"/>
              </a:spcBef>
              <a:buFontTx/>
              <a:buNone/>
              <a:defRPr sz="1800" b="0" i="0" kern="1200">
                <a:solidFill>
                  <a:srgbClr val="414141"/>
                </a:solidFill>
                <a:latin typeface="Neo Sans Std Light" panose="020B0304030504040204" pitchFamily="34" charset="0"/>
                <a:ea typeface="+mn-ea"/>
                <a:cs typeface="Neo Sans Std Light" panose="020B0304030504040204" pitchFamily="34" charset="0"/>
              </a:defRPr>
            </a:lvl3pPr>
            <a:lvl4pPr marL="1371600" indent="0" algn="l" defTabSz="457200" rtl="0" eaLnBrk="1" latinLnBrk="0" hangingPunct="1">
              <a:spcBef>
                <a:spcPct val="20000"/>
              </a:spcBef>
              <a:buFontTx/>
              <a:buNone/>
              <a:defRPr sz="1800" b="0" i="0" kern="1200">
                <a:solidFill>
                  <a:srgbClr val="414141"/>
                </a:solidFill>
                <a:latin typeface="Neo Sans Std Light" panose="020B0304030504040204" pitchFamily="34" charset="0"/>
                <a:ea typeface="+mn-ea"/>
                <a:cs typeface="Neo Sans Std Light" panose="020B0304030504040204" pitchFamily="34" charset="0"/>
              </a:defRPr>
            </a:lvl4pPr>
            <a:lvl5pPr marL="1828800" indent="0" algn="l" defTabSz="457200" rtl="0" eaLnBrk="1" latinLnBrk="0" hangingPunct="1">
              <a:spcBef>
                <a:spcPct val="20000"/>
              </a:spcBef>
              <a:buFontTx/>
              <a:buNone/>
              <a:defRPr sz="1800" b="0" i="0" kern="1200">
                <a:solidFill>
                  <a:srgbClr val="414141"/>
                </a:solidFill>
                <a:latin typeface="Neo Sans Std Light" panose="020B0304030504040204" pitchFamily="34" charset="0"/>
                <a:ea typeface="+mn-ea"/>
                <a:cs typeface="Neo Sans Std Light" panose="020B03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Bankene må selvsagt være klare å kunne tilby et API som tredjepart kan kommunisere med </a:t>
            </a:r>
          </a:p>
          <a:p>
            <a:r>
              <a:rPr lang="nb-NO" dirty="0"/>
              <a:t>Hvilken standard vil legges til grunn for kommunikasjonen – ISO20022?</a:t>
            </a:r>
          </a:p>
          <a:p>
            <a:r>
              <a:rPr lang="nb-NO" dirty="0"/>
              <a:t>Samspillet mellom PSD2 og GDPR (General Data </a:t>
            </a:r>
            <a:r>
              <a:rPr lang="nb-NO" dirty="0" err="1"/>
              <a:t>Protection</a:t>
            </a:r>
            <a:r>
              <a:rPr lang="nb-NO" dirty="0"/>
              <a:t> </a:t>
            </a:r>
            <a:r>
              <a:rPr lang="nb-NO" dirty="0" err="1"/>
              <a:t>Regulation</a:t>
            </a:r>
            <a:r>
              <a:rPr lang="nb-NO" dirty="0"/>
              <a:t>)</a:t>
            </a:r>
          </a:p>
          <a:p>
            <a:r>
              <a:rPr lang="nb-NO" dirty="0"/>
              <a:t>Sikkerhet og kvalitet blir enda viktigere med langt flere aktører på banen</a:t>
            </a:r>
          </a:p>
          <a:p>
            <a:pPr marL="742950" lvl="1" indent="-285750">
              <a:buFont typeface="Arial" panose="020B0604020202020204" pitchFamily="34" charset="0"/>
              <a:buChar char="•"/>
            </a:pPr>
            <a:r>
              <a:rPr lang="nb-NO" dirty="0"/>
              <a:t>Vil tredjepartsleverandørene kunne levere de samme data kunden får fra sin bank i dag? </a:t>
            </a:r>
          </a:p>
          <a:p>
            <a:pPr marL="742950" lvl="1" indent="-285750">
              <a:buFont typeface="Arial" panose="020B0604020202020204" pitchFamily="34" charset="0"/>
              <a:buChar char="•"/>
            </a:pPr>
            <a:r>
              <a:rPr lang="nb-NO" dirty="0"/>
              <a:t>Flere aktører og større utfordringer for sikkerheten</a:t>
            </a:r>
          </a:p>
          <a:p>
            <a:pPr marL="742950" lvl="1" indent="-285750">
              <a:buFont typeface="Arial" panose="020B0604020202020204" pitchFamily="34" charset="0"/>
              <a:buChar char="•"/>
            </a:pPr>
            <a:r>
              <a:rPr lang="nb-NO" dirty="0"/>
              <a:t>Hvem vil håndtere sikkerhet for kunden relatert til svindel på salgssiden? </a:t>
            </a:r>
          </a:p>
          <a:p>
            <a:r>
              <a:rPr lang="nb-NO" dirty="0"/>
              <a:t>Kostnader og/eller besparelser – hvem vil egentlig stikke av sted med kostnadene som spares?</a:t>
            </a:r>
          </a:p>
          <a:p>
            <a:pPr marL="742950" lvl="1" indent="-285750">
              <a:buFont typeface="Arial" panose="020B0604020202020204" pitchFamily="34" charset="0"/>
              <a:buChar char="•"/>
            </a:pPr>
            <a:r>
              <a:rPr lang="nb-NO" dirty="0"/>
              <a:t>Vil det virkelig tilfalle kunden? </a:t>
            </a:r>
          </a:p>
        </p:txBody>
      </p:sp>
    </p:spTree>
    <p:extLst>
      <p:ext uri="{BB962C8B-B14F-4D97-AF65-F5344CB8AC3E}">
        <p14:creationId xmlns:p14="http://schemas.microsoft.com/office/powerpoint/2010/main" val="373531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Alternate Process 26"/>
          <p:cNvSpPr/>
          <p:nvPr/>
        </p:nvSpPr>
        <p:spPr>
          <a:xfrm>
            <a:off x="2322698" y="4554970"/>
            <a:ext cx="3748938" cy="204396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186"/>
          <p:cNvSpPr txBox="1"/>
          <p:nvPr/>
        </p:nvSpPr>
        <p:spPr>
          <a:xfrm>
            <a:off x="6477060" y="1456322"/>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eInvoice (online banking)</a:t>
            </a:r>
          </a:p>
        </p:txBody>
      </p:sp>
      <p:sp>
        <p:nvSpPr>
          <p:cNvPr id="6" name="TextBox 187"/>
          <p:cNvSpPr txBox="1"/>
          <p:nvPr/>
        </p:nvSpPr>
        <p:spPr>
          <a:xfrm>
            <a:off x="6993226" y="1160814"/>
            <a:ext cx="1254318" cy="307777"/>
          </a:xfrm>
          <a:prstGeom prst="rect">
            <a:avLst/>
          </a:prstGeom>
          <a:noFill/>
        </p:spPr>
        <p:txBody>
          <a:bodyPr wrap="none" rtlCol="0">
            <a:spAutoFit/>
          </a:bodyPr>
          <a:lstStyle/>
          <a:p>
            <a:r>
              <a:rPr lang="en-US" sz="1400">
                <a:solidFill>
                  <a:srgbClr val="000000"/>
                </a:solidFill>
                <a:latin typeface="Neo Sans Std Medium" panose="020B0704030504040204" pitchFamily="34" charset="0"/>
                <a:cs typeface="Neo Sans Pro Light"/>
              </a:rPr>
              <a:t>B2C-kunder</a:t>
            </a:r>
          </a:p>
        </p:txBody>
      </p:sp>
      <p:sp>
        <p:nvSpPr>
          <p:cNvPr id="7" name="TextBox 188"/>
          <p:cNvSpPr txBox="1"/>
          <p:nvPr/>
        </p:nvSpPr>
        <p:spPr>
          <a:xfrm>
            <a:off x="7145662" y="6078172"/>
            <a:ext cx="1257973" cy="307777"/>
          </a:xfrm>
          <a:prstGeom prst="rect">
            <a:avLst/>
          </a:prstGeom>
          <a:noFill/>
        </p:spPr>
        <p:txBody>
          <a:bodyPr wrap="none" rtlCol="0">
            <a:spAutoFit/>
          </a:bodyPr>
          <a:lstStyle/>
          <a:p>
            <a:r>
              <a:rPr lang="en-US" sz="1400">
                <a:solidFill>
                  <a:srgbClr val="000000"/>
                </a:solidFill>
                <a:latin typeface="Neo Sans Std Medium" panose="020B0704030504040204" pitchFamily="34" charset="0"/>
                <a:cs typeface="Neo Sans Pro Light"/>
              </a:rPr>
              <a:t>B2B-kunder</a:t>
            </a:r>
          </a:p>
        </p:txBody>
      </p:sp>
      <p:sp>
        <p:nvSpPr>
          <p:cNvPr id="8" name="Freeform 19"/>
          <p:cNvSpPr>
            <a:spLocks noEditPoints="1"/>
          </p:cNvSpPr>
          <p:nvPr/>
        </p:nvSpPr>
        <p:spPr bwMode="auto">
          <a:xfrm>
            <a:off x="7269544" y="748293"/>
            <a:ext cx="648513" cy="412521"/>
          </a:xfrm>
          <a:custGeom>
            <a:avLst/>
            <a:gdLst>
              <a:gd name="T0" fmla="*/ 1232 w 1807"/>
              <a:gd name="T1" fmla="*/ 492 h 1149"/>
              <a:gd name="T2" fmla="*/ 1477 w 1807"/>
              <a:gd name="T3" fmla="*/ 246 h 1149"/>
              <a:gd name="T4" fmla="*/ 1232 w 1807"/>
              <a:gd name="T5" fmla="*/ 0 h 1149"/>
              <a:gd name="T6" fmla="*/ 986 w 1807"/>
              <a:gd name="T7" fmla="*/ 246 h 1149"/>
              <a:gd name="T8" fmla="*/ 1232 w 1807"/>
              <a:gd name="T9" fmla="*/ 492 h 1149"/>
              <a:gd name="T10" fmla="*/ 575 w 1807"/>
              <a:gd name="T11" fmla="*/ 492 h 1149"/>
              <a:gd name="T12" fmla="*/ 820 w 1807"/>
              <a:gd name="T13" fmla="*/ 246 h 1149"/>
              <a:gd name="T14" fmla="*/ 575 w 1807"/>
              <a:gd name="T15" fmla="*/ 0 h 1149"/>
              <a:gd name="T16" fmla="*/ 329 w 1807"/>
              <a:gd name="T17" fmla="*/ 246 h 1149"/>
              <a:gd name="T18" fmla="*/ 575 w 1807"/>
              <a:gd name="T19" fmla="*/ 492 h 1149"/>
              <a:gd name="T20" fmla="*/ 575 w 1807"/>
              <a:gd name="T21" fmla="*/ 656 h 1149"/>
              <a:gd name="T22" fmla="*/ 0 w 1807"/>
              <a:gd name="T23" fmla="*/ 944 h 1149"/>
              <a:gd name="T24" fmla="*/ 0 w 1807"/>
              <a:gd name="T25" fmla="*/ 1149 h 1149"/>
              <a:gd name="T26" fmla="*/ 1150 w 1807"/>
              <a:gd name="T27" fmla="*/ 1149 h 1149"/>
              <a:gd name="T28" fmla="*/ 1150 w 1807"/>
              <a:gd name="T29" fmla="*/ 944 h 1149"/>
              <a:gd name="T30" fmla="*/ 575 w 1807"/>
              <a:gd name="T31" fmla="*/ 656 h 1149"/>
              <a:gd name="T32" fmla="*/ 1232 w 1807"/>
              <a:gd name="T33" fmla="*/ 656 h 1149"/>
              <a:gd name="T34" fmla="*/ 1153 w 1807"/>
              <a:gd name="T35" fmla="*/ 661 h 1149"/>
              <a:gd name="T36" fmla="*/ 1314 w 1807"/>
              <a:gd name="T37" fmla="*/ 944 h 1149"/>
              <a:gd name="T38" fmla="*/ 1314 w 1807"/>
              <a:gd name="T39" fmla="*/ 1149 h 1149"/>
              <a:gd name="T40" fmla="*/ 1807 w 1807"/>
              <a:gd name="T41" fmla="*/ 1149 h 1149"/>
              <a:gd name="T42" fmla="*/ 1807 w 1807"/>
              <a:gd name="T43" fmla="*/ 944 h 1149"/>
              <a:gd name="T44" fmla="*/ 1232 w 1807"/>
              <a:gd name="T45" fmla="*/ 6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7" h="1149">
                <a:moveTo>
                  <a:pt x="1232" y="492"/>
                </a:moveTo>
                <a:cubicBezTo>
                  <a:pt x="1368" y="492"/>
                  <a:pt x="1477" y="382"/>
                  <a:pt x="1477" y="246"/>
                </a:cubicBezTo>
                <a:cubicBezTo>
                  <a:pt x="1477" y="110"/>
                  <a:pt x="1368" y="0"/>
                  <a:pt x="1232" y="0"/>
                </a:cubicBezTo>
                <a:cubicBezTo>
                  <a:pt x="1096" y="0"/>
                  <a:pt x="986" y="110"/>
                  <a:pt x="986" y="246"/>
                </a:cubicBezTo>
                <a:cubicBezTo>
                  <a:pt x="986" y="382"/>
                  <a:pt x="1096" y="492"/>
                  <a:pt x="1232" y="492"/>
                </a:cubicBezTo>
                <a:close/>
                <a:moveTo>
                  <a:pt x="575" y="492"/>
                </a:moveTo>
                <a:cubicBezTo>
                  <a:pt x="711" y="492"/>
                  <a:pt x="820" y="382"/>
                  <a:pt x="820" y="246"/>
                </a:cubicBezTo>
                <a:cubicBezTo>
                  <a:pt x="820" y="110"/>
                  <a:pt x="711" y="0"/>
                  <a:pt x="575" y="0"/>
                </a:cubicBezTo>
                <a:cubicBezTo>
                  <a:pt x="439" y="0"/>
                  <a:pt x="329" y="110"/>
                  <a:pt x="329" y="246"/>
                </a:cubicBezTo>
                <a:cubicBezTo>
                  <a:pt x="329" y="382"/>
                  <a:pt x="439" y="492"/>
                  <a:pt x="575" y="492"/>
                </a:cubicBezTo>
                <a:close/>
                <a:moveTo>
                  <a:pt x="575" y="656"/>
                </a:moveTo>
                <a:cubicBezTo>
                  <a:pt x="383" y="656"/>
                  <a:pt x="0" y="752"/>
                  <a:pt x="0" y="944"/>
                </a:cubicBezTo>
                <a:lnTo>
                  <a:pt x="0" y="1149"/>
                </a:lnTo>
                <a:lnTo>
                  <a:pt x="1150" y="1149"/>
                </a:lnTo>
                <a:lnTo>
                  <a:pt x="1150" y="944"/>
                </a:lnTo>
                <a:cubicBezTo>
                  <a:pt x="1150" y="752"/>
                  <a:pt x="767" y="656"/>
                  <a:pt x="575" y="656"/>
                </a:cubicBezTo>
                <a:close/>
                <a:moveTo>
                  <a:pt x="1232" y="656"/>
                </a:moveTo>
                <a:cubicBezTo>
                  <a:pt x="1208" y="656"/>
                  <a:pt x="1181" y="658"/>
                  <a:pt x="1153" y="661"/>
                </a:cubicBezTo>
                <a:cubicBezTo>
                  <a:pt x="1248" y="729"/>
                  <a:pt x="1314" y="822"/>
                  <a:pt x="1314" y="944"/>
                </a:cubicBezTo>
                <a:lnTo>
                  <a:pt x="1314" y="1149"/>
                </a:lnTo>
                <a:lnTo>
                  <a:pt x="1807" y="1149"/>
                </a:lnTo>
                <a:lnTo>
                  <a:pt x="1807" y="944"/>
                </a:lnTo>
                <a:cubicBezTo>
                  <a:pt x="1807" y="752"/>
                  <a:pt x="1424" y="656"/>
                  <a:pt x="1232" y="65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9" name="Freeform 6"/>
          <p:cNvSpPr>
            <a:spLocks noEditPoints="1"/>
          </p:cNvSpPr>
          <p:nvPr/>
        </p:nvSpPr>
        <p:spPr bwMode="auto">
          <a:xfrm>
            <a:off x="7359887" y="5457257"/>
            <a:ext cx="294991" cy="265492"/>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0" name="Freeform 6"/>
          <p:cNvSpPr>
            <a:spLocks noEditPoints="1"/>
          </p:cNvSpPr>
          <p:nvPr/>
        </p:nvSpPr>
        <p:spPr bwMode="auto">
          <a:xfrm>
            <a:off x="7736799" y="5457257"/>
            <a:ext cx="294991" cy="265492"/>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1" name="Freeform 6"/>
          <p:cNvSpPr>
            <a:spLocks noEditPoints="1"/>
          </p:cNvSpPr>
          <p:nvPr/>
        </p:nvSpPr>
        <p:spPr bwMode="auto">
          <a:xfrm>
            <a:off x="7370203" y="5812680"/>
            <a:ext cx="294991" cy="265492"/>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2" name="Freeform 6"/>
          <p:cNvSpPr>
            <a:spLocks noEditPoints="1"/>
          </p:cNvSpPr>
          <p:nvPr/>
        </p:nvSpPr>
        <p:spPr bwMode="auto">
          <a:xfrm>
            <a:off x="7747115" y="5812680"/>
            <a:ext cx="294991" cy="265492"/>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3" name="TextBox 197"/>
          <p:cNvSpPr txBox="1"/>
          <p:nvPr/>
        </p:nvSpPr>
        <p:spPr>
          <a:xfrm>
            <a:off x="6477060" y="1772663"/>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Direct debit</a:t>
            </a:r>
          </a:p>
        </p:txBody>
      </p:sp>
      <p:sp>
        <p:nvSpPr>
          <p:cNvPr id="14" name="TextBox 199"/>
          <p:cNvSpPr txBox="1"/>
          <p:nvPr/>
        </p:nvSpPr>
        <p:spPr>
          <a:xfrm>
            <a:off x="6477060" y="2088135"/>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Email invoice</a:t>
            </a:r>
          </a:p>
        </p:txBody>
      </p:sp>
      <p:sp>
        <p:nvSpPr>
          <p:cNvPr id="15" name="TextBox 200"/>
          <p:cNvSpPr txBox="1"/>
          <p:nvPr/>
        </p:nvSpPr>
        <p:spPr>
          <a:xfrm>
            <a:off x="6477060" y="2403179"/>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Digital post |</a:t>
            </a:r>
            <a:endParaRPr kumimoji="0" lang="nb-NO" sz="105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endParaRPr>
          </a:p>
        </p:txBody>
      </p:sp>
      <p:sp>
        <p:nvSpPr>
          <p:cNvPr id="16" name="TextBox 201"/>
          <p:cNvSpPr txBox="1"/>
          <p:nvPr/>
        </p:nvSpPr>
        <p:spPr>
          <a:xfrm>
            <a:off x="6477060" y="2718223"/>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000000"/>
                </a:solidFill>
                <a:effectLst/>
                <a:uLnTx/>
                <a:uFillTx/>
                <a:latin typeface="Neo Sans Std Medium" panose="020B0704030504040204" pitchFamily="34" charset="0"/>
                <a:cs typeface="Neo Sans Pro Light"/>
              </a:rPr>
              <a:t>Bank </a:t>
            </a:r>
            <a:r>
              <a:rPr kumimoji="0" lang="nb-NO" sz="1100" b="0" i="0" u="none" strike="noStrike" kern="0" cap="none" spc="0" normalizeH="0" baseline="0" noProof="0" dirty="0" err="1">
                <a:ln>
                  <a:noFill/>
                </a:ln>
                <a:solidFill>
                  <a:srgbClr val="000000"/>
                </a:solidFill>
                <a:effectLst/>
                <a:uLnTx/>
                <a:uFillTx/>
                <a:latin typeface="Neo Sans Std Medium" panose="020B0704030504040204" pitchFamily="34" charset="0"/>
                <a:cs typeface="Neo Sans Pro Light"/>
              </a:rPr>
              <a:t>Apps</a:t>
            </a:r>
            <a:endParaRPr kumimoji="0" lang="nb-NO" sz="1100" b="0" i="0" u="none" strike="noStrike" kern="0" cap="none" spc="0" normalizeH="0" baseline="0" noProof="0" dirty="0">
              <a:ln>
                <a:noFill/>
              </a:ln>
              <a:solidFill>
                <a:srgbClr val="000000"/>
              </a:solidFill>
              <a:effectLst/>
              <a:uLnTx/>
              <a:uFillTx/>
              <a:latin typeface="Neo Sans Std Medium" panose="020B0704030504040204" pitchFamily="34" charset="0"/>
              <a:cs typeface="Neo Sans Pro Light"/>
            </a:endParaRPr>
          </a:p>
        </p:txBody>
      </p:sp>
      <p:sp>
        <p:nvSpPr>
          <p:cNvPr id="17" name="TextBox 202"/>
          <p:cNvSpPr txBox="1"/>
          <p:nvPr/>
        </p:nvSpPr>
        <p:spPr>
          <a:xfrm>
            <a:off x="6477060" y="3033267"/>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Print</a:t>
            </a:r>
          </a:p>
        </p:txBody>
      </p:sp>
      <p:sp>
        <p:nvSpPr>
          <p:cNvPr id="18" name="TextBox 204"/>
          <p:cNvSpPr txBox="1"/>
          <p:nvPr/>
        </p:nvSpPr>
        <p:spPr>
          <a:xfrm>
            <a:off x="6477060" y="4128643"/>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Accesspoint (Peppol)</a:t>
            </a:r>
          </a:p>
        </p:txBody>
      </p:sp>
      <p:sp>
        <p:nvSpPr>
          <p:cNvPr id="19" name="TextBox 205"/>
          <p:cNvSpPr txBox="1"/>
          <p:nvPr/>
        </p:nvSpPr>
        <p:spPr>
          <a:xfrm>
            <a:off x="6477060" y="4444984"/>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eInvoice B2B – Global reach</a:t>
            </a:r>
          </a:p>
        </p:txBody>
      </p:sp>
      <p:sp>
        <p:nvSpPr>
          <p:cNvPr id="20" name="TextBox 206"/>
          <p:cNvSpPr txBox="1"/>
          <p:nvPr/>
        </p:nvSpPr>
        <p:spPr>
          <a:xfrm>
            <a:off x="6477060" y="4760456"/>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Email invoice</a:t>
            </a:r>
          </a:p>
        </p:txBody>
      </p:sp>
      <p:sp>
        <p:nvSpPr>
          <p:cNvPr id="21" name="TextBox 207"/>
          <p:cNvSpPr txBox="1"/>
          <p:nvPr/>
        </p:nvSpPr>
        <p:spPr>
          <a:xfrm>
            <a:off x="6477060" y="5075500"/>
            <a:ext cx="2528858" cy="289441"/>
          </a:xfrm>
          <a:prstGeom prst="roundRect">
            <a:avLst/>
          </a:prstGeom>
          <a:noFill/>
          <a:ln>
            <a:solidFill>
              <a:srgbClr val="41414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rPr>
              <a:t>Print</a:t>
            </a:r>
            <a:endParaRPr kumimoji="0" lang="nb-NO" sz="1050" b="0" i="0" u="none" strike="noStrike" kern="0" cap="none" spc="0" normalizeH="0" baseline="0" noProof="0">
              <a:ln>
                <a:noFill/>
              </a:ln>
              <a:solidFill>
                <a:srgbClr val="000000"/>
              </a:solidFill>
              <a:effectLst/>
              <a:uLnTx/>
              <a:uFillTx/>
              <a:latin typeface="Neo Sans Std Medium" panose="020B0704030504040204" pitchFamily="34" charset="0"/>
              <a:cs typeface="Neo Sans Pro Light"/>
            </a:endParaRPr>
          </a:p>
        </p:txBody>
      </p:sp>
      <p:pic>
        <p:nvPicPr>
          <p:cNvPr id="23" name="Picture 223"/>
          <p:cNvPicPr>
            <a:picLocks noChangeAspect="1"/>
          </p:cNvPicPr>
          <p:nvPr/>
        </p:nvPicPr>
        <p:blipFill rotWithShape="1">
          <a:blip r:embed="rId3" cstate="email">
            <a:extLst>
              <a:ext uri="{28A0092B-C50C-407E-A947-70E740481C1C}">
                <a14:useLocalDpi xmlns:a14="http://schemas.microsoft.com/office/drawing/2010/main" val="0"/>
              </a:ext>
            </a:extLst>
          </a:blip>
          <a:srcRect t="33452" b="36178"/>
          <a:stretch/>
        </p:blipFill>
        <p:spPr>
          <a:xfrm>
            <a:off x="7429658" y="2486145"/>
            <a:ext cx="603704" cy="154750"/>
          </a:xfrm>
          <a:prstGeom prst="rect">
            <a:avLst/>
          </a:prstGeom>
        </p:spPr>
      </p:pic>
      <p:pic>
        <p:nvPicPr>
          <p:cNvPr id="24" name="Picture 224"/>
          <p:cNvPicPr>
            <a:picLocks noChangeAspect="1"/>
          </p:cNvPicPr>
          <p:nvPr/>
        </p:nvPicPr>
        <p:blipFill rotWithShape="1">
          <a:blip r:embed="rId4" cstate="email">
            <a:extLst>
              <a:ext uri="{28A0092B-C50C-407E-A947-70E740481C1C}">
                <a14:useLocalDpi xmlns:a14="http://schemas.microsoft.com/office/drawing/2010/main" val="0"/>
              </a:ext>
            </a:extLst>
          </a:blip>
          <a:srcRect t="20467" b="24767"/>
          <a:stretch/>
        </p:blipFill>
        <p:spPr>
          <a:xfrm>
            <a:off x="8122895" y="2482328"/>
            <a:ext cx="798479" cy="172215"/>
          </a:xfrm>
          <a:prstGeom prst="rect">
            <a:avLst/>
          </a:prstGeom>
        </p:spPr>
      </p:pic>
      <p:sp>
        <p:nvSpPr>
          <p:cNvPr id="37" name="Freeform 9"/>
          <p:cNvSpPr>
            <a:spLocks noEditPoints="1"/>
          </p:cNvSpPr>
          <p:nvPr/>
        </p:nvSpPr>
        <p:spPr bwMode="auto">
          <a:xfrm>
            <a:off x="3605006" y="2804248"/>
            <a:ext cx="848533" cy="1032655"/>
          </a:xfrm>
          <a:custGeom>
            <a:avLst/>
            <a:gdLst>
              <a:gd name="T0" fmla="*/ 2099 w 2308"/>
              <a:gd name="T1" fmla="*/ 0 h 2098"/>
              <a:gd name="T2" fmla="*/ 210 w 2308"/>
              <a:gd name="T3" fmla="*/ 0 h 2098"/>
              <a:gd name="T4" fmla="*/ 0 w 2308"/>
              <a:gd name="T5" fmla="*/ 210 h 2098"/>
              <a:gd name="T6" fmla="*/ 0 w 2308"/>
              <a:gd name="T7" fmla="*/ 1469 h 2098"/>
              <a:gd name="T8" fmla="*/ 210 w 2308"/>
              <a:gd name="T9" fmla="*/ 1678 h 2098"/>
              <a:gd name="T10" fmla="*/ 944 w 2308"/>
              <a:gd name="T11" fmla="*/ 1678 h 2098"/>
              <a:gd name="T12" fmla="*/ 735 w 2308"/>
              <a:gd name="T13" fmla="*/ 1993 h 2098"/>
              <a:gd name="T14" fmla="*/ 735 w 2308"/>
              <a:gd name="T15" fmla="*/ 2098 h 2098"/>
              <a:gd name="T16" fmla="*/ 1574 w 2308"/>
              <a:gd name="T17" fmla="*/ 2098 h 2098"/>
              <a:gd name="T18" fmla="*/ 1574 w 2308"/>
              <a:gd name="T19" fmla="*/ 1993 h 2098"/>
              <a:gd name="T20" fmla="*/ 1364 w 2308"/>
              <a:gd name="T21" fmla="*/ 1678 h 2098"/>
              <a:gd name="T22" fmla="*/ 2099 w 2308"/>
              <a:gd name="T23" fmla="*/ 1678 h 2098"/>
              <a:gd name="T24" fmla="*/ 2308 w 2308"/>
              <a:gd name="T25" fmla="*/ 1469 h 2098"/>
              <a:gd name="T26" fmla="*/ 2308 w 2308"/>
              <a:gd name="T27" fmla="*/ 210 h 2098"/>
              <a:gd name="T28" fmla="*/ 2099 w 2308"/>
              <a:gd name="T29" fmla="*/ 0 h 2098"/>
              <a:gd name="T30" fmla="*/ 2099 w 2308"/>
              <a:gd name="T31" fmla="*/ 1259 h 2098"/>
              <a:gd name="T32" fmla="*/ 210 w 2308"/>
              <a:gd name="T33" fmla="*/ 1259 h 2098"/>
              <a:gd name="T34" fmla="*/ 210 w 2308"/>
              <a:gd name="T35" fmla="*/ 210 h 2098"/>
              <a:gd name="T36" fmla="*/ 2099 w 2308"/>
              <a:gd name="T37" fmla="*/ 210 h 2098"/>
              <a:gd name="T38" fmla="*/ 2099 w 2308"/>
              <a:gd name="T39" fmla="*/ 125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8" h="2098">
                <a:moveTo>
                  <a:pt x="2099" y="0"/>
                </a:moveTo>
                <a:lnTo>
                  <a:pt x="210" y="0"/>
                </a:lnTo>
                <a:cubicBezTo>
                  <a:pt x="94" y="0"/>
                  <a:pt x="0" y="94"/>
                  <a:pt x="0" y="210"/>
                </a:cubicBezTo>
                <a:lnTo>
                  <a:pt x="0" y="1469"/>
                </a:lnTo>
                <a:cubicBezTo>
                  <a:pt x="0" y="1585"/>
                  <a:pt x="94" y="1678"/>
                  <a:pt x="210" y="1678"/>
                </a:cubicBezTo>
                <a:lnTo>
                  <a:pt x="944" y="1678"/>
                </a:lnTo>
                <a:lnTo>
                  <a:pt x="735" y="1993"/>
                </a:lnTo>
                <a:lnTo>
                  <a:pt x="735" y="2098"/>
                </a:lnTo>
                <a:lnTo>
                  <a:pt x="1574" y="2098"/>
                </a:lnTo>
                <a:lnTo>
                  <a:pt x="1574" y="1993"/>
                </a:lnTo>
                <a:lnTo>
                  <a:pt x="1364" y="1678"/>
                </a:lnTo>
                <a:lnTo>
                  <a:pt x="2099" y="1678"/>
                </a:lnTo>
                <a:cubicBezTo>
                  <a:pt x="2215" y="1678"/>
                  <a:pt x="2308" y="1585"/>
                  <a:pt x="2308" y="1469"/>
                </a:cubicBezTo>
                <a:lnTo>
                  <a:pt x="2308" y="210"/>
                </a:lnTo>
                <a:cubicBezTo>
                  <a:pt x="2308" y="94"/>
                  <a:pt x="2215" y="0"/>
                  <a:pt x="2099" y="0"/>
                </a:cubicBezTo>
                <a:close/>
                <a:moveTo>
                  <a:pt x="2099" y="1259"/>
                </a:moveTo>
                <a:lnTo>
                  <a:pt x="210" y="1259"/>
                </a:lnTo>
                <a:lnTo>
                  <a:pt x="210" y="210"/>
                </a:lnTo>
                <a:lnTo>
                  <a:pt x="2099" y="210"/>
                </a:lnTo>
                <a:lnTo>
                  <a:pt x="2099" y="125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38" name="Freeform 6"/>
          <p:cNvSpPr>
            <a:spLocks noEditPoints="1"/>
          </p:cNvSpPr>
          <p:nvPr/>
        </p:nvSpPr>
        <p:spPr bwMode="auto">
          <a:xfrm>
            <a:off x="1761799" y="2815362"/>
            <a:ext cx="846655" cy="761990"/>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39" name="Striped Right Arrow 195"/>
          <p:cNvSpPr/>
          <p:nvPr/>
        </p:nvSpPr>
        <p:spPr>
          <a:xfrm>
            <a:off x="2709733" y="3064755"/>
            <a:ext cx="837720" cy="451721"/>
          </a:xfrm>
          <a:prstGeom prst="striped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Freeform 113"/>
          <p:cNvSpPr>
            <a:spLocks noEditPoints="1"/>
          </p:cNvSpPr>
          <p:nvPr/>
        </p:nvSpPr>
        <p:spPr bwMode="auto">
          <a:xfrm>
            <a:off x="4515524" y="2932513"/>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1" name="Freeform 113"/>
          <p:cNvSpPr>
            <a:spLocks noEditPoints="1"/>
          </p:cNvSpPr>
          <p:nvPr/>
        </p:nvSpPr>
        <p:spPr bwMode="auto">
          <a:xfrm>
            <a:off x="4515524" y="2932513"/>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2" name="Freeform 113"/>
          <p:cNvSpPr>
            <a:spLocks noEditPoints="1"/>
          </p:cNvSpPr>
          <p:nvPr/>
        </p:nvSpPr>
        <p:spPr bwMode="auto">
          <a:xfrm>
            <a:off x="4506451" y="2929484"/>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3" name="Freeform 113"/>
          <p:cNvSpPr>
            <a:spLocks noEditPoints="1"/>
          </p:cNvSpPr>
          <p:nvPr/>
        </p:nvSpPr>
        <p:spPr bwMode="auto">
          <a:xfrm>
            <a:off x="4506451" y="2929484"/>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4" name="Freeform 113"/>
          <p:cNvSpPr>
            <a:spLocks noEditPoints="1"/>
          </p:cNvSpPr>
          <p:nvPr/>
        </p:nvSpPr>
        <p:spPr bwMode="auto">
          <a:xfrm>
            <a:off x="4506309" y="2932513"/>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5" name="Freeform 113"/>
          <p:cNvSpPr>
            <a:spLocks noEditPoints="1"/>
          </p:cNvSpPr>
          <p:nvPr/>
        </p:nvSpPr>
        <p:spPr bwMode="auto">
          <a:xfrm>
            <a:off x="4527367" y="2921961"/>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6" name="Freeform 113"/>
          <p:cNvSpPr>
            <a:spLocks noEditPoints="1"/>
          </p:cNvSpPr>
          <p:nvPr/>
        </p:nvSpPr>
        <p:spPr bwMode="auto">
          <a:xfrm>
            <a:off x="1356395" y="3004584"/>
            <a:ext cx="348861" cy="436902"/>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8" name="Freeform 113"/>
          <p:cNvSpPr>
            <a:spLocks noEditPoints="1"/>
          </p:cNvSpPr>
          <p:nvPr/>
        </p:nvSpPr>
        <p:spPr bwMode="auto">
          <a:xfrm>
            <a:off x="4527367" y="3209659"/>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9" name="Freeform 113"/>
          <p:cNvSpPr>
            <a:spLocks noEditPoints="1"/>
          </p:cNvSpPr>
          <p:nvPr/>
        </p:nvSpPr>
        <p:spPr bwMode="auto">
          <a:xfrm>
            <a:off x="4515524" y="3217182"/>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50" name="Freeform 113"/>
          <p:cNvSpPr>
            <a:spLocks noEditPoints="1"/>
          </p:cNvSpPr>
          <p:nvPr/>
        </p:nvSpPr>
        <p:spPr bwMode="auto">
          <a:xfrm>
            <a:off x="4515524" y="3217182"/>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51" name="Freeform 113"/>
          <p:cNvSpPr>
            <a:spLocks noEditPoints="1"/>
          </p:cNvSpPr>
          <p:nvPr/>
        </p:nvSpPr>
        <p:spPr bwMode="auto">
          <a:xfrm>
            <a:off x="4527367" y="3217182"/>
            <a:ext cx="194746" cy="257589"/>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54" name="TekstSylinder 53"/>
          <p:cNvSpPr txBox="1"/>
          <p:nvPr/>
        </p:nvSpPr>
        <p:spPr>
          <a:xfrm>
            <a:off x="3065451" y="3986638"/>
            <a:ext cx="1886991" cy="523220"/>
          </a:xfrm>
          <a:prstGeom prst="rect">
            <a:avLst/>
          </a:prstGeom>
          <a:noFill/>
        </p:spPr>
        <p:txBody>
          <a:bodyPr wrap="none" rtlCol="0">
            <a:spAutoFit/>
          </a:bodyPr>
          <a:lstStyle/>
          <a:p>
            <a:pPr algn="ctr"/>
            <a:r>
              <a:rPr lang="nb-NO" sz="1400"/>
              <a:t>Compello Fakturahotell</a:t>
            </a:r>
          </a:p>
          <a:p>
            <a:pPr algn="ctr"/>
            <a:r>
              <a:rPr lang="nb-NO" sz="1400"/>
              <a:t>Aksesspunkt</a:t>
            </a:r>
          </a:p>
        </p:txBody>
      </p:sp>
      <p:sp>
        <p:nvSpPr>
          <p:cNvPr id="55" name="TekstSylinder 54"/>
          <p:cNvSpPr txBox="1"/>
          <p:nvPr/>
        </p:nvSpPr>
        <p:spPr>
          <a:xfrm>
            <a:off x="1650492" y="3986274"/>
            <a:ext cx="970137" cy="307777"/>
          </a:xfrm>
          <a:prstGeom prst="rect">
            <a:avLst/>
          </a:prstGeom>
          <a:noFill/>
        </p:spPr>
        <p:txBody>
          <a:bodyPr wrap="none" rtlCol="0">
            <a:spAutoFit/>
          </a:bodyPr>
          <a:lstStyle/>
          <a:p>
            <a:pPr algn="ctr"/>
            <a:r>
              <a:rPr lang="nb-NO" sz="1400"/>
              <a:t>Din bedrift</a:t>
            </a:r>
          </a:p>
        </p:txBody>
      </p:sp>
      <p:sp>
        <p:nvSpPr>
          <p:cNvPr id="60" name="Pil: høyre 59"/>
          <p:cNvSpPr/>
          <p:nvPr/>
        </p:nvSpPr>
        <p:spPr>
          <a:xfrm>
            <a:off x="8314274" y="2677611"/>
            <a:ext cx="996590" cy="406975"/>
          </a:xfrm>
          <a:prstGeom prst="rightArrow">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xt Placeholder 2"/>
          <p:cNvSpPr>
            <a:spLocks noGrp="1"/>
          </p:cNvSpPr>
          <p:nvPr>
            <p:ph type="body" sz="quarter" idx="16"/>
          </p:nvPr>
        </p:nvSpPr>
        <p:spPr/>
        <p:txBody>
          <a:bodyPr/>
          <a:lstStyle/>
          <a:p>
            <a:r>
              <a:rPr lang="nb-NO" dirty="0"/>
              <a:t>Compello Connect – utgående </a:t>
            </a:r>
            <a:r>
              <a:rPr lang="nb-NO" dirty="0" err="1"/>
              <a:t>eFaktura</a:t>
            </a:r>
            <a:endParaRPr lang="en-US" dirty="0"/>
          </a:p>
        </p:txBody>
      </p:sp>
      <p:pic>
        <p:nvPicPr>
          <p:cNvPr id="2" name="Picture 1"/>
          <p:cNvPicPr>
            <a:picLocks noChangeAspect="1"/>
          </p:cNvPicPr>
          <p:nvPr/>
        </p:nvPicPr>
        <p:blipFill>
          <a:blip r:embed="rId5"/>
          <a:stretch>
            <a:fillRect/>
          </a:stretch>
        </p:blipFill>
        <p:spPr>
          <a:xfrm>
            <a:off x="2631151" y="4718264"/>
            <a:ext cx="1762748" cy="1293873"/>
          </a:xfrm>
          <a:prstGeom prst="rect">
            <a:avLst/>
          </a:prstGeom>
        </p:spPr>
      </p:pic>
      <p:pic>
        <p:nvPicPr>
          <p:cNvPr id="4" name="Picture 3"/>
          <p:cNvPicPr>
            <a:picLocks noChangeAspect="1"/>
          </p:cNvPicPr>
          <p:nvPr/>
        </p:nvPicPr>
        <p:blipFill>
          <a:blip r:embed="rId6"/>
          <a:stretch>
            <a:fillRect/>
          </a:stretch>
        </p:blipFill>
        <p:spPr>
          <a:xfrm>
            <a:off x="3404953" y="4922342"/>
            <a:ext cx="1703857" cy="1309223"/>
          </a:xfrm>
          <a:prstGeom prst="rect">
            <a:avLst/>
          </a:prstGeom>
        </p:spPr>
      </p:pic>
      <p:pic>
        <p:nvPicPr>
          <p:cNvPr id="26" name="Picture 25"/>
          <p:cNvPicPr>
            <a:picLocks noChangeAspect="1"/>
          </p:cNvPicPr>
          <p:nvPr/>
        </p:nvPicPr>
        <p:blipFill>
          <a:blip r:embed="rId7"/>
          <a:stretch>
            <a:fillRect/>
          </a:stretch>
        </p:blipFill>
        <p:spPr>
          <a:xfrm>
            <a:off x="4021305" y="5189716"/>
            <a:ext cx="1792388" cy="1245927"/>
          </a:xfrm>
          <a:prstGeom prst="rect">
            <a:avLst/>
          </a:prstGeom>
        </p:spPr>
      </p:pic>
      <p:pic>
        <p:nvPicPr>
          <p:cNvPr id="33" name="Bilde 32">
            <a:extLst>
              <a:ext uri="{FF2B5EF4-FFF2-40B4-BE49-F238E27FC236}">
                <a16:creationId xmlns:a16="http://schemas.microsoft.com/office/drawing/2014/main" id="{0A5C082F-5B59-46DF-970B-1F07C577341E}"/>
              </a:ext>
            </a:extLst>
          </p:cNvPr>
          <p:cNvPicPr>
            <a:picLocks noChangeAspect="1"/>
          </p:cNvPicPr>
          <p:nvPr/>
        </p:nvPicPr>
        <p:blipFill>
          <a:blip r:embed="rId8"/>
          <a:stretch>
            <a:fillRect/>
          </a:stretch>
        </p:blipFill>
        <p:spPr>
          <a:xfrm>
            <a:off x="9300257" y="2029781"/>
            <a:ext cx="2702992" cy="1784359"/>
          </a:xfrm>
          <a:prstGeom prst="rect">
            <a:avLst/>
          </a:prstGeom>
        </p:spPr>
      </p:pic>
    </p:spTree>
    <p:extLst>
      <p:ext uri="{BB962C8B-B14F-4D97-AF65-F5344CB8AC3E}">
        <p14:creationId xmlns:p14="http://schemas.microsoft.com/office/powerpoint/2010/main" val="24430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8.33333E-7 2.59259E-6 L 0.20599 -0.00602 " pathEditMode="relative" rAng="0" ptsTypes="AA">
                                      <p:cBhvr>
                                        <p:cTn id="10" dur="2000" fill="hold"/>
                                        <p:tgtEl>
                                          <p:spTgt spid="46"/>
                                        </p:tgtEl>
                                        <p:attrNameLst>
                                          <p:attrName>ppt_x</p:attrName>
                                          <p:attrName>ppt_y</p:attrName>
                                        </p:attrNameLst>
                                      </p:cBhvr>
                                      <p:rCtr x="10299" y="-301"/>
                                    </p:animMotion>
                                  </p:childTnLst>
                                </p:cTn>
                              </p:par>
                            </p:childTnLst>
                          </p:cTn>
                        </p:par>
                        <p:par>
                          <p:cTn id="11" fill="hold">
                            <p:stCondLst>
                              <p:cond delay="2500"/>
                            </p:stCondLst>
                            <p:childTnLst>
                              <p:par>
                                <p:cTn id="12" presetID="10" presetClass="entr" presetSubtype="0" fill="hold" grpId="1"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par>
                          <p:cTn id="42" fill="hold">
                            <p:stCondLst>
                              <p:cond delay="3000"/>
                            </p:stCondLst>
                            <p:childTnLst>
                              <p:par>
                                <p:cTn id="43" presetID="42" presetClass="path" presetSubtype="0" accel="50000" decel="50000" fill="hold" grpId="0" nodeType="afterEffect">
                                  <p:stCondLst>
                                    <p:cond delay="0"/>
                                  </p:stCondLst>
                                  <p:childTnLst>
                                    <p:animMotion origin="layout" path="M 0.00221 0.02222 L 0.1427 -0.21274 " pathEditMode="relative" rAng="0" ptsTypes="AA">
                                      <p:cBhvr>
                                        <p:cTn id="44" dur="2000" fill="hold"/>
                                        <p:tgtEl>
                                          <p:spTgt spid="40"/>
                                        </p:tgtEl>
                                        <p:attrNameLst>
                                          <p:attrName>ppt_x</p:attrName>
                                          <p:attrName>ppt_y</p:attrName>
                                        </p:attrNameLst>
                                      </p:cBhvr>
                                      <p:rCtr x="7018" y="-11759"/>
                                    </p:animMotion>
                                  </p:childTnLst>
                                </p:cTn>
                              </p:par>
                              <p:par>
                                <p:cTn id="45" presetID="42" presetClass="path" presetSubtype="0" accel="50000" decel="50000" fill="hold" grpId="0" nodeType="withEffect">
                                  <p:stCondLst>
                                    <p:cond delay="100"/>
                                  </p:stCondLst>
                                  <p:childTnLst>
                                    <p:animMotion origin="layout" path="M 0.00221 0.02222 L 0.14296 -0.1669 " pathEditMode="relative" rAng="0" ptsTypes="AA">
                                      <p:cBhvr>
                                        <p:cTn id="46" dur="2000" fill="hold"/>
                                        <p:tgtEl>
                                          <p:spTgt spid="41"/>
                                        </p:tgtEl>
                                        <p:attrNameLst>
                                          <p:attrName>ppt_x</p:attrName>
                                          <p:attrName>ppt_y</p:attrName>
                                        </p:attrNameLst>
                                      </p:cBhvr>
                                      <p:rCtr x="7031" y="-9468"/>
                                    </p:animMotion>
                                  </p:childTnLst>
                                </p:cTn>
                              </p:par>
                              <p:par>
                                <p:cTn id="47" presetID="42" presetClass="path" presetSubtype="0" accel="50000" decel="50000" fill="hold" grpId="0" nodeType="withEffect">
                                  <p:stCondLst>
                                    <p:cond delay="200"/>
                                  </p:stCondLst>
                                  <p:childTnLst>
                                    <p:animMotion origin="layout" path="M 0.00209 0.01852 L 0.14349 -0.12106 " pathEditMode="relative" rAng="0" ptsTypes="AA">
                                      <p:cBhvr>
                                        <p:cTn id="48" dur="2000" fill="hold"/>
                                        <p:tgtEl>
                                          <p:spTgt spid="42"/>
                                        </p:tgtEl>
                                        <p:attrNameLst>
                                          <p:attrName>ppt_x</p:attrName>
                                          <p:attrName>ppt_y</p:attrName>
                                        </p:attrNameLst>
                                      </p:cBhvr>
                                      <p:rCtr x="7070" y="-6991"/>
                                    </p:animMotion>
                                  </p:childTnLst>
                                </p:cTn>
                              </p:par>
                              <p:par>
                                <p:cTn id="49" presetID="42" presetClass="path" presetSubtype="0" accel="50000" decel="50000" fill="hold" grpId="0" nodeType="withEffect">
                                  <p:stCondLst>
                                    <p:cond delay="300"/>
                                  </p:stCondLst>
                                  <p:childTnLst>
                                    <p:animMotion origin="layout" path="M 0.00209 0.01852 L 0.14375 -0.07615 " pathEditMode="relative" rAng="0" ptsTypes="AA">
                                      <p:cBhvr>
                                        <p:cTn id="50" dur="2000" fill="hold"/>
                                        <p:tgtEl>
                                          <p:spTgt spid="43"/>
                                        </p:tgtEl>
                                        <p:attrNameLst>
                                          <p:attrName>ppt_x</p:attrName>
                                          <p:attrName>ppt_y</p:attrName>
                                        </p:attrNameLst>
                                      </p:cBhvr>
                                      <p:rCtr x="7083" y="-4745"/>
                                    </p:animMotion>
                                  </p:childTnLst>
                                </p:cTn>
                              </p:par>
                              <p:par>
                                <p:cTn id="51" presetID="42" presetClass="path" presetSubtype="0" accel="50000" decel="50000" fill="hold" grpId="0" nodeType="withEffect">
                                  <p:stCondLst>
                                    <p:cond delay="400"/>
                                  </p:stCondLst>
                                  <p:childTnLst>
                                    <p:animMotion origin="layout" path="M 0.00209 0.02037 L 0.14362 -0.03149 " pathEditMode="relative" rAng="0" ptsTypes="AA">
                                      <p:cBhvr>
                                        <p:cTn id="52" dur="2000" fill="hold"/>
                                        <p:tgtEl>
                                          <p:spTgt spid="44"/>
                                        </p:tgtEl>
                                        <p:attrNameLst>
                                          <p:attrName>ppt_x</p:attrName>
                                          <p:attrName>ppt_y</p:attrName>
                                        </p:attrNameLst>
                                      </p:cBhvr>
                                      <p:rCtr x="7070" y="-2593"/>
                                    </p:animMotion>
                                  </p:childTnLst>
                                </p:cTn>
                              </p:par>
                              <p:par>
                                <p:cTn id="53" presetID="42" presetClass="path" presetSubtype="0" accel="50000" decel="50000" fill="hold" grpId="0" nodeType="withEffect">
                                  <p:stCondLst>
                                    <p:cond delay="500"/>
                                  </p:stCondLst>
                                  <p:childTnLst>
                                    <p:animMotion origin="layout" path="M 0.00221 0.02222 L 0.14179 0.01666 " pathEditMode="relative" rAng="0" ptsTypes="AA">
                                      <p:cBhvr>
                                        <p:cTn id="54" dur="2000" fill="hold"/>
                                        <p:tgtEl>
                                          <p:spTgt spid="45"/>
                                        </p:tgtEl>
                                        <p:attrNameLst>
                                          <p:attrName>ppt_x</p:attrName>
                                          <p:attrName>ppt_y</p:attrName>
                                        </p:attrNameLst>
                                      </p:cBhvr>
                                      <p:rCtr x="6979" y="-278"/>
                                    </p:animMotion>
                                  </p:childTnLst>
                                </p:cTn>
                              </p:par>
                              <p:par>
                                <p:cTn id="55" presetID="42" presetClass="path" presetSubtype="0" accel="50000" decel="50000" fill="hold" grpId="0" nodeType="withEffect">
                                  <p:stCondLst>
                                    <p:cond delay="500"/>
                                  </p:stCondLst>
                                  <p:childTnLst>
                                    <p:animMotion origin="layout" path="M 0.00052 4.44444E-6 L 0.14192 0.13935 " pathEditMode="relative" rAng="0" ptsTypes="AA">
                                      <p:cBhvr>
                                        <p:cTn id="56" dur="2000" fill="hold"/>
                                        <p:tgtEl>
                                          <p:spTgt spid="48"/>
                                        </p:tgtEl>
                                        <p:attrNameLst>
                                          <p:attrName>ppt_x</p:attrName>
                                          <p:attrName>ppt_y</p:attrName>
                                        </p:attrNameLst>
                                      </p:cBhvr>
                                      <p:rCtr x="7070" y="6968"/>
                                    </p:animMotion>
                                  </p:childTnLst>
                                </p:cTn>
                              </p:par>
                              <p:par>
                                <p:cTn id="57" presetID="42" presetClass="path" presetSubtype="0" accel="50000" decel="50000" fill="hold" grpId="0" nodeType="withEffect">
                                  <p:stCondLst>
                                    <p:cond delay="500"/>
                                  </p:stCondLst>
                                  <p:childTnLst>
                                    <p:animMotion origin="layout" path="M -0.00157 0.00209 L 0.1427 0.18241 " pathEditMode="relative" rAng="0" ptsTypes="AA">
                                      <p:cBhvr>
                                        <p:cTn id="58" dur="2000" fill="hold"/>
                                        <p:tgtEl>
                                          <p:spTgt spid="49"/>
                                        </p:tgtEl>
                                        <p:attrNameLst>
                                          <p:attrName>ppt_x</p:attrName>
                                          <p:attrName>ppt_y</p:attrName>
                                        </p:attrNameLst>
                                      </p:cBhvr>
                                      <p:rCtr x="7214" y="9005"/>
                                    </p:animMotion>
                                  </p:childTnLst>
                                </p:cTn>
                              </p:par>
                              <p:par>
                                <p:cTn id="59" presetID="42" presetClass="path" presetSubtype="0" accel="50000" decel="50000" fill="hold" grpId="0" nodeType="withEffect">
                                  <p:stCondLst>
                                    <p:cond delay="500"/>
                                  </p:stCondLst>
                                  <p:childTnLst>
                                    <p:animMotion origin="layout" path="M 4.79167E-6 0.00556 L 0.1427 0.22755 " pathEditMode="relative" rAng="0" ptsTypes="AA">
                                      <p:cBhvr>
                                        <p:cTn id="60" dur="2000" fill="hold"/>
                                        <p:tgtEl>
                                          <p:spTgt spid="50"/>
                                        </p:tgtEl>
                                        <p:attrNameLst>
                                          <p:attrName>ppt_x</p:attrName>
                                          <p:attrName>ppt_y</p:attrName>
                                        </p:attrNameLst>
                                      </p:cBhvr>
                                      <p:rCtr x="7135" y="11088"/>
                                    </p:animMotion>
                                  </p:childTnLst>
                                </p:cTn>
                              </p:par>
                              <p:par>
                                <p:cTn id="61" presetID="42" presetClass="path" presetSubtype="0" accel="50000" decel="50000" fill="hold" grpId="0" nodeType="withEffect">
                                  <p:stCondLst>
                                    <p:cond delay="500"/>
                                  </p:stCondLst>
                                  <p:childTnLst>
                                    <p:animMotion origin="layout" path="M 0.00208 0.00185 L 0.14192 0.27246 " pathEditMode="relative" rAng="0" ptsTypes="AA">
                                      <p:cBhvr>
                                        <p:cTn id="62" dur="2000" fill="hold"/>
                                        <p:tgtEl>
                                          <p:spTgt spid="51"/>
                                        </p:tgtEl>
                                        <p:attrNameLst>
                                          <p:attrName>ppt_x</p:attrName>
                                          <p:attrName>ppt_y</p:attrName>
                                        </p:attrNameLst>
                                      </p:cBhvr>
                                      <p:rCtr x="6992" y="13519"/>
                                    </p:animMotion>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1000" fill="hold"/>
                                        <p:tgtEl>
                                          <p:spTgt spid="60"/>
                                        </p:tgtEl>
                                        <p:attrNameLst>
                                          <p:attrName>ppt_w</p:attrName>
                                        </p:attrNameLst>
                                      </p:cBhvr>
                                      <p:tavLst>
                                        <p:tav tm="0">
                                          <p:val>
                                            <p:fltVal val="0"/>
                                          </p:val>
                                        </p:tav>
                                        <p:tav tm="100000">
                                          <p:val>
                                            <p:strVal val="#ppt_w"/>
                                          </p:val>
                                        </p:tav>
                                      </p:tavLst>
                                    </p:anim>
                                    <p:anim calcmode="lin" valueType="num">
                                      <p:cBhvr>
                                        <p:cTn id="68" dur="1000" fill="hold"/>
                                        <p:tgtEl>
                                          <p:spTgt spid="60"/>
                                        </p:tgtEl>
                                        <p:attrNameLst>
                                          <p:attrName>ppt_h</p:attrName>
                                        </p:attrNameLst>
                                      </p:cBhvr>
                                      <p:tavLst>
                                        <p:tav tm="0">
                                          <p:val>
                                            <p:fltVal val="0"/>
                                          </p:val>
                                        </p:tav>
                                        <p:tav tm="100000">
                                          <p:val>
                                            <p:strVal val="#ppt_h"/>
                                          </p:val>
                                        </p:tav>
                                      </p:tavLst>
                                    </p:anim>
                                    <p:anim calcmode="lin" valueType="num">
                                      <p:cBhvr>
                                        <p:cTn id="69" dur="1000" fill="hold"/>
                                        <p:tgtEl>
                                          <p:spTgt spid="60"/>
                                        </p:tgtEl>
                                        <p:attrNameLst>
                                          <p:attrName>style.rotation</p:attrName>
                                        </p:attrNameLst>
                                      </p:cBhvr>
                                      <p:tavLst>
                                        <p:tav tm="0">
                                          <p:val>
                                            <p:fltVal val="90"/>
                                          </p:val>
                                        </p:tav>
                                        <p:tav tm="100000">
                                          <p:val>
                                            <p:fltVal val="0"/>
                                          </p:val>
                                        </p:tav>
                                      </p:tavLst>
                                    </p:anim>
                                    <p:animEffect transition="in" filter="fade">
                                      <p:cBhvr>
                                        <p:cTn id="70" dur="1000"/>
                                        <p:tgtEl>
                                          <p:spTgt spid="60"/>
                                        </p:tgtEl>
                                      </p:cBhvr>
                                    </p:animEffect>
                                  </p:childTnLst>
                                </p:cTn>
                              </p:par>
                            </p:childTnLst>
                          </p:cTn>
                        </p:par>
                        <p:par>
                          <p:cTn id="71" fill="hold">
                            <p:stCondLst>
                              <p:cond delay="1000"/>
                            </p:stCondLst>
                            <p:childTnLst>
                              <p:par>
                                <p:cTn id="72" presetID="1" presetClass="entr" presetSubtype="0"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500"/>
                                        <p:tgtEl>
                                          <p:spTgt spid="2"/>
                                        </p:tgtEl>
                                      </p:cBhvr>
                                    </p:animEffect>
                                  </p:childTnLst>
                                </p:cTn>
                              </p:par>
                              <p:par>
                                <p:cTn id="82" presetID="10"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par>
                                <p:cTn id="85" presetID="10" presetClass="entr" presetSubtype="0"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8" grpId="0" animBg="1"/>
      <p:bldP spid="48" grpId="1" animBg="1"/>
      <p:bldP spid="49" grpId="0" animBg="1"/>
      <p:bldP spid="49" grpId="1" animBg="1"/>
      <p:bldP spid="50" grpId="0" animBg="1"/>
      <p:bldP spid="50" grpId="1" animBg="1"/>
      <p:bldP spid="51" grpId="0" animBg="1"/>
      <p:bldP spid="51" grpId="1"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71A7E6-428B-4596-9E94-3DF1F1C72E73}"/>
              </a:ext>
            </a:extLst>
          </p:cNvPr>
          <p:cNvGrpSpPr/>
          <p:nvPr/>
        </p:nvGrpSpPr>
        <p:grpSpPr>
          <a:xfrm>
            <a:off x="1815262" y="1266144"/>
            <a:ext cx="723816" cy="527376"/>
            <a:chOff x="3848265" y="400041"/>
            <a:chExt cx="723816" cy="527376"/>
          </a:xfrm>
        </p:grpSpPr>
        <p:sp>
          <p:nvSpPr>
            <p:cNvPr id="3" name="Freeform 113">
              <a:extLst>
                <a:ext uri="{FF2B5EF4-FFF2-40B4-BE49-F238E27FC236}">
                  <a16:creationId xmlns:a16="http://schemas.microsoft.com/office/drawing/2014/main" id="{6EF37735-AB32-40EE-8BAB-8F7C14B7D8BA}"/>
                </a:ext>
              </a:extLst>
            </p:cNvPr>
            <p:cNvSpPr>
              <a:spLocks noEditPoints="1"/>
            </p:cNvSpPr>
            <p:nvPr/>
          </p:nvSpPr>
          <p:spPr bwMode="auto">
            <a:xfrm>
              <a:off x="3848265" y="400041"/>
              <a:ext cx="421102" cy="527376"/>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 name="Freeform 113">
              <a:extLst>
                <a:ext uri="{FF2B5EF4-FFF2-40B4-BE49-F238E27FC236}">
                  <a16:creationId xmlns:a16="http://schemas.microsoft.com/office/drawing/2014/main" id="{7A7EE5AD-674F-4A87-B720-59AD0FBF50E9}"/>
                </a:ext>
              </a:extLst>
            </p:cNvPr>
            <p:cNvSpPr>
              <a:spLocks noEditPoints="1"/>
            </p:cNvSpPr>
            <p:nvPr/>
          </p:nvSpPr>
          <p:spPr bwMode="auto">
            <a:xfrm>
              <a:off x="4150979" y="400041"/>
              <a:ext cx="421102" cy="527376"/>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grpSp>
      <p:pic>
        <p:nvPicPr>
          <p:cNvPr id="5" name="Picture 175">
            <a:extLst>
              <a:ext uri="{FF2B5EF4-FFF2-40B4-BE49-F238E27FC236}">
                <a16:creationId xmlns:a16="http://schemas.microsoft.com/office/drawing/2014/main" id="{A8812302-3827-4585-82B4-AD81D3023F7A}"/>
              </a:ext>
            </a:extLst>
          </p:cNvPr>
          <p:cNvPicPr>
            <a:picLocks noChangeAspect="1"/>
          </p:cNvPicPr>
          <p:nvPr/>
        </p:nvPicPr>
        <p:blipFill rotWithShape="1">
          <a:blip r:embed="rId3"/>
          <a:srcRect r="2164"/>
          <a:stretch/>
        </p:blipFill>
        <p:spPr>
          <a:xfrm>
            <a:off x="1662993" y="5270350"/>
            <a:ext cx="427255" cy="518027"/>
          </a:xfrm>
          <a:prstGeom prst="rect">
            <a:avLst/>
          </a:prstGeom>
        </p:spPr>
      </p:pic>
      <p:sp>
        <p:nvSpPr>
          <p:cNvPr id="6" name="Freeform 113">
            <a:extLst>
              <a:ext uri="{FF2B5EF4-FFF2-40B4-BE49-F238E27FC236}">
                <a16:creationId xmlns:a16="http://schemas.microsoft.com/office/drawing/2014/main" id="{BCB62689-6E84-49A0-9564-4EC789D0E86F}"/>
              </a:ext>
            </a:extLst>
          </p:cNvPr>
          <p:cNvSpPr>
            <a:spLocks noEditPoints="1"/>
          </p:cNvSpPr>
          <p:nvPr/>
        </p:nvSpPr>
        <p:spPr bwMode="auto">
          <a:xfrm>
            <a:off x="7895131" y="4493082"/>
            <a:ext cx="421102" cy="527376"/>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7" name="Freeform 113">
            <a:extLst>
              <a:ext uri="{FF2B5EF4-FFF2-40B4-BE49-F238E27FC236}">
                <a16:creationId xmlns:a16="http://schemas.microsoft.com/office/drawing/2014/main" id="{BBA31EA5-5028-49C4-A0B8-6D488B742A6B}"/>
              </a:ext>
            </a:extLst>
          </p:cNvPr>
          <p:cNvSpPr>
            <a:spLocks noEditPoints="1"/>
          </p:cNvSpPr>
          <p:nvPr/>
        </p:nvSpPr>
        <p:spPr bwMode="auto">
          <a:xfrm>
            <a:off x="10313218" y="4476190"/>
            <a:ext cx="421102" cy="527376"/>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8" name="Rectangle 106">
            <a:extLst>
              <a:ext uri="{FF2B5EF4-FFF2-40B4-BE49-F238E27FC236}">
                <a16:creationId xmlns:a16="http://schemas.microsoft.com/office/drawing/2014/main" id="{3D468971-A83B-4325-A5E5-0A0EE38B8082}"/>
              </a:ext>
            </a:extLst>
          </p:cNvPr>
          <p:cNvSpPr/>
          <p:nvPr/>
        </p:nvSpPr>
        <p:spPr>
          <a:xfrm>
            <a:off x="10219387" y="4442892"/>
            <a:ext cx="692113" cy="71131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sp>
        <p:nvSpPr>
          <p:cNvPr id="9" name="Rectangle 107">
            <a:extLst>
              <a:ext uri="{FF2B5EF4-FFF2-40B4-BE49-F238E27FC236}">
                <a16:creationId xmlns:a16="http://schemas.microsoft.com/office/drawing/2014/main" id="{72DE37B4-3567-4B20-A76A-2BD49B534C3D}"/>
              </a:ext>
            </a:extLst>
          </p:cNvPr>
          <p:cNvSpPr/>
          <p:nvPr/>
        </p:nvSpPr>
        <p:spPr>
          <a:xfrm>
            <a:off x="7866132" y="4378708"/>
            <a:ext cx="482565" cy="71131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sp>
        <p:nvSpPr>
          <p:cNvPr id="10" name="Freeform 113">
            <a:extLst>
              <a:ext uri="{FF2B5EF4-FFF2-40B4-BE49-F238E27FC236}">
                <a16:creationId xmlns:a16="http://schemas.microsoft.com/office/drawing/2014/main" id="{B19E17EC-BCB1-49F5-B9A8-8F8D000E1025}"/>
              </a:ext>
            </a:extLst>
          </p:cNvPr>
          <p:cNvSpPr>
            <a:spLocks noEditPoints="1"/>
          </p:cNvSpPr>
          <p:nvPr/>
        </p:nvSpPr>
        <p:spPr bwMode="auto">
          <a:xfrm>
            <a:off x="8860400" y="2849020"/>
            <a:ext cx="421102" cy="527376"/>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1" name="Freeform 113">
            <a:extLst>
              <a:ext uri="{FF2B5EF4-FFF2-40B4-BE49-F238E27FC236}">
                <a16:creationId xmlns:a16="http://schemas.microsoft.com/office/drawing/2014/main" id="{3C7EF7B3-D1D2-4B17-8D3A-027E9E15C261}"/>
              </a:ext>
            </a:extLst>
          </p:cNvPr>
          <p:cNvSpPr>
            <a:spLocks noEditPoints="1"/>
          </p:cNvSpPr>
          <p:nvPr/>
        </p:nvSpPr>
        <p:spPr bwMode="auto">
          <a:xfrm>
            <a:off x="9137279" y="2847599"/>
            <a:ext cx="421102" cy="527376"/>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2" name="Rectangle 104">
            <a:extLst>
              <a:ext uri="{FF2B5EF4-FFF2-40B4-BE49-F238E27FC236}">
                <a16:creationId xmlns:a16="http://schemas.microsoft.com/office/drawing/2014/main" id="{79375E52-C6FE-49E5-83F7-E89D129055C0}"/>
              </a:ext>
            </a:extLst>
          </p:cNvPr>
          <p:cNvSpPr/>
          <p:nvPr/>
        </p:nvSpPr>
        <p:spPr>
          <a:xfrm>
            <a:off x="8624958" y="2791390"/>
            <a:ext cx="1045029" cy="6778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grpSp>
        <p:nvGrpSpPr>
          <p:cNvPr id="13" name="Group 98">
            <a:extLst>
              <a:ext uri="{FF2B5EF4-FFF2-40B4-BE49-F238E27FC236}">
                <a16:creationId xmlns:a16="http://schemas.microsoft.com/office/drawing/2014/main" id="{19F219B0-BD28-423F-9C53-D18A65DE061F}"/>
              </a:ext>
            </a:extLst>
          </p:cNvPr>
          <p:cNvGrpSpPr/>
          <p:nvPr/>
        </p:nvGrpSpPr>
        <p:grpSpPr>
          <a:xfrm>
            <a:off x="5617706" y="2872990"/>
            <a:ext cx="697981" cy="528797"/>
            <a:chOff x="7432342" y="3524374"/>
            <a:chExt cx="195495" cy="148109"/>
          </a:xfrm>
        </p:grpSpPr>
        <p:sp>
          <p:nvSpPr>
            <p:cNvPr id="14" name="Freeform 113">
              <a:extLst>
                <a:ext uri="{FF2B5EF4-FFF2-40B4-BE49-F238E27FC236}">
                  <a16:creationId xmlns:a16="http://schemas.microsoft.com/office/drawing/2014/main" id="{D56FB641-BF80-404E-A62B-457F54C97362}"/>
                </a:ext>
              </a:extLst>
            </p:cNvPr>
            <p:cNvSpPr>
              <a:spLocks noEditPoints="1"/>
            </p:cNvSpPr>
            <p:nvPr/>
          </p:nvSpPr>
          <p:spPr bwMode="auto">
            <a:xfrm>
              <a:off x="7432342" y="3524772"/>
              <a:ext cx="117945" cy="147711"/>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5" name="Freeform 113">
              <a:extLst>
                <a:ext uri="{FF2B5EF4-FFF2-40B4-BE49-F238E27FC236}">
                  <a16:creationId xmlns:a16="http://schemas.microsoft.com/office/drawing/2014/main" id="{63B47F7E-116E-40AB-A02F-E35AE18B0FEC}"/>
                </a:ext>
              </a:extLst>
            </p:cNvPr>
            <p:cNvSpPr>
              <a:spLocks noEditPoints="1"/>
            </p:cNvSpPr>
            <p:nvPr/>
          </p:nvSpPr>
          <p:spPr bwMode="auto">
            <a:xfrm>
              <a:off x="7509892" y="3524374"/>
              <a:ext cx="117945" cy="147711"/>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grpSp>
      <p:sp>
        <p:nvSpPr>
          <p:cNvPr id="16" name="Rectangle 103">
            <a:extLst>
              <a:ext uri="{FF2B5EF4-FFF2-40B4-BE49-F238E27FC236}">
                <a16:creationId xmlns:a16="http://schemas.microsoft.com/office/drawing/2014/main" id="{3137DBF9-9E72-40E9-86B6-BF47F4ED9935}"/>
              </a:ext>
            </a:extLst>
          </p:cNvPr>
          <p:cNvSpPr/>
          <p:nvPr/>
        </p:nvSpPr>
        <p:spPr>
          <a:xfrm>
            <a:off x="5435473" y="2846182"/>
            <a:ext cx="1045029" cy="6778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grpSp>
        <p:nvGrpSpPr>
          <p:cNvPr id="17" name="Group 89">
            <a:extLst>
              <a:ext uri="{FF2B5EF4-FFF2-40B4-BE49-F238E27FC236}">
                <a16:creationId xmlns:a16="http://schemas.microsoft.com/office/drawing/2014/main" id="{79F32484-ADB8-4293-84B2-EA228E8ED733}"/>
              </a:ext>
            </a:extLst>
          </p:cNvPr>
          <p:cNvGrpSpPr/>
          <p:nvPr/>
        </p:nvGrpSpPr>
        <p:grpSpPr>
          <a:xfrm>
            <a:off x="1892631" y="2956023"/>
            <a:ext cx="697977" cy="528793"/>
            <a:chOff x="7432339" y="3524370"/>
            <a:chExt cx="195494" cy="148108"/>
          </a:xfrm>
        </p:grpSpPr>
        <p:sp>
          <p:nvSpPr>
            <p:cNvPr id="18" name="Freeform 113">
              <a:extLst>
                <a:ext uri="{FF2B5EF4-FFF2-40B4-BE49-F238E27FC236}">
                  <a16:creationId xmlns:a16="http://schemas.microsoft.com/office/drawing/2014/main" id="{7924CC5C-E52C-4251-87A6-B6223014B82D}"/>
                </a:ext>
              </a:extLst>
            </p:cNvPr>
            <p:cNvSpPr>
              <a:spLocks noEditPoints="1"/>
            </p:cNvSpPr>
            <p:nvPr/>
          </p:nvSpPr>
          <p:spPr bwMode="auto">
            <a:xfrm>
              <a:off x="7432339" y="3524767"/>
              <a:ext cx="117945" cy="147711"/>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19" name="Freeform 113">
              <a:extLst>
                <a:ext uri="{FF2B5EF4-FFF2-40B4-BE49-F238E27FC236}">
                  <a16:creationId xmlns:a16="http://schemas.microsoft.com/office/drawing/2014/main" id="{05A41197-69D1-49B5-B16C-8F1B48FEE189}"/>
                </a:ext>
              </a:extLst>
            </p:cNvPr>
            <p:cNvSpPr>
              <a:spLocks noEditPoints="1"/>
            </p:cNvSpPr>
            <p:nvPr/>
          </p:nvSpPr>
          <p:spPr bwMode="auto">
            <a:xfrm>
              <a:off x="7509888" y="3524370"/>
              <a:ext cx="117945" cy="147711"/>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grpSp>
      <p:sp>
        <p:nvSpPr>
          <p:cNvPr id="20" name="Rectangle 102">
            <a:extLst>
              <a:ext uri="{FF2B5EF4-FFF2-40B4-BE49-F238E27FC236}">
                <a16:creationId xmlns:a16="http://schemas.microsoft.com/office/drawing/2014/main" id="{FEEA957C-A7DB-49D2-9CC1-A7C7A8324F6D}"/>
              </a:ext>
            </a:extLst>
          </p:cNvPr>
          <p:cNvSpPr/>
          <p:nvPr/>
        </p:nvSpPr>
        <p:spPr>
          <a:xfrm>
            <a:off x="1687570" y="2870319"/>
            <a:ext cx="1045029" cy="6778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grpSp>
        <p:nvGrpSpPr>
          <p:cNvPr id="21" name="Group 39">
            <a:extLst>
              <a:ext uri="{FF2B5EF4-FFF2-40B4-BE49-F238E27FC236}">
                <a16:creationId xmlns:a16="http://schemas.microsoft.com/office/drawing/2014/main" id="{6A1783E1-A870-42A2-92EC-272273059946}"/>
              </a:ext>
            </a:extLst>
          </p:cNvPr>
          <p:cNvGrpSpPr/>
          <p:nvPr/>
        </p:nvGrpSpPr>
        <p:grpSpPr>
          <a:xfrm>
            <a:off x="1892658" y="1395545"/>
            <a:ext cx="697981" cy="528797"/>
            <a:chOff x="7432342" y="3524374"/>
            <a:chExt cx="195495" cy="148109"/>
          </a:xfrm>
        </p:grpSpPr>
        <p:sp>
          <p:nvSpPr>
            <p:cNvPr id="22" name="Freeform 113">
              <a:extLst>
                <a:ext uri="{FF2B5EF4-FFF2-40B4-BE49-F238E27FC236}">
                  <a16:creationId xmlns:a16="http://schemas.microsoft.com/office/drawing/2014/main" id="{4786AACF-A29B-4216-A4F9-3C2C15FD756B}"/>
                </a:ext>
              </a:extLst>
            </p:cNvPr>
            <p:cNvSpPr>
              <a:spLocks noEditPoints="1"/>
            </p:cNvSpPr>
            <p:nvPr/>
          </p:nvSpPr>
          <p:spPr bwMode="auto">
            <a:xfrm>
              <a:off x="7432342" y="3524772"/>
              <a:ext cx="117945" cy="147711"/>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23" name="Freeform 113">
              <a:extLst>
                <a:ext uri="{FF2B5EF4-FFF2-40B4-BE49-F238E27FC236}">
                  <a16:creationId xmlns:a16="http://schemas.microsoft.com/office/drawing/2014/main" id="{8ECA0438-A0CD-42CE-920C-407166CE717F}"/>
                </a:ext>
              </a:extLst>
            </p:cNvPr>
            <p:cNvSpPr>
              <a:spLocks noEditPoints="1"/>
            </p:cNvSpPr>
            <p:nvPr/>
          </p:nvSpPr>
          <p:spPr bwMode="auto">
            <a:xfrm>
              <a:off x="7509892" y="3524374"/>
              <a:ext cx="117945" cy="147711"/>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grpSp>
      <p:sp>
        <p:nvSpPr>
          <p:cNvPr id="24" name="Rectangle 101">
            <a:extLst>
              <a:ext uri="{FF2B5EF4-FFF2-40B4-BE49-F238E27FC236}">
                <a16:creationId xmlns:a16="http://schemas.microsoft.com/office/drawing/2014/main" id="{5B304E31-0F9C-46E0-BEF9-E74EE48626AA}"/>
              </a:ext>
            </a:extLst>
          </p:cNvPr>
          <p:cNvSpPr/>
          <p:nvPr/>
        </p:nvSpPr>
        <p:spPr>
          <a:xfrm>
            <a:off x="1758984" y="1252485"/>
            <a:ext cx="1045029" cy="6778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endParaRPr>
          </a:p>
        </p:txBody>
      </p:sp>
      <p:grpSp>
        <p:nvGrpSpPr>
          <p:cNvPr id="25" name="Group 69">
            <a:extLst>
              <a:ext uri="{FF2B5EF4-FFF2-40B4-BE49-F238E27FC236}">
                <a16:creationId xmlns:a16="http://schemas.microsoft.com/office/drawing/2014/main" id="{CC2EB804-5BDF-4B68-8A00-AC54EFA5CC0B}"/>
              </a:ext>
            </a:extLst>
          </p:cNvPr>
          <p:cNvGrpSpPr/>
          <p:nvPr/>
        </p:nvGrpSpPr>
        <p:grpSpPr>
          <a:xfrm>
            <a:off x="1139439" y="2771583"/>
            <a:ext cx="2284120" cy="1535018"/>
            <a:chOff x="1139439" y="1453949"/>
            <a:chExt cx="2284120" cy="1535018"/>
          </a:xfrm>
        </p:grpSpPr>
        <p:sp>
          <p:nvSpPr>
            <p:cNvPr id="26" name="TextBox 9">
              <a:extLst>
                <a:ext uri="{FF2B5EF4-FFF2-40B4-BE49-F238E27FC236}">
                  <a16:creationId xmlns:a16="http://schemas.microsoft.com/office/drawing/2014/main" id="{FEDF08A4-6AC0-44F4-B71A-25581EBDFCBD}"/>
                </a:ext>
              </a:extLst>
            </p:cNvPr>
            <p:cNvSpPr txBox="1"/>
            <p:nvPr/>
          </p:nvSpPr>
          <p:spPr>
            <a:xfrm>
              <a:off x="1139439" y="2619635"/>
              <a:ext cx="22841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Fakturagodkjenning</a:t>
              </a:r>
            </a:p>
          </p:txBody>
        </p:sp>
        <p:sp>
          <p:nvSpPr>
            <p:cNvPr id="27" name="Freeform 10">
              <a:extLst>
                <a:ext uri="{FF2B5EF4-FFF2-40B4-BE49-F238E27FC236}">
                  <a16:creationId xmlns:a16="http://schemas.microsoft.com/office/drawing/2014/main" id="{45950EAD-8B2E-4FC1-917B-C184528C462C}"/>
                </a:ext>
              </a:extLst>
            </p:cNvPr>
            <p:cNvSpPr>
              <a:spLocks noEditPoints="1"/>
            </p:cNvSpPr>
            <p:nvPr/>
          </p:nvSpPr>
          <p:spPr bwMode="auto">
            <a:xfrm>
              <a:off x="1561970" y="1453949"/>
              <a:ext cx="1296230" cy="1176263"/>
            </a:xfrm>
            <a:custGeom>
              <a:avLst/>
              <a:gdLst>
                <a:gd name="T0" fmla="*/ 2099 w 2309"/>
                <a:gd name="T1" fmla="*/ 0 h 2098"/>
                <a:gd name="T2" fmla="*/ 210 w 2309"/>
                <a:gd name="T3" fmla="*/ 0 h 2098"/>
                <a:gd name="T4" fmla="*/ 0 w 2309"/>
                <a:gd name="T5" fmla="*/ 210 h 2098"/>
                <a:gd name="T6" fmla="*/ 0 w 2309"/>
                <a:gd name="T7" fmla="*/ 1469 h 2098"/>
                <a:gd name="T8" fmla="*/ 210 w 2309"/>
                <a:gd name="T9" fmla="*/ 1678 h 2098"/>
                <a:gd name="T10" fmla="*/ 945 w 2309"/>
                <a:gd name="T11" fmla="*/ 1678 h 2098"/>
                <a:gd name="T12" fmla="*/ 945 w 2309"/>
                <a:gd name="T13" fmla="*/ 1888 h 2098"/>
                <a:gd name="T14" fmla="*/ 735 w 2309"/>
                <a:gd name="T15" fmla="*/ 1888 h 2098"/>
                <a:gd name="T16" fmla="*/ 735 w 2309"/>
                <a:gd name="T17" fmla="*/ 2098 h 2098"/>
                <a:gd name="T18" fmla="*/ 1574 w 2309"/>
                <a:gd name="T19" fmla="*/ 2098 h 2098"/>
                <a:gd name="T20" fmla="*/ 1574 w 2309"/>
                <a:gd name="T21" fmla="*/ 1888 h 2098"/>
                <a:gd name="T22" fmla="*/ 1364 w 2309"/>
                <a:gd name="T23" fmla="*/ 1888 h 2098"/>
                <a:gd name="T24" fmla="*/ 1364 w 2309"/>
                <a:gd name="T25" fmla="*/ 1678 h 2098"/>
                <a:gd name="T26" fmla="*/ 2099 w 2309"/>
                <a:gd name="T27" fmla="*/ 1678 h 2098"/>
                <a:gd name="T28" fmla="*/ 2309 w 2309"/>
                <a:gd name="T29" fmla="*/ 1469 h 2098"/>
                <a:gd name="T30" fmla="*/ 2309 w 2309"/>
                <a:gd name="T31" fmla="*/ 210 h 2098"/>
                <a:gd name="T32" fmla="*/ 2099 w 2309"/>
                <a:gd name="T33" fmla="*/ 0 h 2098"/>
                <a:gd name="T34" fmla="*/ 2099 w 2309"/>
                <a:gd name="T35" fmla="*/ 1469 h 2098"/>
                <a:gd name="T36" fmla="*/ 210 w 2309"/>
                <a:gd name="T37" fmla="*/ 1469 h 2098"/>
                <a:gd name="T38" fmla="*/ 210 w 2309"/>
                <a:gd name="T39" fmla="*/ 210 h 2098"/>
                <a:gd name="T40" fmla="*/ 2099 w 2309"/>
                <a:gd name="T41" fmla="*/ 210 h 2098"/>
                <a:gd name="T42" fmla="*/ 2099 w 2309"/>
                <a:gd name="T43" fmla="*/ 146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9" h="2098">
                  <a:moveTo>
                    <a:pt x="2099" y="0"/>
                  </a:moveTo>
                  <a:lnTo>
                    <a:pt x="210" y="0"/>
                  </a:lnTo>
                  <a:cubicBezTo>
                    <a:pt x="94" y="0"/>
                    <a:pt x="0" y="94"/>
                    <a:pt x="0" y="210"/>
                  </a:cubicBezTo>
                  <a:lnTo>
                    <a:pt x="0" y="1469"/>
                  </a:lnTo>
                  <a:cubicBezTo>
                    <a:pt x="0" y="1585"/>
                    <a:pt x="94" y="1678"/>
                    <a:pt x="210" y="1678"/>
                  </a:cubicBezTo>
                  <a:lnTo>
                    <a:pt x="945" y="1678"/>
                  </a:lnTo>
                  <a:lnTo>
                    <a:pt x="945" y="1888"/>
                  </a:lnTo>
                  <a:lnTo>
                    <a:pt x="735" y="1888"/>
                  </a:lnTo>
                  <a:lnTo>
                    <a:pt x="735" y="2098"/>
                  </a:lnTo>
                  <a:lnTo>
                    <a:pt x="1574" y="2098"/>
                  </a:lnTo>
                  <a:lnTo>
                    <a:pt x="1574" y="1888"/>
                  </a:lnTo>
                  <a:lnTo>
                    <a:pt x="1364" y="1888"/>
                  </a:lnTo>
                  <a:lnTo>
                    <a:pt x="1364" y="1678"/>
                  </a:lnTo>
                  <a:lnTo>
                    <a:pt x="2099" y="1678"/>
                  </a:lnTo>
                  <a:cubicBezTo>
                    <a:pt x="2215" y="1678"/>
                    <a:pt x="2309" y="1585"/>
                    <a:pt x="2309" y="1469"/>
                  </a:cubicBezTo>
                  <a:lnTo>
                    <a:pt x="2309" y="210"/>
                  </a:lnTo>
                  <a:cubicBezTo>
                    <a:pt x="2309" y="94"/>
                    <a:pt x="2215" y="0"/>
                    <a:pt x="2099" y="0"/>
                  </a:cubicBezTo>
                  <a:close/>
                  <a:moveTo>
                    <a:pt x="2099" y="1469"/>
                  </a:moveTo>
                  <a:lnTo>
                    <a:pt x="210" y="1469"/>
                  </a:lnTo>
                  <a:lnTo>
                    <a:pt x="210" y="210"/>
                  </a:lnTo>
                  <a:lnTo>
                    <a:pt x="2099" y="210"/>
                  </a:lnTo>
                  <a:lnTo>
                    <a:pt x="2099" y="1469"/>
                  </a:lnTo>
                  <a:close/>
                </a:path>
              </a:pathLst>
            </a:custGeom>
            <a:solidFill>
              <a:srgbClr val="CA9A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8" name="Freeform 10">
            <a:extLst>
              <a:ext uri="{FF2B5EF4-FFF2-40B4-BE49-F238E27FC236}">
                <a16:creationId xmlns:a16="http://schemas.microsoft.com/office/drawing/2014/main" id="{9747C3C7-84BB-4C2A-9AED-BDF1CCBB5E52}"/>
              </a:ext>
            </a:extLst>
          </p:cNvPr>
          <p:cNvSpPr>
            <a:spLocks noEditPoints="1"/>
          </p:cNvSpPr>
          <p:nvPr/>
        </p:nvSpPr>
        <p:spPr bwMode="auto">
          <a:xfrm>
            <a:off x="5297512" y="2709969"/>
            <a:ext cx="1296230" cy="1176263"/>
          </a:xfrm>
          <a:custGeom>
            <a:avLst/>
            <a:gdLst>
              <a:gd name="T0" fmla="*/ 2099 w 2309"/>
              <a:gd name="T1" fmla="*/ 0 h 2098"/>
              <a:gd name="T2" fmla="*/ 210 w 2309"/>
              <a:gd name="T3" fmla="*/ 0 h 2098"/>
              <a:gd name="T4" fmla="*/ 0 w 2309"/>
              <a:gd name="T5" fmla="*/ 210 h 2098"/>
              <a:gd name="T6" fmla="*/ 0 w 2309"/>
              <a:gd name="T7" fmla="*/ 1469 h 2098"/>
              <a:gd name="T8" fmla="*/ 210 w 2309"/>
              <a:gd name="T9" fmla="*/ 1678 h 2098"/>
              <a:gd name="T10" fmla="*/ 945 w 2309"/>
              <a:gd name="T11" fmla="*/ 1678 h 2098"/>
              <a:gd name="T12" fmla="*/ 945 w 2309"/>
              <a:gd name="T13" fmla="*/ 1888 h 2098"/>
              <a:gd name="T14" fmla="*/ 735 w 2309"/>
              <a:gd name="T15" fmla="*/ 1888 h 2098"/>
              <a:gd name="T16" fmla="*/ 735 w 2309"/>
              <a:gd name="T17" fmla="*/ 2098 h 2098"/>
              <a:gd name="T18" fmla="*/ 1574 w 2309"/>
              <a:gd name="T19" fmla="*/ 2098 h 2098"/>
              <a:gd name="T20" fmla="*/ 1574 w 2309"/>
              <a:gd name="T21" fmla="*/ 1888 h 2098"/>
              <a:gd name="T22" fmla="*/ 1364 w 2309"/>
              <a:gd name="T23" fmla="*/ 1888 h 2098"/>
              <a:gd name="T24" fmla="*/ 1364 w 2309"/>
              <a:gd name="T25" fmla="*/ 1678 h 2098"/>
              <a:gd name="T26" fmla="*/ 2099 w 2309"/>
              <a:gd name="T27" fmla="*/ 1678 h 2098"/>
              <a:gd name="T28" fmla="*/ 2309 w 2309"/>
              <a:gd name="T29" fmla="*/ 1469 h 2098"/>
              <a:gd name="T30" fmla="*/ 2309 w 2309"/>
              <a:gd name="T31" fmla="*/ 210 h 2098"/>
              <a:gd name="T32" fmla="*/ 2099 w 2309"/>
              <a:gd name="T33" fmla="*/ 0 h 2098"/>
              <a:gd name="T34" fmla="*/ 2099 w 2309"/>
              <a:gd name="T35" fmla="*/ 1469 h 2098"/>
              <a:gd name="T36" fmla="*/ 210 w 2309"/>
              <a:gd name="T37" fmla="*/ 1469 h 2098"/>
              <a:gd name="T38" fmla="*/ 210 w 2309"/>
              <a:gd name="T39" fmla="*/ 210 h 2098"/>
              <a:gd name="T40" fmla="*/ 2099 w 2309"/>
              <a:gd name="T41" fmla="*/ 210 h 2098"/>
              <a:gd name="T42" fmla="*/ 2099 w 2309"/>
              <a:gd name="T43" fmla="*/ 146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9" h="2098">
                <a:moveTo>
                  <a:pt x="2099" y="0"/>
                </a:moveTo>
                <a:lnTo>
                  <a:pt x="210" y="0"/>
                </a:lnTo>
                <a:cubicBezTo>
                  <a:pt x="94" y="0"/>
                  <a:pt x="0" y="94"/>
                  <a:pt x="0" y="210"/>
                </a:cubicBezTo>
                <a:lnTo>
                  <a:pt x="0" y="1469"/>
                </a:lnTo>
                <a:cubicBezTo>
                  <a:pt x="0" y="1585"/>
                  <a:pt x="94" y="1678"/>
                  <a:pt x="210" y="1678"/>
                </a:cubicBezTo>
                <a:lnTo>
                  <a:pt x="945" y="1678"/>
                </a:lnTo>
                <a:lnTo>
                  <a:pt x="945" y="1888"/>
                </a:lnTo>
                <a:lnTo>
                  <a:pt x="735" y="1888"/>
                </a:lnTo>
                <a:lnTo>
                  <a:pt x="735" y="2098"/>
                </a:lnTo>
                <a:lnTo>
                  <a:pt x="1574" y="2098"/>
                </a:lnTo>
                <a:lnTo>
                  <a:pt x="1574" y="1888"/>
                </a:lnTo>
                <a:lnTo>
                  <a:pt x="1364" y="1888"/>
                </a:lnTo>
                <a:lnTo>
                  <a:pt x="1364" y="1678"/>
                </a:lnTo>
                <a:lnTo>
                  <a:pt x="2099" y="1678"/>
                </a:lnTo>
                <a:cubicBezTo>
                  <a:pt x="2215" y="1678"/>
                  <a:pt x="2309" y="1585"/>
                  <a:pt x="2309" y="1469"/>
                </a:cubicBezTo>
                <a:lnTo>
                  <a:pt x="2309" y="210"/>
                </a:lnTo>
                <a:cubicBezTo>
                  <a:pt x="2309" y="94"/>
                  <a:pt x="2215" y="0"/>
                  <a:pt x="2099" y="0"/>
                </a:cubicBezTo>
                <a:close/>
                <a:moveTo>
                  <a:pt x="2099" y="1469"/>
                </a:moveTo>
                <a:lnTo>
                  <a:pt x="210" y="1469"/>
                </a:lnTo>
                <a:lnTo>
                  <a:pt x="210" y="210"/>
                </a:lnTo>
                <a:lnTo>
                  <a:pt x="2099" y="210"/>
                </a:lnTo>
                <a:lnTo>
                  <a:pt x="2099" y="146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9" name="Group 67">
            <a:extLst>
              <a:ext uri="{FF2B5EF4-FFF2-40B4-BE49-F238E27FC236}">
                <a16:creationId xmlns:a16="http://schemas.microsoft.com/office/drawing/2014/main" id="{D81F60BE-47B0-45DF-BA39-A1835DFB55FE}"/>
              </a:ext>
            </a:extLst>
          </p:cNvPr>
          <p:cNvGrpSpPr/>
          <p:nvPr/>
        </p:nvGrpSpPr>
        <p:grpSpPr>
          <a:xfrm>
            <a:off x="8418108" y="2656177"/>
            <a:ext cx="1582566" cy="1545595"/>
            <a:chOff x="8418108" y="1453947"/>
            <a:chExt cx="1582566" cy="1545595"/>
          </a:xfrm>
        </p:grpSpPr>
        <p:sp>
          <p:nvSpPr>
            <p:cNvPr id="30" name="Freeform 10">
              <a:extLst>
                <a:ext uri="{FF2B5EF4-FFF2-40B4-BE49-F238E27FC236}">
                  <a16:creationId xmlns:a16="http://schemas.microsoft.com/office/drawing/2014/main" id="{1DD9963B-6A84-4472-B4D2-0735718B962E}"/>
                </a:ext>
              </a:extLst>
            </p:cNvPr>
            <p:cNvSpPr>
              <a:spLocks noEditPoints="1"/>
            </p:cNvSpPr>
            <p:nvPr/>
          </p:nvSpPr>
          <p:spPr bwMode="auto">
            <a:xfrm>
              <a:off x="8503291" y="1453947"/>
              <a:ext cx="1296230" cy="1176263"/>
            </a:xfrm>
            <a:custGeom>
              <a:avLst/>
              <a:gdLst>
                <a:gd name="T0" fmla="*/ 2099 w 2309"/>
                <a:gd name="T1" fmla="*/ 0 h 2098"/>
                <a:gd name="T2" fmla="*/ 210 w 2309"/>
                <a:gd name="T3" fmla="*/ 0 h 2098"/>
                <a:gd name="T4" fmla="*/ 0 w 2309"/>
                <a:gd name="T5" fmla="*/ 210 h 2098"/>
                <a:gd name="T6" fmla="*/ 0 w 2309"/>
                <a:gd name="T7" fmla="*/ 1469 h 2098"/>
                <a:gd name="T8" fmla="*/ 210 w 2309"/>
                <a:gd name="T9" fmla="*/ 1678 h 2098"/>
                <a:gd name="T10" fmla="*/ 945 w 2309"/>
                <a:gd name="T11" fmla="*/ 1678 h 2098"/>
                <a:gd name="T12" fmla="*/ 945 w 2309"/>
                <a:gd name="T13" fmla="*/ 1888 h 2098"/>
                <a:gd name="T14" fmla="*/ 735 w 2309"/>
                <a:gd name="T15" fmla="*/ 1888 h 2098"/>
                <a:gd name="T16" fmla="*/ 735 w 2309"/>
                <a:gd name="T17" fmla="*/ 2098 h 2098"/>
                <a:gd name="T18" fmla="*/ 1574 w 2309"/>
                <a:gd name="T19" fmla="*/ 2098 h 2098"/>
                <a:gd name="T20" fmla="*/ 1574 w 2309"/>
                <a:gd name="T21" fmla="*/ 1888 h 2098"/>
                <a:gd name="T22" fmla="*/ 1364 w 2309"/>
                <a:gd name="T23" fmla="*/ 1888 h 2098"/>
                <a:gd name="T24" fmla="*/ 1364 w 2309"/>
                <a:gd name="T25" fmla="*/ 1678 h 2098"/>
                <a:gd name="T26" fmla="*/ 2099 w 2309"/>
                <a:gd name="T27" fmla="*/ 1678 h 2098"/>
                <a:gd name="T28" fmla="*/ 2309 w 2309"/>
                <a:gd name="T29" fmla="*/ 1469 h 2098"/>
                <a:gd name="T30" fmla="*/ 2309 w 2309"/>
                <a:gd name="T31" fmla="*/ 210 h 2098"/>
                <a:gd name="T32" fmla="*/ 2099 w 2309"/>
                <a:gd name="T33" fmla="*/ 0 h 2098"/>
                <a:gd name="T34" fmla="*/ 2099 w 2309"/>
                <a:gd name="T35" fmla="*/ 1469 h 2098"/>
                <a:gd name="T36" fmla="*/ 210 w 2309"/>
                <a:gd name="T37" fmla="*/ 1469 h 2098"/>
                <a:gd name="T38" fmla="*/ 210 w 2309"/>
                <a:gd name="T39" fmla="*/ 210 h 2098"/>
                <a:gd name="T40" fmla="*/ 2099 w 2309"/>
                <a:gd name="T41" fmla="*/ 210 h 2098"/>
                <a:gd name="T42" fmla="*/ 2099 w 2309"/>
                <a:gd name="T43" fmla="*/ 146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9" h="2098">
                  <a:moveTo>
                    <a:pt x="2099" y="0"/>
                  </a:moveTo>
                  <a:lnTo>
                    <a:pt x="210" y="0"/>
                  </a:lnTo>
                  <a:cubicBezTo>
                    <a:pt x="94" y="0"/>
                    <a:pt x="0" y="94"/>
                    <a:pt x="0" y="210"/>
                  </a:cubicBezTo>
                  <a:lnTo>
                    <a:pt x="0" y="1469"/>
                  </a:lnTo>
                  <a:cubicBezTo>
                    <a:pt x="0" y="1585"/>
                    <a:pt x="94" y="1678"/>
                    <a:pt x="210" y="1678"/>
                  </a:cubicBezTo>
                  <a:lnTo>
                    <a:pt x="945" y="1678"/>
                  </a:lnTo>
                  <a:lnTo>
                    <a:pt x="945" y="1888"/>
                  </a:lnTo>
                  <a:lnTo>
                    <a:pt x="735" y="1888"/>
                  </a:lnTo>
                  <a:lnTo>
                    <a:pt x="735" y="2098"/>
                  </a:lnTo>
                  <a:lnTo>
                    <a:pt x="1574" y="2098"/>
                  </a:lnTo>
                  <a:lnTo>
                    <a:pt x="1574" y="1888"/>
                  </a:lnTo>
                  <a:lnTo>
                    <a:pt x="1364" y="1888"/>
                  </a:lnTo>
                  <a:lnTo>
                    <a:pt x="1364" y="1678"/>
                  </a:lnTo>
                  <a:lnTo>
                    <a:pt x="2099" y="1678"/>
                  </a:lnTo>
                  <a:cubicBezTo>
                    <a:pt x="2215" y="1678"/>
                    <a:pt x="2309" y="1585"/>
                    <a:pt x="2309" y="1469"/>
                  </a:cubicBezTo>
                  <a:lnTo>
                    <a:pt x="2309" y="210"/>
                  </a:lnTo>
                  <a:cubicBezTo>
                    <a:pt x="2309" y="94"/>
                    <a:pt x="2215" y="0"/>
                    <a:pt x="2099" y="0"/>
                  </a:cubicBezTo>
                  <a:close/>
                  <a:moveTo>
                    <a:pt x="2099" y="1469"/>
                  </a:moveTo>
                  <a:lnTo>
                    <a:pt x="210" y="1469"/>
                  </a:lnTo>
                  <a:lnTo>
                    <a:pt x="210" y="210"/>
                  </a:lnTo>
                  <a:lnTo>
                    <a:pt x="2099" y="210"/>
                  </a:lnTo>
                  <a:lnTo>
                    <a:pt x="2099" y="1469"/>
                  </a:lnTo>
                  <a:close/>
                </a:path>
              </a:pathLst>
            </a:custGeom>
            <a:solidFill>
              <a:srgbClr val="95323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TextBox 32">
              <a:extLst>
                <a:ext uri="{FF2B5EF4-FFF2-40B4-BE49-F238E27FC236}">
                  <a16:creationId xmlns:a16="http://schemas.microsoft.com/office/drawing/2014/main" id="{50026676-D903-4998-BEB5-CDE1F17ECA91}"/>
                </a:ext>
              </a:extLst>
            </p:cNvPr>
            <p:cNvSpPr txBox="1"/>
            <p:nvPr/>
          </p:nvSpPr>
          <p:spPr>
            <a:xfrm>
              <a:off x="8418108" y="2630210"/>
              <a:ext cx="158256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Fakturahotell</a:t>
              </a:r>
            </a:p>
          </p:txBody>
        </p:sp>
      </p:grpSp>
      <p:grpSp>
        <p:nvGrpSpPr>
          <p:cNvPr id="32" name="Group 50">
            <a:extLst>
              <a:ext uri="{FF2B5EF4-FFF2-40B4-BE49-F238E27FC236}">
                <a16:creationId xmlns:a16="http://schemas.microsoft.com/office/drawing/2014/main" id="{3C4E5383-986D-4E59-B5D5-DB6F0A91E6A6}"/>
              </a:ext>
            </a:extLst>
          </p:cNvPr>
          <p:cNvGrpSpPr/>
          <p:nvPr/>
        </p:nvGrpSpPr>
        <p:grpSpPr>
          <a:xfrm>
            <a:off x="5034486" y="2882216"/>
            <a:ext cx="1840297" cy="1371174"/>
            <a:chOff x="4170428" y="3609448"/>
            <a:chExt cx="1140748" cy="797596"/>
          </a:xfrm>
        </p:grpSpPr>
        <p:sp>
          <p:nvSpPr>
            <p:cNvPr id="33" name="TextBox 13">
              <a:extLst>
                <a:ext uri="{FF2B5EF4-FFF2-40B4-BE49-F238E27FC236}">
                  <a16:creationId xmlns:a16="http://schemas.microsoft.com/office/drawing/2014/main" id="{A3DB029F-3500-4AF1-BA1F-32223F76F828}"/>
                </a:ext>
              </a:extLst>
            </p:cNvPr>
            <p:cNvSpPr txBox="1"/>
            <p:nvPr/>
          </p:nvSpPr>
          <p:spPr>
            <a:xfrm>
              <a:off x="4170428" y="4192208"/>
              <a:ext cx="1140748" cy="2148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Økonomisystem</a:t>
              </a:r>
            </a:p>
          </p:txBody>
        </p:sp>
        <p:sp>
          <p:nvSpPr>
            <p:cNvPr id="34" name="Freeform 23">
              <a:extLst>
                <a:ext uri="{FF2B5EF4-FFF2-40B4-BE49-F238E27FC236}">
                  <a16:creationId xmlns:a16="http://schemas.microsoft.com/office/drawing/2014/main" id="{60E61A71-F41C-47CD-8FED-E961CE3EDD46}"/>
                </a:ext>
              </a:extLst>
            </p:cNvPr>
            <p:cNvSpPr>
              <a:spLocks noEditPoints="1"/>
            </p:cNvSpPr>
            <p:nvPr/>
          </p:nvSpPr>
          <p:spPr bwMode="auto">
            <a:xfrm>
              <a:off x="4529410" y="3609448"/>
              <a:ext cx="411615" cy="329292"/>
            </a:xfrm>
            <a:custGeom>
              <a:avLst/>
              <a:gdLst>
                <a:gd name="T0" fmla="*/ 770 w 1712"/>
                <a:gd name="T1" fmla="*/ 1113 h 1370"/>
                <a:gd name="T2" fmla="*/ 941 w 1712"/>
                <a:gd name="T3" fmla="*/ 1113 h 1370"/>
                <a:gd name="T4" fmla="*/ 941 w 1712"/>
                <a:gd name="T5" fmla="*/ 1027 h 1370"/>
                <a:gd name="T6" fmla="*/ 1027 w 1712"/>
                <a:gd name="T7" fmla="*/ 1027 h 1370"/>
                <a:gd name="T8" fmla="*/ 1112 w 1712"/>
                <a:gd name="T9" fmla="*/ 942 h 1370"/>
                <a:gd name="T10" fmla="*/ 1112 w 1712"/>
                <a:gd name="T11" fmla="*/ 685 h 1370"/>
                <a:gd name="T12" fmla="*/ 1027 w 1712"/>
                <a:gd name="T13" fmla="*/ 599 h 1370"/>
                <a:gd name="T14" fmla="*/ 770 w 1712"/>
                <a:gd name="T15" fmla="*/ 599 h 1370"/>
                <a:gd name="T16" fmla="*/ 770 w 1712"/>
                <a:gd name="T17" fmla="*/ 514 h 1370"/>
                <a:gd name="T18" fmla="*/ 1112 w 1712"/>
                <a:gd name="T19" fmla="*/ 514 h 1370"/>
                <a:gd name="T20" fmla="*/ 1112 w 1712"/>
                <a:gd name="T21" fmla="*/ 342 h 1370"/>
                <a:gd name="T22" fmla="*/ 941 w 1712"/>
                <a:gd name="T23" fmla="*/ 342 h 1370"/>
                <a:gd name="T24" fmla="*/ 941 w 1712"/>
                <a:gd name="T25" fmla="*/ 257 h 1370"/>
                <a:gd name="T26" fmla="*/ 770 w 1712"/>
                <a:gd name="T27" fmla="*/ 257 h 1370"/>
                <a:gd name="T28" fmla="*/ 770 w 1712"/>
                <a:gd name="T29" fmla="*/ 342 h 1370"/>
                <a:gd name="T30" fmla="*/ 684 w 1712"/>
                <a:gd name="T31" fmla="*/ 342 h 1370"/>
                <a:gd name="T32" fmla="*/ 599 w 1712"/>
                <a:gd name="T33" fmla="*/ 428 h 1370"/>
                <a:gd name="T34" fmla="*/ 599 w 1712"/>
                <a:gd name="T35" fmla="*/ 685 h 1370"/>
                <a:gd name="T36" fmla="*/ 684 w 1712"/>
                <a:gd name="T37" fmla="*/ 770 h 1370"/>
                <a:gd name="T38" fmla="*/ 941 w 1712"/>
                <a:gd name="T39" fmla="*/ 770 h 1370"/>
                <a:gd name="T40" fmla="*/ 941 w 1712"/>
                <a:gd name="T41" fmla="*/ 856 h 1370"/>
                <a:gd name="T42" fmla="*/ 599 w 1712"/>
                <a:gd name="T43" fmla="*/ 856 h 1370"/>
                <a:gd name="T44" fmla="*/ 599 w 1712"/>
                <a:gd name="T45" fmla="*/ 1027 h 1370"/>
                <a:gd name="T46" fmla="*/ 770 w 1712"/>
                <a:gd name="T47" fmla="*/ 1027 h 1370"/>
                <a:gd name="T48" fmla="*/ 770 w 1712"/>
                <a:gd name="T49" fmla="*/ 1113 h 1370"/>
                <a:gd name="T50" fmla="*/ 1540 w 1712"/>
                <a:gd name="T51" fmla="*/ 0 h 1370"/>
                <a:gd name="T52" fmla="*/ 171 w 1712"/>
                <a:gd name="T53" fmla="*/ 0 h 1370"/>
                <a:gd name="T54" fmla="*/ 0 w 1712"/>
                <a:gd name="T55" fmla="*/ 171 h 1370"/>
                <a:gd name="T56" fmla="*/ 0 w 1712"/>
                <a:gd name="T57" fmla="*/ 1198 h 1370"/>
                <a:gd name="T58" fmla="*/ 171 w 1712"/>
                <a:gd name="T59" fmla="*/ 1370 h 1370"/>
                <a:gd name="T60" fmla="*/ 1540 w 1712"/>
                <a:gd name="T61" fmla="*/ 1370 h 1370"/>
                <a:gd name="T62" fmla="*/ 1712 w 1712"/>
                <a:gd name="T63" fmla="*/ 1198 h 1370"/>
                <a:gd name="T64" fmla="*/ 1712 w 1712"/>
                <a:gd name="T65" fmla="*/ 171 h 1370"/>
                <a:gd name="T66" fmla="*/ 1540 w 1712"/>
                <a:gd name="T67" fmla="*/ 0 h 1370"/>
                <a:gd name="T68" fmla="*/ 1540 w 1712"/>
                <a:gd name="T69" fmla="*/ 1198 h 1370"/>
                <a:gd name="T70" fmla="*/ 171 w 1712"/>
                <a:gd name="T71" fmla="*/ 1198 h 1370"/>
                <a:gd name="T72" fmla="*/ 171 w 1712"/>
                <a:gd name="T73" fmla="*/ 171 h 1370"/>
                <a:gd name="T74" fmla="*/ 1540 w 1712"/>
                <a:gd name="T75" fmla="*/ 171 h 1370"/>
                <a:gd name="T76" fmla="*/ 1540 w 1712"/>
                <a:gd name="T77" fmla="*/ 119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2" h="1370">
                  <a:moveTo>
                    <a:pt x="770" y="1113"/>
                  </a:moveTo>
                  <a:lnTo>
                    <a:pt x="941" y="1113"/>
                  </a:lnTo>
                  <a:lnTo>
                    <a:pt x="941" y="1027"/>
                  </a:lnTo>
                  <a:lnTo>
                    <a:pt x="1027" y="1027"/>
                  </a:lnTo>
                  <a:cubicBezTo>
                    <a:pt x="1074" y="1027"/>
                    <a:pt x="1112" y="989"/>
                    <a:pt x="1112" y="942"/>
                  </a:cubicBezTo>
                  <a:lnTo>
                    <a:pt x="1112" y="685"/>
                  </a:lnTo>
                  <a:cubicBezTo>
                    <a:pt x="1112" y="638"/>
                    <a:pt x="1074" y="599"/>
                    <a:pt x="1027" y="599"/>
                  </a:cubicBezTo>
                  <a:lnTo>
                    <a:pt x="770" y="599"/>
                  </a:lnTo>
                  <a:lnTo>
                    <a:pt x="770" y="514"/>
                  </a:lnTo>
                  <a:lnTo>
                    <a:pt x="1112" y="514"/>
                  </a:lnTo>
                  <a:lnTo>
                    <a:pt x="1112" y="342"/>
                  </a:lnTo>
                  <a:lnTo>
                    <a:pt x="941" y="342"/>
                  </a:lnTo>
                  <a:lnTo>
                    <a:pt x="941" y="257"/>
                  </a:lnTo>
                  <a:lnTo>
                    <a:pt x="770" y="257"/>
                  </a:lnTo>
                  <a:lnTo>
                    <a:pt x="770" y="342"/>
                  </a:lnTo>
                  <a:lnTo>
                    <a:pt x="684" y="342"/>
                  </a:lnTo>
                  <a:cubicBezTo>
                    <a:pt x="637" y="342"/>
                    <a:pt x="599" y="381"/>
                    <a:pt x="599" y="428"/>
                  </a:cubicBezTo>
                  <a:lnTo>
                    <a:pt x="599" y="685"/>
                  </a:lnTo>
                  <a:cubicBezTo>
                    <a:pt x="599" y="732"/>
                    <a:pt x="637" y="770"/>
                    <a:pt x="684" y="770"/>
                  </a:cubicBezTo>
                  <a:lnTo>
                    <a:pt x="941" y="770"/>
                  </a:lnTo>
                  <a:lnTo>
                    <a:pt x="941" y="856"/>
                  </a:lnTo>
                  <a:lnTo>
                    <a:pt x="599" y="856"/>
                  </a:lnTo>
                  <a:lnTo>
                    <a:pt x="599" y="1027"/>
                  </a:lnTo>
                  <a:lnTo>
                    <a:pt x="770" y="1027"/>
                  </a:lnTo>
                  <a:lnTo>
                    <a:pt x="770" y="1113"/>
                  </a:lnTo>
                  <a:close/>
                  <a:moveTo>
                    <a:pt x="1540" y="0"/>
                  </a:moveTo>
                  <a:lnTo>
                    <a:pt x="171" y="0"/>
                  </a:lnTo>
                  <a:cubicBezTo>
                    <a:pt x="76" y="0"/>
                    <a:pt x="0" y="77"/>
                    <a:pt x="0" y="171"/>
                  </a:cubicBezTo>
                  <a:lnTo>
                    <a:pt x="0" y="1198"/>
                  </a:lnTo>
                  <a:cubicBezTo>
                    <a:pt x="0" y="1293"/>
                    <a:pt x="76" y="1370"/>
                    <a:pt x="171" y="1370"/>
                  </a:cubicBezTo>
                  <a:lnTo>
                    <a:pt x="1540" y="1370"/>
                  </a:lnTo>
                  <a:cubicBezTo>
                    <a:pt x="1635" y="1370"/>
                    <a:pt x="1712" y="1293"/>
                    <a:pt x="1712" y="1198"/>
                  </a:cubicBezTo>
                  <a:lnTo>
                    <a:pt x="1712" y="171"/>
                  </a:lnTo>
                  <a:cubicBezTo>
                    <a:pt x="1712" y="77"/>
                    <a:pt x="1635" y="0"/>
                    <a:pt x="1540" y="0"/>
                  </a:cubicBezTo>
                  <a:close/>
                  <a:moveTo>
                    <a:pt x="1540" y="1198"/>
                  </a:moveTo>
                  <a:lnTo>
                    <a:pt x="171" y="1198"/>
                  </a:lnTo>
                  <a:lnTo>
                    <a:pt x="171" y="171"/>
                  </a:lnTo>
                  <a:lnTo>
                    <a:pt x="1540" y="171"/>
                  </a:lnTo>
                  <a:lnTo>
                    <a:pt x="1540" y="1198"/>
                  </a:lnTo>
                  <a:close/>
                </a:path>
              </a:pathLst>
            </a:custGeom>
            <a:solidFill>
              <a:srgbClr val="008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35" name="Group 53">
            <a:extLst>
              <a:ext uri="{FF2B5EF4-FFF2-40B4-BE49-F238E27FC236}">
                <a16:creationId xmlns:a16="http://schemas.microsoft.com/office/drawing/2014/main" id="{096A205A-5DF9-4B40-972D-F5BE16F34F97}"/>
              </a:ext>
            </a:extLst>
          </p:cNvPr>
          <p:cNvGrpSpPr/>
          <p:nvPr/>
        </p:nvGrpSpPr>
        <p:grpSpPr>
          <a:xfrm>
            <a:off x="8183732" y="4387438"/>
            <a:ext cx="1170442" cy="2319909"/>
            <a:chOff x="6302890" y="4051748"/>
            <a:chExt cx="1170442" cy="2319909"/>
          </a:xfrm>
        </p:grpSpPr>
        <p:sp>
          <p:nvSpPr>
            <p:cNvPr id="36" name="TextBox 23">
              <a:extLst>
                <a:ext uri="{FF2B5EF4-FFF2-40B4-BE49-F238E27FC236}">
                  <a16:creationId xmlns:a16="http://schemas.microsoft.com/office/drawing/2014/main" id="{F97074B8-86A6-4E36-9B7E-726BE262C32B}"/>
                </a:ext>
              </a:extLst>
            </p:cNvPr>
            <p:cNvSpPr txBox="1"/>
            <p:nvPr/>
          </p:nvSpPr>
          <p:spPr>
            <a:xfrm>
              <a:off x="6372100" y="4421080"/>
              <a:ext cx="92078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Privat</a:t>
              </a:r>
            </a:p>
          </p:txBody>
        </p:sp>
        <p:sp>
          <p:nvSpPr>
            <p:cNvPr id="37" name="Freeform 7">
              <a:extLst>
                <a:ext uri="{FF2B5EF4-FFF2-40B4-BE49-F238E27FC236}">
                  <a16:creationId xmlns:a16="http://schemas.microsoft.com/office/drawing/2014/main" id="{1C94CFE0-6719-4BD8-89DC-0DF6AA0AE6ED}"/>
                </a:ext>
              </a:extLst>
            </p:cNvPr>
            <p:cNvSpPr>
              <a:spLocks noEditPoints="1"/>
            </p:cNvSpPr>
            <p:nvPr/>
          </p:nvSpPr>
          <p:spPr bwMode="auto">
            <a:xfrm>
              <a:off x="6460907" y="4051748"/>
              <a:ext cx="617613" cy="394636"/>
            </a:xfrm>
            <a:custGeom>
              <a:avLst/>
              <a:gdLst>
                <a:gd name="T0" fmla="*/ 1232 w 1807"/>
                <a:gd name="T1" fmla="*/ 493 h 1150"/>
                <a:gd name="T2" fmla="*/ 1478 w 1807"/>
                <a:gd name="T3" fmla="*/ 247 h 1150"/>
                <a:gd name="T4" fmla="*/ 1232 w 1807"/>
                <a:gd name="T5" fmla="*/ 0 h 1150"/>
                <a:gd name="T6" fmla="*/ 986 w 1807"/>
                <a:gd name="T7" fmla="*/ 247 h 1150"/>
                <a:gd name="T8" fmla="*/ 1232 w 1807"/>
                <a:gd name="T9" fmla="*/ 493 h 1150"/>
                <a:gd name="T10" fmla="*/ 575 w 1807"/>
                <a:gd name="T11" fmla="*/ 493 h 1150"/>
                <a:gd name="T12" fmla="*/ 821 w 1807"/>
                <a:gd name="T13" fmla="*/ 247 h 1150"/>
                <a:gd name="T14" fmla="*/ 575 w 1807"/>
                <a:gd name="T15" fmla="*/ 0 h 1150"/>
                <a:gd name="T16" fmla="*/ 329 w 1807"/>
                <a:gd name="T17" fmla="*/ 247 h 1150"/>
                <a:gd name="T18" fmla="*/ 575 w 1807"/>
                <a:gd name="T19" fmla="*/ 493 h 1150"/>
                <a:gd name="T20" fmla="*/ 575 w 1807"/>
                <a:gd name="T21" fmla="*/ 657 h 1150"/>
                <a:gd name="T22" fmla="*/ 0 w 1807"/>
                <a:gd name="T23" fmla="*/ 945 h 1150"/>
                <a:gd name="T24" fmla="*/ 0 w 1807"/>
                <a:gd name="T25" fmla="*/ 1150 h 1150"/>
                <a:gd name="T26" fmla="*/ 1150 w 1807"/>
                <a:gd name="T27" fmla="*/ 1150 h 1150"/>
                <a:gd name="T28" fmla="*/ 1150 w 1807"/>
                <a:gd name="T29" fmla="*/ 945 h 1150"/>
                <a:gd name="T30" fmla="*/ 575 w 1807"/>
                <a:gd name="T31" fmla="*/ 657 h 1150"/>
                <a:gd name="T32" fmla="*/ 1232 w 1807"/>
                <a:gd name="T33" fmla="*/ 657 h 1150"/>
                <a:gd name="T34" fmla="*/ 1153 w 1807"/>
                <a:gd name="T35" fmla="*/ 662 h 1150"/>
                <a:gd name="T36" fmla="*/ 1314 w 1807"/>
                <a:gd name="T37" fmla="*/ 945 h 1150"/>
                <a:gd name="T38" fmla="*/ 1314 w 1807"/>
                <a:gd name="T39" fmla="*/ 1150 h 1150"/>
                <a:gd name="T40" fmla="*/ 1807 w 1807"/>
                <a:gd name="T41" fmla="*/ 1150 h 1150"/>
                <a:gd name="T42" fmla="*/ 1807 w 1807"/>
                <a:gd name="T43" fmla="*/ 945 h 1150"/>
                <a:gd name="T44" fmla="*/ 1232 w 1807"/>
                <a:gd name="T45" fmla="*/ 65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7" h="1150">
                  <a:moveTo>
                    <a:pt x="1232" y="493"/>
                  </a:moveTo>
                  <a:cubicBezTo>
                    <a:pt x="1368" y="493"/>
                    <a:pt x="1478" y="383"/>
                    <a:pt x="1478" y="247"/>
                  </a:cubicBezTo>
                  <a:cubicBezTo>
                    <a:pt x="1478" y="111"/>
                    <a:pt x="1368" y="0"/>
                    <a:pt x="1232" y="0"/>
                  </a:cubicBezTo>
                  <a:cubicBezTo>
                    <a:pt x="1096" y="0"/>
                    <a:pt x="986" y="111"/>
                    <a:pt x="986" y="247"/>
                  </a:cubicBezTo>
                  <a:cubicBezTo>
                    <a:pt x="986" y="383"/>
                    <a:pt x="1096" y="493"/>
                    <a:pt x="1232" y="493"/>
                  </a:cubicBezTo>
                  <a:close/>
                  <a:moveTo>
                    <a:pt x="575" y="493"/>
                  </a:moveTo>
                  <a:cubicBezTo>
                    <a:pt x="711" y="493"/>
                    <a:pt x="821" y="383"/>
                    <a:pt x="821" y="247"/>
                  </a:cubicBezTo>
                  <a:cubicBezTo>
                    <a:pt x="821" y="111"/>
                    <a:pt x="711" y="0"/>
                    <a:pt x="575" y="0"/>
                  </a:cubicBezTo>
                  <a:cubicBezTo>
                    <a:pt x="439" y="0"/>
                    <a:pt x="329" y="111"/>
                    <a:pt x="329" y="247"/>
                  </a:cubicBezTo>
                  <a:cubicBezTo>
                    <a:pt x="329" y="383"/>
                    <a:pt x="439" y="493"/>
                    <a:pt x="575" y="493"/>
                  </a:cubicBezTo>
                  <a:close/>
                  <a:moveTo>
                    <a:pt x="575" y="657"/>
                  </a:moveTo>
                  <a:cubicBezTo>
                    <a:pt x="383" y="657"/>
                    <a:pt x="0" y="753"/>
                    <a:pt x="0" y="945"/>
                  </a:cubicBezTo>
                  <a:lnTo>
                    <a:pt x="0" y="1150"/>
                  </a:lnTo>
                  <a:lnTo>
                    <a:pt x="1150" y="1150"/>
                  </a:lnTo>
                  <a:lnTo>
                    <a:pt x="1150" y="945"/>
                  </a:lnTo>
                  <a:cubicBezTo>
                    <a:pt x="1150" y="753"/>
                    <a:pt x="767" y="657"/>
                    <a:pt x="575" y="657"/>
                  </a:cubicBezTo>
                  <a:close/>
                  <a:moveTo>
                    <a:pt x="1232" y="657"/>
                  </a:moveTo>
                  <a:cubicBezTo>
                    <a:pt x="1208" y="657"/>
                    <a:pt x="1182" y="659"/>
                    <a:pt x="1153" y="662"/>
                  </a:cubicBezTo>
                  <a:cubicBezTo>
                    <a:pt x="1248" y="730"/>
                    <a:pt x="1314" y="823"/>
                    <a:pt x="1314" y="945"/>
                  </a:cubicBezTo>
                  <a:lnTo>
                    <a:pt x="1314" y="1150"/>
                  </a:lnTo>
                  <a:lnTo>
                    <a:pt x="1807" y="1150"/>
                  </a:lnTo>
                  <a:lnTo>
                    <a:pt x="1807" y="945"/>
                  </a:lnTo>
                  <a:cubicBezTo>
                    <a:pt x="1807" y="753"/>
                    <a:pt x="1424" y="657"/>
                    <a:pt x="1232" y="657"/>
                  </a:cubicBezTo>
                  <a:close/>
                </a:path>
              </a:pathLst>
            </a:custGeom>
            <a:solidFill>
              <a:schemeClr val="tx1">
                <a:lumMod val="5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8" name="TextBox 45">
              <a:extLst>
                <a:ext uri="{FF2B5EF4-FFF2-40B4-BE49-F238E27FC236}">
                  <a16:creationId xmlns:a16="http://schemas.microsoft.com/office/drawing/2014/main" id="{2B5FF813-DDE5-4194-B182-A15420F59BC3}"/>
                </a:ext>
              </a:extLst>
            </p:cNvPr>
            <p:cNvSpPr txBox="1"/>
            <p:nvPr/>
          </p:nvSpPr>
          <p:spPr>
            <a:xfrm>
              <a:off x="6302890" y="4755830"/>
              <a:ext cx="1170442" cy="1615827"/>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100" b="0" i="0" u="none" strike="noStrike" kern="0" cap="none" spc="0" normalizeH="0" baseline="0" noProof="0" dirty="0">
                  <a:ln>
                    <a:noFill/>
                  </a:ln>
                  <a:solidFill>
                    <a:sysClr val="windowText" lastClr="000000"/>
                  </a:solidFill>
                  <a:effectLst/>
                  <a:uLnTx/>
                  <a:uFillTx/>
                  <a:latin typeface="Neo Sans Pro Light"/>
                </a:rPr>
                <a:t>eFaktura</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100" b="0" i="0" u="none" strike="noStrike" kern="0" cap="none" spc="0" normalizeH="0" baseline="0" noProof="0" dirty="0">
                  <a:ln>
                    <a:noFill/>
                  </a:ln>
                  <a:solidFill>
                    <a:sysClr val="windowText" lastClr="000000"/>
                  </a:solidFill>
                  <a:effectLst/>
                  <a:uLnTx/>
                  <a:uFillTx/>
                  <a:latin typeface="Neo Sans Pro Light"/>
                </a:rPr>
                <a:t>Avtalegiro</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100" b="0" i="0" u="none" strike="noStrike" kern="0" cap="none" spc="0" normalizeH="0" baseline="0" noProof="0" dirty="0">
                  <a:ln>
                    <a:noFill/>
                  </a:ln>
                  <a:solidFill>
                    <a:sysClr val="windowText" lastClr="000000"/>
                  </a:solidFill>
                  <a:effectLst/>
                  <a:uLnTx/>
                  <a:uFillTx/>
                  <a:latin typeface="Neo Sans Pro Light"/>
                </a:rPr>
                <a:t>E-Post (PDF)</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100" b="0" i="0" u="none" strike="noStrike" kern="0" cap="none" spc="0" normalizeH="0" baseline="0" noProof="0" dirty="0">
                  <a:ln>
                    <a:noFill/>
                  </a:ln>
                  <a:solidFill>
                    <a:sysClr val="windowText" lastClr="000000"/>
                  </a:solidFill>
                  <a:effectLst/>
                  <a:uLnTx/>
                  <a:uFillTx/>
                  <a:latin typeface="Neo Sans Pro Light"/>
                </a:rPr>
                <a:t>Digital</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100" b="0" i="0" u="none" strike="noStrike" kern="0" cap="none" spc="0" normalizeH="0" baseline="0" noProof="0" dirty="0">
                  <a:ln>
                    <a:noFill/>
                  </a:ln>
                  <a:solidFill>
                    <a:sysClr val="windowText" lastClr="000000"/>
                  </a:solidFill>
                  <a:effectLst/>
                  <a:uLnTx/>
                  <a:uFillTx/>
                  <a:latin typeface="Neo Sans Pro Light"/>
                </a:rPr>
                <a:t>postkasse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b-NO" sz="1100" kern="0" dirty="0">
                  <a:solidFill>
                    <a:sysClr val="windowText" lastClr="000000"/>
                  </a:solidFill>
                  <a:latin typeface="Neo Sans Pro Light"/>
                </a:rPr>
                <a:t>A</a:t>
              </a:r>
              <a:r>
                <a:rPr kumimoji="0" lang="nb-NO" sz="1100" b="0" i="0" u="none" strike="noStrike" kern="0" cap="none" spc="0" normalizeH="0" baseline="0" noProof="0" dirty="0" err="1">
                  <a:ln>
                    <a:noFill/>
                  </a:ln>
                  <a:solidFill>
                    <a:sysClr val="windowText" lastClr="000000"/>
                  </a:solidFill>
                  <a:effectLst/>
                  <a:uLnTx/>
                  <a:uFillTx/>
                  <a:latin typeface="Neo Sans Pro Light"/>
                </a:rPr>
                <a:t>pps</a:t>
              </a:r>
              <a:r>
                <a:rPr kumimoji="0" lang="nb-NO" sz="1100" b="0" i="0" u="none" strike="noStrike" kern="0" cap="none" spc="0" normalizeH="0" baseline="0" noProof="0" dirty="0">
                  <a:ln>
                    <a:noFill/>
                  </a:ln>
                  <a:solidFill>
                    <a:sysClr val="windowText" lastClr="000000"/>
                  </a:solidFill>
                  <a:effectLst/>
                  <a:uLnTx/>
                  <a:uFillTx/>
                  <a:latin typeface="Neo Sans Pro Light"/>
                </a:rPr>
                <a:t>	</a:t>
              </a:r>
              <a:endParaRPr lang="nb-NO" sz="1100" kern="0" dirty="0">
                <a:solidFill>
                  <a:sysClr val="windowText" lastClr="000000"/>
                </a:solidFill>
                <a:latin typeface="Neo Sans Pro Light"/>
              </a:endParaRPr>
            </a:p>
            <a:p>
              <a:pPr marR="0" lvl="0" defTabSz="914400" eaLnBrk="1" fontAlgn="auto" latinLnBrk="0" hangingPunct="1">
                <a:lnSpc>
                  <a:spcPct val="100000"/>
                </a:lnSpc>
                <a:spcBef>
                  <a:spcPts val="0"/>
                </a:spcBef>
                <a:spcAft>
                  <a:spcPts val="0"/>
                </a:spcAft>
                <a:buClrTx/>
                <a:buSzTx/>
                <a:tabLst/>
                <a:defRPr/>
              </a:pPr>
              <a:r>
                <a:rPr kumimoji="0" lang="nb-NO" sz="1100" b="0" i="0" u="none" strike="noStrike" kern="0" cap="none" spc="0" normalizeH="0" baseline="0" noProof="0" dirty="0">
                  <a:ln>
                    <a:noFill/>
                  </a:ln>
                  <a:solidFill>
                    <a:sysClr val="windowText" lastClr="000000"/>
                  </a:solidFill>
                  <a:effectLst/>
                  <a:uLnTx/>
                  <a:uFillTx/>
                  <a:latin typeface="Neo Sans Pro Light"/>
                </a:rPr>
                <a:t>   - Vipps</a:t>
              </a:r>
              <a:br>
                <a:rPr kumimoji="0" lang="nb-NO" sz="1100" b="0" i="0" u="none" strike="noStrike" kern="0" cap="none" spc="0" normalizeH="0" baseline="0" noProof="0" dirty="0">
                  <a:ln>
                    <a:noFill/>
                  </a:ln>
                  <a:solidFill>
                    <a:sysClr val="windowText" lastClr="000000"/>
                  </a:solidFill>
                  <a:effectLst/>
                  <a:uLnTx/>
                  <a:uFillTx/>
                  <a:latin typeface="Neo Sans Pro Light"/>
                </a:rPr>
              </a:br>
              <a:r>
                <a:rPr kumimoji="0" lang="nb-NO" sz="1100" b="0" i="0" u="none" strike="noStrike" kern="0" cap="none" spc="0" normalizeH="0" baseline="0" noProof="0" dirty="0">
                  <a:ln>
                    <a:noFill/>
                  </a:ln>
                  <a:solidFill>
                    <a:sysClr val="windowText" lastClr="000000"/>
                  </a:solidFill>
                  <a:effectLst/>
                  <a:uLnTx/>
                  <a:uFillTx/>
                  <a:latin typeface="Neo Sans Pro Light"/>
                </a:rPr>
                <a:t>   - </a:t>
              </a:r>
              <a:r>
                <a:rPr kumimoji="0" lang="nb-NO" sz="1100" b="0" i="0" u="none" strike="noStrike" kern="0" cap="none" spc="0" normalizeH="0" baseline="0" noProof="0" dirty="0" err="1">
                  <a:ln>
                    <a:noFill/>
                  </a:ln>
                  <a:solidFill>
                    <a:sysClr val="windowText" lastClr="000000"/>
                  </a:solidFill>
                  <a:effectLst/>
                  <a:uLnTx/>
                  <a:uFillTx/>
                  <a:latin typeface="Neo Sans Pro Light"/>
                </a:rPr>
                <a:t>mInvoice</a:t>
              </a:r>
              <a:endParaRPr kumimoji="0" lang="nb-NO" sz="1100" b="0" i="0" u="none" strike="noStrike" kern="0" cap="none" spc="0" normalizeH="0" baseline="0" noProof="0" dirty="0">
                <a:ln>
                  <a:noFill/>
                </a:ln>
                <a:solidFill>
                  <a:sysClr val="windowText" lastClr="000000"/>
                </a:solidFill>
                <a:effectLst/>
                <a:uLnTx/>
                <a:uFillTx/>
                <a:latin typeface="Neo Sans Pro Light"/>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100" b="0" i="0" u="none" strike="noStrike" kern="0" cap="none" spc="0" normalizeH="0" baseline="0" noProof="0" dirty="0" err="1">
                  <a:ln>
                    <a:noFill/>
                  </a:ln>
                  <a:solidFill>
                    <a:sysClr val="windowText" lastClr="000000"/>
                  </a:solidFill>
                  <a:effectLst/>
                  <a:uLnTx/>
                  <a:uFillTx/>
                  <a:latin typeface="Neo Sans Pro Light"/>
                </a:rPr>
                <a:t>Print</a:t>
              </a:r>
              <a:endParaRPr kumimoji="0" lang="nb-NO" sz="1100" b="0" i="0" u="none" strike="noStrike" kern="0" cap="none" spc="0" normalizeH="0" baseline="0" noProof="0" dirty="0">
                <a:ln>
                  <a:noFill/>
                </a:ln>
                <a:solidFill>
                  <a:sysClr val="windowText" lastClr="000000"/>
                </a:solidFill>
                <a:effectLst/>
                <a:uLnTx/>
                <a:uFillTx/>
                <a:latin typeface="Neo Sans Pro Light"/>
              </a:endParaRPr>
            </a:p>
          </p:txBody>
        </p:sp>
      </p:grpSp>
      <p:grpSp>
        <p:nvGrpSpPr>
          <p:cNvPr id="39" name="Group 56">
            <a:extLst>
              <a:ext uri="{FF2B5EF4-FFF2-40B4-BE49-F238E27FC236}">
                <a16:creationId xmlns:a16="http://schemas.microsoft.com/office/drawing/2014/main" id="{4F1F7B8D-390E-47B4-87B3-CBBB92A6E1DD}"/>
              </a:ext>
            </a:extLst>
          </p:cNvPr>
          <p:cNvGrpSpPr/>
          <p:nvPr/>
        </p:nvGrpSpPr>
        <p:grpSpPr>
          <a:xfrm>
            <a:off x="9218064" y="4408466"/>
            <a:ext cx="1170442" cy="1620187"/>
            <a:chOff x="9614472" y="4167539"/>
            <a:chExt cx="1170442" cy="1620187"/>
          </a:xfrm>
        </p:grpSpPr>
        <p:grpSp>
          <p:nvGrpSpPr>
            <p:cNvPr id="40" name="Group 15">
              <a:extLst>
                <a:ext uri="{FF2B5EF4-FFF2-40B4-BE49-F238E27FC236}">
                  <a16:creationId xmlns:a16="http://schemas.microsoft.com/office/drawing/2014/main" id="{A456F012-D67B-42B7-91F3-8AAF39B919DF}"/>
                </a:ext>
              </a:extLst>
            </p:cNvPr>
            <p:cNvGrpSpPr/>
            <p:nvPr/>
          </p:nvGrpSpPr>
          <p:grpSpPr>
            <a:xfrm>
              <a:off x="9649764" y="4167539"/>
              <a:ext cx="1059862" cy="781582"/>
              <a:chOff x="9339345" y="3365184"/>
              <a:chExt cx="1059862" cy="781582"/>
            </a:xfrm>
          </p:grpSpPr>
          <p:grpSp>
            <p:nvGrpSpPr>
              <p:cNvPr id="42" name="Group 16">
                <a:extLst>
                  <a:ext uri="{FF2B5EF4-FFF2-40B4-BE49-F238E27FC236}">
                    <a16:creationId xmlns:a16="http://schemas.microsoft.com/office/drawing/2014/main" id="{164212B1-D3CA-408F-B891-B306BB060435}"/>
                  </a:ext>
                </a:extLst>
              </p:cNvPr>
              <p:cNvGrpSpPr/>
              <p:nvPr/>
            </p:nvGrpSpPr>
            <p:grpSpPr>
              <a:xfrm>
                <a:off x="9631452" y="3365184"/>
                <a:ext cx="443181" cy="418312"/>
                <a:chOff x="5739572" y="4784736"/>
                <a:chExt cx="400191" cy="377735"/>
              </a:xfrm>
            </p:grpSpPr>
            <p:sp>
              <p:nvSpPr>
                <p:cNvPr id="44" name="Freeform 6">
                  <a:extLst>
                    <a:ext uri="{FF2B5EF4-FFF2-40B4-BE49-F238E27FC236}">
                      <a16:creationId xmlns:a16="http://schemas.microsoft.com/office/drawing/2014/main" id="{966A27FC-8EE3-44BC-93AC-D1A23BB7D8F0}"/>
                    </a:ext>
                  </a:extLst>
                </p:cNvPr>
                <p:cNvSpPr>
                  <a:spLocks noEditPoints="1"/>
                </p:cNvSpPr>
                <p:nvPr/>
              </p:nvSpPr>
              <p:spPr bwMode="auto">
                <a:xfrm>
                  <a:off x="5739572" y="4995578"/>
                  <a:ext cx="185437" cy="166893"/>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14141"/>
                    </a:solidFill>
                    <a:effectLst/>
                    <a:uLnTx/>
                    <a:uFillTx/>
                  </a:endParaRPr>
                </a:p>
              </p:txBody>
            </p:sp>
            <p:sp>
              <p:nvSpPr>
                <p:cNvPr id="45" name="Freeform 6">
                  <a:extLst>
                    <a:ext uri="{FF2B5EF4-FFF2-40B4-BE49-F238E27FC236}">
                      <a16:creationId xmlns:a16="http://schemas.microsoft.com/office/drawing/2014/main" id="{4D89A965-CC6E-424C-90FB-009A9C68CB09}"/>
                    </a:ext>
                  </a:extLst>
                </p:cNvPr>
                <p:cNvSpPr>
                  <a:spLocks noEditPoints="1"/>
                </p:cNvSpPr>
                <p:nvPr/>
              </p:nvSpPr>
              <p:spPr bwMode="auto">
                <a:xfrm>
                  <a:off x="5954326" y="4785152"/>
                  <a:ext cx="185437" cy="166893"/>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14141"/>
                    </a:solidFill>
                    <a:effectLst/>
                    <a:uLnTx/>
                    <a:uFillTx/>
                  </a:endParaRPr>
                </a:p>
              </p:txBody>
            </p:sp>
            <p:sp>
              <p:nvSpPr>
                <p:cNvPr id="46" name="Freeform 6">
                  <a:extLst>
                    <a:ext uri="{FF2B5EF4-FFF2-40B4-BE49-F238E27FC236}">
                      <a16:creationId xmlns:a16="http://schemas.microsoft.com/office/drawing/2014/main" id="{AD8997E9-5AB9-4C88-AF2F-A8F3B00974E0}"/>
                    </a:ext>
                  </a:extLst>
                </p:cNvPr>
                <p:cNvSpPr>
                  <a:spLocks noEditPoints="1"/>
                </p:cNvSpPr>
                <p:nvPr/>
              </p:nvSpPr>
              <p:spPr bwMode="auto">
                <a:xfrm>
                  <a:off x="5954326" y="4995578"/>
                  <a:ext cx="185437" cy="166893"/>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47" name="Freeform 6">
                  <a:extLst>
                    <a:ext uri="{FF2B5EF4-FFF2-40B4-BE49-F238E27FC236}">
                      <a16:creationId xmlns:a16="http://schemas.microsoft.com/office/drawing/2014/main" id="{7A8FC9BA-6B0D-47B4-AAC9-D7DB47E3AB41}"/>
                    </a:ext>
                  </a:extLst>
                </p:cNvPr>
                <p:cNvSpPr>
                  <a:spLocks noEditPoints="1"/>
                </p:cNvSpPr>
                <p:nvPr/>
              </p:nvSpPr>
              <p:spPr bwMode="auto">
                <a:xfrm>
                  <a:off x="5739574" y="4784736"/>
                  <a:ext cx="185437" cy="166893"/>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14141"/>
                    </a:solidFill>
                    <a:effectLst/>
                    <a:uLnTx/>
                    <a:uFillTx/>
                  </a:endParaRPr>
                </a:p>
              </p:txBody>
            </p:sp>
          </p:grpSp>
          <p:sp>
            <p:nvSpPr>
              <p:cNvPr id="43" name="TextBox 17">
                <a:extLst>
                  <a:ext uri="{FF2B5EF4-FFF2-40B4-BE49-F238E27FC236}">
                    <a16:creationId xmlns:a16="http://schemas.microsoft.com/office/drawing/2014/main" id="{6E63EF2D-0865-470E-BB99-1BA2D0F387B5}"/>
                  </a:ext>
                </a:extLst>
              </p:cNvPr>
              <p:cNvSpPr txBox="1"/>
              <p:nvPr/>
            </p:nvSpPr>
            <p:spPr>
              <a:xfrm>
                <a:off x="9339345" y="3777434"/>
                <a:ext cx="105986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Bedrifter</a:t>
                </a:r>
              </a:p>
            </p:txBody>
          </p:sp>
        </p:grpSp>
        <p:sp>
          <p:nvSpPr>
            <p:cNvPr id="41" name="TextBox 46">
              <a:extLst>
                <a:ext uri="{FF2B5EF4-FFF2-40B4-BE49-F238E27FC236}">
                  <a16:creationId xmlns:a16="http://schemas.microsoft.com/office/drawing/2014/main" id="{0F6F2005-46E0-4B19-90B9-69E5FC7021BF}"/>
                </a:ext>
              </a:extLst>
            </p:cNvPr>
            <p:cNvSpPr txBox="1"/>
            <p:nvPr/>
          </p:nvSpPr>
          <p:spPr>
            <a:xfrm>
              <a:off x="9614472" y="4925952"/>
              <a:ext cx="1170442" cy="861774"/>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000" b="0" i="0" u="none" strike="noStrike" kern="0" cap="none" spc="0" normalizeH="0" baseline="0" noProof="0" dirty="0">
                  <a:ln>
                    <a:noFill/>
                  </a:ln>
                  <a:solidFill>
                    <a:sysClr val="windowText" lastClr="000000"/>
                  </a:solidFill>
                  <a:effectLst/>
                  <a:uLnTx/>
                  <a:uFillTx/>
                  <a:latin typeface="Neo Sans Pro Light"/>
                </a:rPr>
                <a:t>Aksesspunkt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000" b="0" i="0" u="none" strike="noStrike" kern="0" cap="none" spc="0" normalizeH="0" baseline="0" noProof="0" dirty="0">
                  <a:ln>
                    <a:noFill/>
                  </a:ln>
                  <a:solidFill>
                    <a:sysClr val="windowText" lastClr="000000"/>
                  </a:solidFill>
                  <a:effectLst/>
                  <a:uLnTx/>
                  <a:uFillTx/>
                  <a:latin typeface="Neo Sans Pro Light"/>
                </a:rPr>
                <a:t>eFaktura B2B (EHF)</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000" b="0" i="0" u="none" strike="noStrike" kern="0" cap="none" spc="0" normalizeH="0" baseline="0" noProof="0" dirty="0">
                  <a:ln>
                    <a:noFill/>
                  </a:ln>
                  <a:solidFill>
                    <a:sysClr val="windowText" lastClr="000000"/>
                  </a:solidFill>
                  <a:effectLst/>
                  <a:uLnTx/>
                  <a:uFillTx/>
                  <a:latin typeface="Neo Sans Pro Light"/>
                </a:rPr>
                <a:t>E-Post (PDF)</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b-NO" sz="1000" b="0" i="0" u="none" strike="noStrike" kern="0" cap="none" spc="0" normalizeH="0" baseline="0" noProof="0" dirty="0" err="1">
                  <a:ln>
                    <a:noFill/>
                  </a:ln>
                  <a:solidFill>
                    <a:sysClr val="windowText" lastClr="000000"/>
                  </a:solidFill>
                  <a:effectLst/>
                  <a:uLnTx/>
                  <a:uFillTx/>
                  <a:latin typeface="Neo Sans Pro Light"/>
                </a:rPr>
                <a:t>Print</a:t>
              </a:r>
              <a:endParaRPr kumimoji="0" lang="nb-NO" sz="1000" b="0" i="0" u="none" strike="noStrike" kern="0" cap="none" spc="0" normalizeH="0" baseline="0" noProof="0" dirty="0">
                <a:ln>
                  <a:noFill/>
                </a:ln>
                <a:solidFill>
                  <a:sysClr val="windowText" lastClr="000000"/>
                </a:solidFill>
                <a:effectLst/>
                <a:uLnTx/>
                <a:uFillTx/>
                <a:latin typeface="Neo Sans Pro Light"/>
              </a:endParaRPr>
            </a:p>
          </p:txBody>
        </p:sp>
      </p:grpSp>
      <p:grpSp>
        <p:nvGrpSpPr>
          <p:cNvPr id="48" name="Group 73">
            <a:extLst>
              <a:ext uri="{FF2B5EF4-FFF2-40B4-BE49-F238E27FC236}">
                <a16:creationId xmlns:a16="http://schemas.microsoft.com/office/drawing/2014/main" id="{B52D3E4E-367B-4A28-A718-C3053737377F}"/>
              </a:ext>
            </a:extLst>
          </p:cNvPr>
          <p:cNvGrpSpPr/>
          <p:nvPr/>
        </p:nvGrpSpPr>
        <p:grpSpPr>
          <a:xfrm>
            <a:off x="4868733" y="4455562"/>
            <a:ext cx="2171801" cy="1833723"/>
            <a:chOff x="4868733" y="3897808"/>
            <a:chExt cx="2171801" cy="1833723"/>
          </a:xfrm>
        </p:grpSpPr>
        <p:sp>
          <p:nvSpPr>
            <p:cNvPr id="49" name="Freeform 10">
              <a:extLst>
                <a:ext uri="{FF2B5EF4-FFF2-40B4-BE49-F238E27FC236}">
                  <a16:creationId xmlns:a16="http://schemas.microsoft.com/office/drawing/2014/main" id="{563BB4A9-EEE8-4454-84B3-DC4BC8C2B2EF}"/>
                </a:ext>
              </a:extLst>
            </p:cNvPr>
            <p:cNvSpPr>
              <a:spLocks noEditPoints="1"/>
            </p:cNvSpPr>
            <p:nvPr/>
          </p:nvSpPr>
          <p:spPr bwMode="auto">
            <a:xfrm>
              <a:off x="5249301" y="3897808"/>
              <a:ext cx="1296230" cy="1176263"/>
            </a:xfrm>
            <a:custGeom>
              <a:avLst/>
              <a:gdLst>
                <a:gd name="T0" fmla="*/ 2099 w 2309"/>
                <a:gd name="T1" fmla="*/ 0 h 2098"/>
                <a:gd name="T2" fmla="*/ 210 w 2309"/>
                <a:gd name="T3" fmla="*/ 0 h 2098"/>
                <a:gd name="T4" fmla="*/ 0 w 2309"/>
                <a:gd name="T5" fmla="*/ 210 h 2098"/>
                <a:gd name="T6" fmla="*/ 0 w 2309"/>
                <a:gd name="T7" fmla="*/ 1469 h 2098"/>
                <a:gd name="T8" fmla="*/ 210 w 2309"/>
                <a:gd name="T9" fmla="*/ 1678 h 2098"/>
                <a:gd name="T10" fmla="*/ 945 w 2309"/>
                <a:gd name="T11" fmla="*/ 1678 h 2098"/>
                <a:gd name="T12" fmla="*/ 945 w 2309"/>
                <a:gd name="T13" fmla="*/ 1888 h 2098"/>
                <a:gd name="T14" fmla="*/ 735 w 2309"/>
                <a:gd name="T15" fmla="*/ 1888 h 2098"/>
                <a:gd name="T16" fmla="*/ 735 w 2309"/>
                <a:gd name="T17" fmla="*/ 2098 h 2098"/>
                <a:gd name="T18" fmla="*/ 1574 w 2309"/>
                <a:gd name="T19" fmla="*/ 2098 h 2098"/>
                <a:gd name="T20" fmla="*/ 1574 w 2309"/>
                <a:gd name="T21" fmla="*/ 1888 h 2098"/>
                <a:gd name="T22" fmla="*/ 1364 w 2309"/>
                <a:gd name="T23" fmla="*/ 1888 h 2098"/>
                <a:gd name="T24" fmla="*/ 1364 w 2309"/>
                <a:gd name="T25" fmla="*/ 1678 h 2098"/>
                <a:gd name="T26" fmla="*/ 2099 w 2309"/>
                <a:gd name="T27" fmla="*/ 1678 h 2098"/>
                <a:gd name="T28" fmla="*/ 2309 w 2309"/>
                <a:gd name="T29" fmla="*/ 1469 h 2098"/>
                <a:gd name="T30" fmla="*/ 2309 w 2309"/>
                <a:gd name="T31" fmla="*/ 210 h 2098"/>
                <a:gd name="T32" fmla="*/ 2099 w 2309"/>
                <a:gd name="T33" fmla="*/ 0 h 2098"/>
                <a:gd name="T34" fmla="*/ 2099 w 2309"/>
                <a:gd name="T35" fmla="*/ 1469 h 2098"/>
                <a:gd name="T36" fmla="*/ 210 w 2309"/>
                <a:gd name="T37" fmla="*/ 1469 h 2098"/>
                <a:gd name="T38" fmla="*/ 210 w 2309"/>
                <a:gd name="T39" fmla="*/ 210 h 2098"/>
                <a:gd name="T40" fmla="*/ 2099 w 2309"/>
                <a:gd name="T41" fmla="*/ 210 h 2098"/>
                <a:gd name="T42" fmla="*/ 2099 w 2309"/>
                <a:gd name="T43" fmla="*/ 146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9" h="2098">
                  <a:moveTo>
                    <a:pt x="2099" y="0"/>
                  </a:moveTo>
                  <a:lnTo>
                    <a:pt x="210" y="0"/>
                  </a:lnTo>
                  <a:cubicBezTo>
                    <a:pt x="94" y="0"/>
                    <a:pt x="0" y="94"/>
                    <a:pt x="0" y="210"/>
                  </a:cubicBezTo>
                  <a:lnTo>
                    <a:pt x="0" y="1469"/>
                  </a:lnTo>
                  <a:cubicBezTo>
                    <a:pt x="0" y="1585"/>
                    <a:pt x="94" y="1678"/>
                    <a:pt x="210" y="1678"/>
                  </a:cubicBezTo>
                  <a:lnTo>
                    <a:pt x="945" y="1678"/>
                  </a:lnTo>
                  <a:lnTo>
                    <a:pt x="945" y="1888"/>
                  </a:lnTo>
                  <a:lnTo>
                    <a:pt x="735" y="1888"/>
                  </a:lnTo>
                  <a:lnTo>
                    <a:pt x="735" y="2098"/>
                  </a:lnTo>
                  <a:lnTo>
                    <a:pt x="1574" y="2098"/>
                  </a:lnTo>
                  <a:lnTo>
                    <a:pt x="1574" y="1888"/>
                  </a:lnTo>
                  <a:lnTo>
                    <a:pt x="1364" y="1888"/>
                  </a:lnTo>
                  <a:lnTo>
                    <a:pt x="1364" y="1678"/>
                  </a:lnTo>
                  <a:lnTo>
                    <a:pt x="2099" y="1678"/>
                  </a:lnTo>
                  <a:cubicBezTo>
                    <a:pt x="2215" y="1678"/>
                    <a:pt x="2309" y="1585"/>
                    <a:pt x="2309" y="1469"/>
                  </a:cubicBezTo>
                  <a:lnTo>
                    <a:pt x="2309" y="210"/>
                  </a:lnTo>
                  <a:cubicBezTo>
                    <a:pt x="2309" y="94"/>
                    <a:pt x="2215" y="0"/>
                    <a:pt x="2099" y="0"/>
                  </a:cubicBezTo>
                  <a:close/>
                  <a:moveTo>
                    <a:pt x="2099" y="1469"/>
                  </a:moveTo>
                  <a:lnTo>
                    <a:pt x="210" y="1469"/>
                  </a:lnTo>
                  <a:lnTo>
                    <a:pt x="210" y="210"/>
                  </a:lnTo>
                  <a:lnTo>
                    <a:pt x="2099" y="210"/>
                  </a:lnTo>
                  <a:lnTo>
                    <a:pt x="2099" y="146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0" name="TextBox 30">
              <a:extLst>
                <a:ext uri="{FF2B5EF4-FFF2-40B4-BE49-F238E27FC236}">
                  <a16:creationId xmlns:a16="http://schemas.microsoft.com/office/drawing/2014/main" id="{DD46E4CA-940F-45FD-8B26-AFC6D2D4AD62}"/>
                </a:ext>
              </a:extLst>
            </p:cNvPr>
            <p:cNvSpPr txBox="1"/>
            <p:nvPr/>
          </p:nvSpPr>
          <p:spPr>
            <a:xfrm>
              <a:off x="4868733" y="5085200"/>
              <a:ext cx="217180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Kunde-web</a:t>
              </a:r>
              <a:br>
                <a:rPr kumimoji="0" lang="nb-NO" sz="1800" b="0" i="0" u="none" strike="noStrike" kern="0" cap="none" spc="0" normalizeH="0" baseline="0" noProof="0" dirty="0">
                  <a:ln>
                    <a:noFill/>
                  </a:ln>
                  <a:solidFill>
                    <a:sysClr val="windowText" lastClr="000000"/>
                  </a:solidFill>
                  <a:effectLst/>
                  <a:uLnTx/>
                  <a:uFillTx/>
                  <a:latin typeface="Neo Sans Pro Light"/>
                </a:rPr>
              </a:br>
              <a:r>
                <a:rPr kumimoji="0" lang="nb-NO" sz="1800" b="0" i="0" u="none" strike="noStrike" kern="0" cap="none" spc="0" normalizeH="0" baseline="0" noProof="0" dirty="0">
                  <a:ln>
                    <a:noFill/>
                  </a:ln>
                  <a:solidFill>
                    <a:sysClr val="windowText" lastClr="000000"/>
                  </a:solidFill>
                  <a:effectLst/>
                  <a:uLnTx/>
                  <a:uFillTx/>
                  <a:latin typeface="Neo Sans Pro Light"/>
                </a:rPr>
                <a:t>Kundesystem (API)</a:t>
              </a:r>
            </a:p>
          </p:txBody>
        </p:sp>
      </p:grpSp>
      <p:grpSp>
        <p:nvGrpSpPr>
          <p:cNvPr id="51" name="Group 155">
            <a:extLst>
              <a:ext uri="{FF2B5EF4-FFF2-40B4-BE49-F238E27FC236}">
                <a16:creationId xmlns:a16="http://schemas.microsoft.com/office/drawing/2014/main" id="{46B10B7D-882D-4804-8934-D455185DFDC7}"/>
              </a:ext>
            </a:extLst>
          </p:cNvPr>
          <p:cNvGrpSpPr/>
          <p:nvPr/>
        </p:nvGrpSpPr>
        <p:grpSpPr>
          <a:xfrm>
            <a:off x="1653691" y="5152853"/>
            <a:ext cx="1167883" cy="766763"/>
            <a:chOff x="1416827" y="4240990"/>
            <a:chExt cx="1167883" cy="766763"/>
          </a:xfrm>
        </p:grpSpPr>
        <p:sp>
          <p:nvSpPr>
            <p:cNvPr id="52" name="Freeform 48">
              <a:extLst>
                <a:ext uri="{FF2B5EF4-FFF2-40B4-BE49-F238E27FC236}">
                  <a16:creationId xmlns:a16="http://schemas.microsoft.com/office/drawing/2014/main" id="{E82A8CA9-65D9-453F-A1E0-19BE1AC21B0E}"/>
                </a:ext>
              </a:extLst>
            </p:cNvPr>
            <p:cNvSpPr>
              <a:spLocks noEditPoints="1"/>
            </p:cNvSpPr>
            <p:nvPr/>
          </p:nvSpPr>
          <p:spPr bwMode="auto">
            <a:xfrm>
              <a:off x="1978285" y="4240990"/>
              <a:ext cx="606425" cy="766763"/>
            </a:xfrm>
            <a:custGeom>
              <a:avLst/>
              <a:gdLst>
                <a:gd name="T0" fmla="*/ 1731 w 1993"/>
                <a:gd name="T1" fmla="*/ 0 h 2518"/>
                <a:gd name="T2" fmla="*/ 262 w 1993"/>
                <a:gd name="T3" fmla="*/ 0 h 2518"/>
                <a:gd name="T4" fmla="*/ 0 w 1993"/>
                <a:gd name="T5" fmla="*/ 263 h 2518"/>
                <a:gd name="T6" fmla="*/ 0 w 1993"/>
                <a:gd name="T7" fmla="*/ 2256 h 2518"/>
                <a:gd name="T8" fmla="*/ 262 w 1993"/>
                <a:gd name="T9" fmla="*/ 2518 h 2518"/>
                <a:gd name="T10" fmla="*/ 1731 w 1993"/>
                <a:gd name="T11" fmla="*/ 2518 h 2518"/>
                <a:gd name="T12" fmla="*/ 1993 w 1993"/>
                <a:gd name="T13" fmla="*/ 2256 h 2518"/>
                <a:gd name="T14" fmla="*/ 1993 w 1993"/>
                <a:gd name="T15" fmla="*/ 263 h 2518"/>
                <a:gd name="T16" fmla="*/ 1731 w 1993"/>
                <a:gd name="T17" fmla="*/ 0 h 2518"/>
                <a:gd name="T18" fmla="*/ 996 w 1993"/>
                <a:gd name="T19" fmla="*/ 2414 h 2518"/>
                <a:gd name="T20" fmla="*/ 839 w 1993"/>
                <a:gd name="T21" fmla="*/ 2256 h 2518"/>
                <a:gd name="T22" fmla="*/ 996 w 1993"/>
                <a:gd name="T23" fmla="*/ 2099 h 2518"/>
                <a:gd name="T24" fmla="*/ 1154 w 1993"/>
                <a:gd name="T25" fmla="*/ 2256 h 2518"/>
                <a:gd name="T26" fmla="*/ 996 w 1993"/>
                <a:gd name="T27" fmla="*/ 2414 h 2518"/>
                <a:gd name="T28" fmla="*/ 1783 w 1993"/>
                <a:gd name="T29" fmla="*/ 1994 h 2518"/>
                <a:gd name="T30" fmla="*/ 210 w 1993"/>
                <a:gd name="T31" fmla="*/ 1994 h 2518"/>
                <a:gd name="T32" fmla="*/ 210 w 1993"/>
                <a:gd name="T33" fmla="*/ 315 h 2518"/>
                <a:gd name="T34" fmla="*/ 1783 w 1993"/>
                <a:gd name="T35" fmla="*/ 315 h 2518"/>
                <a:gd name="T36" fmla="*/ 1783 w 1993"/>
                <a:gd name="T37" fmla="*/ 1994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3" h="2518">
                  <a:moveTo>
                    <a:pt x="1731" y="0"/>
                  </a:moveTo>
                  <a:lnTo>
                    <a:pt x="262" y="0"/>
                  </a:lnTo>
                  <a:cubicBezTo>
                    <a:pt x="117" y="0"/>
                    <a:pt x="0" y="118"/>
                    <a:pt x="0" y="263"/>
                  </a:cubicBezTo>
                  <a:lnTo>
                    <a:pt x="0" y="2256"/>
                  </a:lnTo>
                  <a:cubicBezTo>
                    <a:pt x="0" y="2401"/>
                    <a:pt x="117" y="2518"/>
                    <a:pt x="262" y="2518"/>
                  </a:cubicBezTo>
                  <a:lnTo>
                    <a:pt x="1731" y="2518"/>
                  </a:lnTo>
                  <a:cubicBezTo>
                    <a:pt x="1876" y="2518"/>
                    <a:pt x="1993" y="2401"/>
                    <a:pt x="1993" y="2256"/>
                  </a:cubicBezTo>
                  <a:lnTo>
                    <a:pt x="1993" y="263"/>
                  </a:lnTo>
                  <a:cubicBezTo>
                    <a:pt x="1993" y="118"/>
                    <a:pt x="1876" y="0"/>
                    <a:pt x="1731" y="0"/>
                  </a:cubicBezTo>
                  <a:close/>
                  <a:moveTo>
                    <a:pt x="996" y="2414"/>
                  </a:moveTo>
                  <a:cubicBezTo>
                    <a:pt x="909" y="2414"/>
                    <a:pt x="839" y="2343"/>
                    <a:pt x="839" y="2256"/>
                  </a:cubicBezTo>
                  <a:cubicBezTo>
                    <a:pt x="839" y="2169"/>
                    <a:pt x="909" y="2099"/>
                    <a:pt x="996" y="2099"/>
                  </a:cubicBezTo>
                  <a:cubicBezTo>
                    <a:pt x="1084" y="2099"/>
                    <a:pt x="1154" y="2169"/>
                    <a:pt x="1154" y="2256"/>
                  </a:cubicBezTo>
                  <a:cubicBezTo>
                    <a:pt x="1154" y="2343"/>
                    <a:pt x="1084" y="2414"/>
                    <a:pt x="996" y="2414"/>
                  </a:cubicBezTo>
                  <a:close/>
                  <a:moveTo>
                    <a:pt x="1783" y="1994"/>
                  </a:moveTo>
                  <a:lnTo>
                    <a:pt x="210" y="1994"/>
                  </a:lnTo>
                  <a:lnTo>
                    <a:pt x="210" y="315"/>
                  </a:lnTo>
                  <a:lnTo>
                    <a:pt x="1783" y="315"/>
                  </a:lnTo>
                  <a:lnTo>
                    <a:pt x="1783" y="1994"/>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5">
              <a:extLst>
                <a:ext uri="{FF2B5EF4-FFF2-40B4-BE49-F238E27FC236}">
                  <a16:creationId xmlns:a16="http://schemas.microsoft.com/office/drawing/2014/main" id="{F3E9C47F-F41C-434E-9862-F8716994D76D}"/>
                </a:ext>
              </a:extLst>
            </p:cNvPr>
            <p:cNvSpPr>
              <a:spLocks noEditPoints="1"/>
            </p:cNvSpPr>
            <p:nvPr/>
          </p:nvSpPr>
          <p:spPr bwMode="auto">
            <a:xfrm>
              <a:off x="1416827" y="4306078"/>
              <a:ext cx="447675" cy="701675"/>
            </a:xfrm>
            <a:custGeom>
              <a:avLst/>
              <a:gdLst>
                <a:gd name="T0" fmla="*/ 1155 w 1469"/>
                <a:gd name="T1" fmla="*/ 0 h 2308"/>
                <a:gd name="T2" fmla="*/ 315 w 1469"/>
                <a:gd name="T3" fmla="*/ 0 h 2308"/>
                <a:gd name="T4" fmla="*/ 0 w 1469"/>
                <a:gd name="T5" fmla="*/ 315 h 2308"/>
                <a:gd name="T6" fmla="*/ 0 w 1469"/>
                <a:gd name="T7" fmla="*/ 1993 h 2308"/>
                <a:gd name="T8" fmla="*/ 315 w 1469"/>
                <a:gd name="T9" fmla="*/ 2308 h 2308"/>
                <a:gd name="T10" fmla="*/ 1155 w 1469"/>
                <a:gd name="T11" fmla="*/ 2308 h 2308"/>
                <a:gd name="T12" fmla="*/ 1469 w 1469"/>
                <a:gd name="T13" fmla="*/ 1993 h 2308"/>
                <a:gd name="T14" fmla="*/ 1469 w 1469"/>
                <a:gd name="T15" fmla="*/ 315 h 2308"/>
                <a:gd name="T16" fmla="*/ 1155 w 1469"/>
                <a:gd name="T17" fmla="*/ 0 h 2308"/>
                <a:gd name="T18" fmla="*/ 945 w 1469"/>
                <a:gd name="T19" fmla="*/ 2098 h 2308"/>
                <a:gd name="T20" fmla="*/ 525 w 1469"/>
                <a:gd name="T21" fmla="*/ 2098 h 2308"/>
                <a:gd name="T22" fmla="*/ 525 w 1469"/>
                <a:gd name="T23" fmla="*/ 1993 h 2308"/>
                <a:gd name="T24" fmla="*/ 945 w 1469"/>
                <a:gd name="T25" fmla="*/ 1993 h 2308"/>
                <a:gd name="T26" fmla="*/ 945 w 1469"/>
                <a:gd name="T27" fmla="*/ 2098 h 2308"/>
                <a:gd name="T28" fmla="*/ 1286 w 1469"/>
                <a:gd name="T29" fmla="*/ 1783 h 2308"/>
                <a:gd name="T30" fmla="*/ 184 w 1469"/>
                <a:gd name="T31" fmla="*/ 1783 h 2308"/>
                <a:gd name="T32" fmla="*/ 184 w 1469"/>
                <a:gd name="T33" fmla="*/ 315 h 2308"/>
                <a:gd name="T34" fmla="*/ 1286 w 1469"/>
                <a:gd name="T35" fmla="*/ 315 h 2308"/>
                <a:gd name="T36" fmla="*/ 1286 w 1469"/>
                <a:gd name="T37" fmla="*/ 1783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9" h="2308">
                  <a:moveTo>
                    <a:pt x="1155" y="0"/>
                  </a:moveTo>
                  <a:lnTo>
                    <a:pt x="315" y="0"/>
                  </a:lnTo>
                  <a:cubicBezTo>
                    <a:pt x="142" y="0"/>
                    <a:pt x="0" y="141"/>
                    <a:pt x="0" y="315"/>
                  </a:cubicBezTo>
                  <a:lnTo>
                    <a:pt x="0" y="1993"/>
                  </a:lnTo>
                  <a:cubicBezTo>
                    <a:pt x="0" y="2167"/>
                    <a:pt x="142" y="2308"/>
                    <a:pt x="315" y="2308"/>
                  </a:cubicBezTo>
                  <a:lnTo>
                    <a:pt x="1155" y="2308"/>
                  </a:lnTo>
                  <a:cubicBezTo>
                    <a:pt x="1328" y="2308"/>
                    <a:pt x="1469" y="2167"/>
                    <a:pt x="1469" y="1993"/>
                  </a:cubicBezTo>
                  <a:lnTo>
                    <a:pt x="1469" y="315"/>
                  </a:lnTo>
                  <a:cubicBezTo>
                    <a:pt x="1469" y="141"/>
                    <a:pt x="1328" y="0"/>
                    <a:pt x="1155" y="0"/>
                  </a:cubicBezTo>
                  <a:close/>
                  <a:moveTo>
                    <a:pt x="945" y="2098"/>
                  </a:moveTo>
                  <a:lnTo>
                    <a:pt x="525" y="2098"/>
                  </a:lnTo>
                  <a:lnTo>
                    <a:pt x="525" y="1993"/>
                  </a:lnTo>
                  <a:lnTo>
                    <a:pt x="945" y="1993"/>
                  </a:lnTo>
                  <a:lnTo>
                    <a:pt x="945" y="2098"/>
                  </a:lnTo>
                  <a:close/>
                  <a:moveTo>
                    <a:pt x="1286" y="1783"/>
                  </a:moveTo>
                  <a:lnTo>
                    <a:pt x="184" y="1783"/>
                  </a:lnTo>
                  <a:lnTo>
                    <a:pt x="184" y="315"/>
                  </a:lnTo>
                  <a:lnTo>
                    <a:pt x="1286" y="315"/>
                  </a:lnTo>
                  <a:lnTo>
                    <a:pt x="1286" y="1783"/>
                  </a:lnTo>
                  <a:close/>
                </a:path>
              </a:pathLst>
            </a:custGeom>
            <a:solidFill>
              <a:schemeClr val="bg2">
                <a:lumMod val="2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54" name="Group 166">
            <a:extLst>
              <a:ext uri="{FF2B5EF4-FFF2-40B4-BE49-F238E27FC236}">
                <a16:creationId xmlns:a16="http://schemas.microsoft.com/office/drawing/2014/main" id="{F422C9AB-2712-416F-B909-4DCAB22D40DC}"/>
              </a:ext>
            </a:extLst>
          </p:cNvPr>
          <p:cNvGrpSpPr/>
          <p:nvPr/>
        </p:nvGrpSpPr>
        <p:grpSpPr>
          <a:xfrm>
            <a:off x="1918251" y="4383031"/>
            <a:ext cx="505007" cy="620695"/>
            <a:chOff x="1918251" y="3509554"/>
            <a:chExt cx="505007" cy="620695"/>
          </a:xfrm>
        </p:grpSpPr>
        <p:sp>
          <p:nvSpPr>
            <p:cNvPr id="55" name="Freeform 113">
              <a:extLst>
                <a:ext uri="{FF2B5EF4-FFF2-40B4-BE49-F238E27FC236}">
                  <a16:creationId xmlns:a16="http://schemas.microsoft.com/office/drawing/2014/main" id="{FECA5F67-CD1F-4259-A6EF-0C1EACE0393C}"/>
                </a:ext>
              </a:extLst>
            </p:cNvPr>
            <p:cNvSpPr>
              <a:spLocks noEditPoints="1"/>
            </p:cNvSpPr>
            <p:nvPr/>
          </p:nvSpPr>
          <p:spPr bwMode="auto">
            <a:xfrm>
              <a:off x="2255500" y="3745205"/>
              <a:ext cx="167758" cy="210095"/>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sp>
          <p:nvSpPr>
            <p:cNvPr id="56" name="Freeform 113">
              <a:extLst>
                <a:ext uri="{FF2B5EF4-FFF2-40B4-BE49-F238E27FC236}">
                  <a16:creationId xmlns:a16="http://schemas.microsoft.com/office/drawing/2014/main" id="{46D9A4E6-8DF7-4648-BF6D-EA0AD30BFA86}"/>
                </a:ext>
              </a:extLst>
            </p:cNvPr>
            <p:cNvSpPr>
              <a:spLocks noEditPoints="1"/>
            </p:cNvSpPr>
            <p:nvPr/>
          </p:nvSpPr>
          <p:spPr bwMode="auto">
            <a:xfrm>
              <a:off x="1918251" y="3745204"/>
              <a:ext cx="167758" cy="210095"/>
            </a:xfrm>
            <a:custGeom>
              <a:avLst/>
              <a:gdLst>
                <a:gd name="T0" fmla="*/ 1028 w 1645"/>
                <a:gd name="T1" fmla="*/ 0 h 2057"/>
                <a:gd name="T2" fmla="*/ 205 w 1645"/>
                <a:gd name="T3" fmla="*/ 0 h 2057"/>
                <a:gd name="T4" fmla="*/ 1 w 1645"/>
                <a:gd name="T5" fmla="*/ 206 h 2057"/>
                <a:gd name="T6" fmla="*/ 0 w 1645"/>
                <a:gd name="T7" fmla="*/ 1851 h 2057"/>
                <a:gd name="T8" fmla="*/ 204 w 1645"/>
                <a:gd name="T9" fmla="*/ 2057 h 2057"/>
                <a:gd name="T10" fmla="*/ 1440 w 1645"/>
                <a:gd name="T11" fmla="*/ 2057 h 2057"/>
                <a:gd name="T12" fmla="*/ 1645 w 1645"/>
                <a:gd name="T13" fmla="*/ 1851 h 2057"/>
                <a:gd name="T14" fmla="*/ 1645 w 1645"/>
                <a:gd name="T15" fmla="*/ 617 h 2057"/>
                <a:gd name="T16" fmla="*/ 1028 w 1645"/>
                <a:gd name="T17" fmla="*/ 0 h 2057"/>
                <a:gd name="T18" fmla="*/ 1234 w 1645"/>
                <a:gd name="T19" fmla="*/ 1645 h 2057"/>
                <a:gd name="T20" fmla="*/ 411 w 1645"/>
                <a:gd name="T21" fmla="*/ 1645 h 2057"/>
                <a:gd name="T22" fmla="*/ 411 w 1645"/>
                <a:gd name="T23" fmla="*/ 1440 h 2057"/>
                <a:gd name="T24" fmla="*/ 1234 w 1645"/>
                <a:gd name="T25" fmla="*/ 1440 h 2057"/>
                <a:gd name="T26" fmla="*/ 1234 w 1645"/>
                <a:gd name="T27" fmla="*/ 1645 h 2057"/>
                <a:gd name="T28" fmla="*/ 1234 w 1645"/>
                <a:gd name="T29" fmla="*/ 1234 h 2057"/>
                <a:gd name="T30" fmla="*/ 411 w 1645"/>
                <a:gd name="T31" fmla="*/ 1234 h 2057"/>
                <a:gd name="T32" fmla="*/ 411 w 1645"/>
                <a:gd name="T33" fmla="*/ 1028 h 2057"/>
                <a:gd name="T34" fmla="*/ 1234 w 1645"/>
                <a:gd name="T35" fmla="*/ 1028 h 2057"/>
                <a:gd name="T36" fmla="*/ 1234 w 1645"/>
                <a:gd name="T37" fmla="*/ 1234 h 2057"/>
                <a:gd name="T38" fmla="*/ 925 w 1645"/>
                <a:gd name="T39" fmla="*/ 720 h 2057"/>
                <a:gd name="T40" fmla="*/ 925 w 1645"/>
                <a:gd name="T41" fmla="*/ 154 h 2057"/>
                <a:gd name="T42" fmla="*/ 1491 w 1645"/>
                <a:gd name="T43" fmla="*/ 720 h 2057"/>
                <a:gd name="T44" fmla="*/ 925 w 1645"/>
                <a:gd name="T45" fmla="*/ 72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5" h="2057">
                  <a:moveTo>
                    <a:pt x="1028" y="0"/>
                  </a:moveTo>
                  <a:lnTo>
                    <a:pt x="205" y="0"/>
                  </a:lnTo>
                  <a:cubicBezTo>
                    <a:pt x="92" y="0"/>
                    <a:pt x="1" y="92"/>
                    <a:pt x="1" y="206"/>
                  </a:cubicBezTo>
                  <a:lnTo>
                    <a:pt x="0" y="1851"/>
                  </a:lnTo>
                  <a:cubicBezTo>
                    <a:pt x="0" y="1965"/>
                    <a:pt x="91" y="2057"/>
                    <a:pt x="204" y="2057"/>
                  </a:cubicBezTo>
                  <a:lnTo>
                    <a:pt x="1440" y="2057"/>
                  </a:lnTo>
                  <a:cubicBezTo>
                    <a:pt x="1553" y="2057"/>
                    <a:pt x="1645" y="1965"/>
                    <a:pt x="1645" y="1851"/>
                  </a:cubicBezTo>
                  <a:lnTo>
                    <a:pt x="1645" y="617"/>
                  </a:lnTo>
                  <a:lnTo>
                    <a:pt x="1028" y="0"/>
                  </a:lnTo>
                  <a:close/>
                  <a:moveTo>
                    <a:pt x="1234" y="1645"/>
                  </a:moveTo>
                  <a:lnTo>
                    <a:pt x="411" y="1645"/>
                  </a:lnTo>
                  <a:lnTo>
                    <a:pt x="411" y="1440"/>
                  </a:lnTo>
                  <a:lnTo>
                    <a:pt x="1234" y="1440"/>
                  </a:lnTo>
                  <a:lnTo>
                    <a:pt x="1234" y="1645"/>
                  </a:lnTo>
                  <a:close/>
                  <a:moveTo>
                    <a:pt x="1234" y="1234"/>
                  </a:moveTo>
                  <a:lnTo>
                    <a:pt x="411" y="1234"/>
                  </a:lnTo>
                  <a:lnTo>
                    <a:pt x="411" y="1028"/>
                  </a:lnTo>
                  <a:lnTo>
                    <a:pt x="1234" y="1028"/>
                  </a:lnTo>
                  <a:lnTo>
                    <a:pt x="1234" y="1234"/>
                  </a:lnTo>
                  <a:close/>
                  <a:moveTo>
                    <a:pt x="925" y="720"/>
                  </a:moveTo>
                  <a:lnTo>
                    <a:pt x="925" y="154"/>
                  </a:lnTo>
                  <a:lnTo>
                    <a:pt x="1491" y="720"/>
                  </a:lnTo>
                  <a:lnTo>
                    <a:pt x="925" y="720"/>
                  </a:lnTo>
                  <a:close/>
                </a:path>
              </a:pathLst>
            </a:custGeom>
            <a:solidFill>
              <a:srgbClr val="7E2228"/>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14141"/>
                </a:solidFill>
                <a:effectLst/>
                <a:uLnTx/>
                <a:uFillTx/>
              </a:endParaRPr>
            </a:p>
          </p:txBody>
        </p:sp>
        <p:cxnSp>
          <p:nvCxnSpPr>
            <p:cNvPr id="57" name="Straight Arrow Connector 163">
              <a:extLst>
                <a:ext uri="{FF2B5EF4-FFF2-40B4-BE49-F238E27FC236}">
                  <a16:creationId xmlns:a16="http://schemas.microsoft.com/office/drawing/2014/main" id="{BA5D01C3-C832-4FCD-8D45-78CD2651D4E0}"/>
                </a:ext>
              </a:extLst>
            </p:cNvPr>
            <p:cNvCxnSpPr/>
            <p:nvPr/>
          </p:nvCxnSpPr>
          <p:spPr>
            <a:xfrm>
              <a:off x="2169537" y="3509554"/>
              <a:ext cx="0" cy="62069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grpSp>
        <p:nvGrpSpPr>
          <p:cNvPr id="58" name="Group 167">
            <a:extLst>
              <a:ext uri="{FF2B5EF4-FFF2-40B4-BE49-F238E27FC236}">
                <a16:creationId xmlns:a16="http://schemas.microsoft.com/office/drawing/2014/main" id="{6C745FD1-36E7-47B5-BB3B-22894AEFA511}"/>
              </a:ext>
            </a:extLst>
          </p:cNvPr>
          <p:cNvGrpSpPr/>
          <p:nvPr/>
        </p:nvGrpSpPr>
        <p:grpSpPr>
          <a:xfrm>
            <a:off x="1281909" y="1190943"/>
            <a:ext cx="2144250" cy="1085466"/>
            <a:chOff x="1303543" y="211283"/>
            <a:chExt cx="2144250" cy="1085466"/>
          </a:xfrm>
        </p:grpSpPr>
        <p:sp>
          <p:nvSpPr>
            <p:cNvPr id="59" name="TextBox 10">
              <a:extLst>
                <a:ext uri="{FF2B5EF4-FFF2-40B4-BE49-F238E27FC236}">
                  <a16:creationId xmlns:a16="http://schemas.microsoft.com/office/drawing/2014/main" id="{8C0EE245-702C-468F-A256-4B7F8BD5884C}"/>
                </a:ext>
              </a:extLst>
            </p:cNvPr>
            <p:cNvSpPr txBox="1"/>
            <p:nvPr/>
          </p:nvSpPr>
          <p:spPr>
            <a:xfrm>
              <a:off x="1303543" y="927417"/>
              <a:ext cx="21442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rPr>
                <a:t>Faktura avsender</a:t>
              </a:r>
            </a:p>
          </p:txBody>
        </p:sp>
        <p:sp>
          <p:nvSpPr>
            <p:cNvPr id="60" name="Freeform 6">
              <a:extLst>
                <a:ext uri="{FF2B5EF4-FFF2-40B4-BE49-F238E27FC236}">
                  <a16:creationId xmlns:a16="http://schemas.microsoft.com/office/drawing/2014/main" id="{18238EC9-C253-45CF-8359-1FE368A4AF26}"/>
                </a:ext>
              </a:extLst>
            </p:cNvPr>
            <p:cNvSpPr>
              <a:spLocks noEditPoints="1"/>
            </p:cNvSpPr>
            <p:nvPr/>
          </p:nvSpPr>
          <p:spPr bwMode="auto">
            <a:xfrm>
              <a:off x="1790121" y="211283"/>
              <a:ext cx="782879" cy="704591"/>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chemeClr val="bg2">
                <a:lumMod val="1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61" name="Group 170">
            <a:extLst>
              <a:ext uri="{FF2B5EF4-FFF2-40B4-BE49-F238E27FC236}">
                <a16:creationId xmlns:a16="http://schemas.microsoft.com/office/drawing/2014/main" id="{E3F08060-32EC-4E26-A123-8FADADC6997F}"/>
              </a:ext>
            </a:extLst>
          </p:cNvPr>
          <p:cNvGrpSpPr/>
          <p:nvPr/>
        </p:nvGrpSpPr>
        <p:grpSpPr>
          <a:xfrm>
            <a:off x="1754252" y="5939449"/>
            <a:ext cx="1182479" cy="369332"/>
            <a:chOff x="1413772" y="5065972"/>
            <a:chExt cx="1182479" cy="369332"/>
          </a:xfrm>
        </p:grpSpPr>
        <p:sp>
          <p:nvSpPr>
            <p:cNvPr id="62" name="TextBox 168">
              <a:extLst>
                <a:ext uri="{FF2B5EF4-FFF2-40B4-BE49-F238E27FC236}">
                  <a16:creationId xmlns:a16="http://schemas.microsoft.com/office/drawing/2014/main" id="{2D673696-5218-4533-BAAE-B700763C2794}"/>
                </a:ext>
              </a:extLst>
            </p:cNvPr>
            <p:cNvSpPr txBox="1"/>
            <p:nvPr/>
          </p:nvSpPr>
          <p:spPr>
            <a:xfrm>
              <a:off x="1684895" y="5065972"/>
              <a:ext cx="9113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rPr>
                <a:t>På </a:t>
              </a:r>
              <a:r>
                <a:rPr kumimoji="0" lang="nb-NO" sz="1800" b="0" i="0" u="none" strike="noStrike" kern="0" cap="none" spc="0" normalizeH="0" baseline="0" noProof="0" dirty="0" err="1">
                  <a:ln>
                    <a:noFill/>
                  </a:ln>
                  <a:solidFill>
                    <a:sysClr val="windowText" lastClr="000000"/>
                  </a:solidFill>
                  <a:effectLst/>
                  <a:uLnTx/>
                  <a:uFillTx/>
                  <a:latin typeface="Neo Sans Pro Light"/>
                </a:rPr>
                <a:t>App</a:t>
              </a:r>
              <a:endParaRPr kumimoji="0" lang="nb-NO" sz="1800" b="0" i="0" u="none" strike="noStrike" kern="0" cap="none" spc="0" normalizeH="0" baseline="0" noProof="0" dirty="0">
                <a:ln>
                  <a:noFill/>
                </a:ln>
                <a:solidFill>
                  <a:sysClr val="windowText" lastClr="000000"/>
                </a:solidFill>
                <a:effectLst/>
                <a:uLnTx/>
                <a:uFillTx/>
                <a:latin typeface="Neo Sans Pro Light"/>
              </a:endParaRPr>
            </a:p>
          </p:txBody>
        </p:sp>
        <p:sp>
          <p:nvSpPr>
            <p:cNvPr id="63" name="Freeform 84">
              <a:extLst>
                <a:ext uri="{FF2B5EF4-FFF2-40B4-BE49-F238E27FC236}">
                  <a16:creationId xmlns:a16="http://schemas.microsoft.com/office/drawing/2014/main" id="{1AE9FB3A-3F5B-4DA1-9871-AC37CC663D8D}"/>
                </a:ext>
              </a:extLst>
            </p:cNvPr>
            <p:cNvSpPr>
              <a:spLocks noEditPoints="1"/>
            </p:cNvSpPr>
            <p:nvPr/>
          </p:nvSpPr>
          <p:spPr bwMode="auto">
            <a:xfrm>
              <a:off x="1413772" y="5115339"/>
              <a:ext cx="224646" cy="270597"/>
            </a:xfrm>
            <a:custGeom>
              <a:avLst/>
              <a:gdLst>
                <a:gd name="T0" fmla="*/ 411 w 2057"/>
                <a:gd name="T1" fmla="*/ 1856 h 2473"/>
                <a:gd name="T2" fmla="*/ 514 w 2057"/>
                <a:gd name="T3" fmla="*/ 1959 h 2473"/>
                <a:gd name="T4" fmla="*/ 617 w 2057"/>
                <a:gd name="T5" fmla="*/ 1959 h 2473"/>
                <a:gd name="T6" fmla="*/ 617 w 2057"/>
                <a:gd name="T7" fmla="*/ 2319 h 2473"/>
                <a:gd name="T8" fmla="*/ 771 w 2057"/>
                <a:gd name="T9" fmla="*/ 2473 h 2473"/>
                <a:gd name="T10" fmla="*/ 925 w 2057"/>
                <a:gd name="T11" fmla="*/ 2319 h 2473"/>
                <a:gd name="T12" fmla="*/ 925 w 2057"/>
                <a:gd name="T13" fmla="*/ 1959 h 2473"/>
                <a:gd name="T14" fmla="*/ 1131 w 2057"/>
                <a:gd name="T15" fmla="*/ 1959 h 2473"/>
                <a:gd name="T16" fmla="*/ 1131 w 2057"/>
                <a:gd name="T17" fmla="*/ 2319 h 2473"/>
                <a:gd name="T18" fmla="*/ 1285 w 2057"/>
                <a:gd name="T19" fmla="*/ 2473 h 2473"/>
                <a:gd name="T20" fmla="*/ 1440 w 2057"/>
                <a:gd name="T21" fmla="*/ 2319 h 2473"/>
                <a:gd name="T22" fmla="*/ 1440 w 2057"/>
                <a:gd name="T23" fmla="*/ 1959 h 2473"/>
                <a:gd name="T24" fmla="*/ 1542 w 2057"/>
                <a:gd name="T25" fmla="*/ 1959 h 2473"/>
                <a:gd name="T26" fmla="*/ 1645 w 2057"/>
                <a:gd name="T27" fmla="*/ 1856 h 2473"/>
                <a:gd name="T28" fmla="*/ 1645 w 2057"/>
                <a:gd name="T29" fmla="*/ 828 h 2473"/>
                <a:gd name="T30" fmla="*/ 411 w 2057"/>
                <a:gd name="T31" fmla="*/ 828 h 2473"/>
                <a:gd name="T32" fmla="*/ 411 w 2057"/>
                <a:gd name="T33" fmla="*/ 1856 h 2473"/>
                <a:gd name="T34" fmla="*/ 154 w 2057"/>
                <a:gd name="T35" fmla="*/ 828 h 2473"/>
                <a:gd name="T36" fmla="*/ 0 w 2057"/>
                <a:gd name="T37" fmla="*/ 982 h 2473"/>
                <a:gd name="T38" fmla="*/ 0 w 2057"/>
                <a:gd name="T39" fmla="*/ 1702 h 2473"/>
                <a:gd name="T40" fmla="*/ 154 w 2057"/>
                <a:gd name="T41" fmla="*/ 1856 h 2473"/>
                <a:gd name="T42" fmla="*/ 308 w 2057"/>
                <a:gd name="T43" fmla="*/ 1702 h 2473"/>
                <a:gd name="T44" fmla="*/ 308 w 2057"/>
                <a:gd name="T45" fmla="*/ 982 h 2473"/>
                <a:gd name="T46" fmla="*/ 154 w 2057"/>
                <a:gd name="T47" fmla="*/ 828 h 2473"/>
                <a:gd name="T48" fmla="*/ 1902 w 2057"/>
                <a:gd name="T49" fmla="*/ 828 h 2473"/>
                <a:gd name="T50" fmla="*/ 1748 w 2057"/>
                <a:gd name="T51" fmla="*/ 982 h 2473"/>
                <a:gd name="T52" fmla="*/ 1748 w 2057"/>
                <a:gd name="T53" fmla="*/ 1702 h 2473"/>
                <a:gd name="T54" fmla="*/ 1902 w 2057"/>
                <a:gd name="T55" fmla="*/ 1856 h 2473"/>
                <a:gd name="T56" fmla="*/ 2057 w 2057"/>
                <a:gd name="T57" fmla="*/ 1702 h 2473"/>
                <a:gd name="T58" fmla="*/ 2057 w 2057"/>
                <a:gd name="T59" fmla="*/ 982 h 2473"/>
                <a:gd name="T60" fmla="*/ 1902 w 2057"/>
                <a:gd name="T61" fmla="*/ 828 h 2473"/>
                <a:gd name="T62" fmla="*/ 1391 w 2057"/>
                <a:gd name="T63" fmla="*/ 227 h 2473"/>
                <a:gd name="T64" fmla="*/ 1525 w 2057"/>
                <a:gd name="T65" fmla="*/ 93 h 2473"/>
                <a:gd name="T66" fmla="*/ 1525 w 2057"/>
                <a:gd name="T67" fmla="*/ 21 h 2473"/>
                <a:gd name="T68" fmla="*/ 1453 w 2057"/>
                <a:gd name="T69" fmla="*/ 21 h 2473"/>
                <a:gd name="T70" fmla="*/ 1301 w 2057"/>
                <a:gd name="T71" fmla="*/ 172 h 2473"/>
                <a:gd name="T72" fmla="*/ 1028 w 2057"/>
                <a:gd name="T73" fmla="*/ 108 h 2473"/>
                <a:gd name="T74" fmla="*/ 754 w 2057"/>
                <a:gd name="T75" fmla="*/ 173 h 2473"/>
                <a:gd name="T76" fmla="*/ 601 w 2057"/>
                <a:gd name="T77" fmla="*/ 20 h 2473"/>
                <a:gd name="T78" fmla="*/ 529 w 2057"/>
                <a:gd name="T79" fmla="*/ 20 h 2473"/>
                <a:gd name="T80" fmla="*/ 529 w 2057"/>
                <a:gd name="T81" fmla="*/ 93 h 2473"/>
                <a:gd name="T82" fmla="*/ 664 w 2057"/>
                <a:gd name="T83" fmla="*/ 227 h 2473"/>
                <a:gd name="T84" fmla="*/ 411 w 2057"/>
                <a:gd name="T85" fmla="*/ 725 h 2473"/>
                <a:gd name="T86" fmla="*/ 1645 w 2057"/>
                <a:gd name="T87" fmla="*/ 725 h 2473"/>
                <a:gd name="T88" fmla="*/ 1391 w 2057"/>
                <a:gd name="T89" fmla="*/ 227 h 2473"/>
                <a:gd name="T90" fmla="*/ 823 w 2057"/>
                <a:gd name="T91" fmla="*/ 519 h 2473"/>
                <a:gd name="T92" fmla="*/ 720 w 2057"/>
                <a:gd name="T93" fmla="*/ 519 h 2473"/>
                <a:gd name="T94" fmla="*/ 720 w 2057"/>
                <a:gd name="T95" fmla="*/ 417 h 2473"/>
                <a:gd name="T96" fmla="*/ 823 w 2057"/>
                <a:gd name="T97" fmla="*/ 417 h 2473"/>
                <a:gd name="T98" fmla="*/ 823 w 2057"/>
                <a:gd name="T99" fmla="*/ 520 h 2473"/>
                <a:gd name="T100" fmla="*/ 823 w 2057"/>
                <a:gd name="T101" fmla="*/ 519 h 2473"/>
                <a:gd name="T102" fmla="*/ 1337 w 2057"/>
                <a:gd name="T103" fmla="*/ 519 h 2473"/>
                <a:gd name="T104" fmla="*/ 1234 w 2057"/>
                <a:gd name="T105" fmla="*/ 519 h 2473"/>
                <a:gd name="T106" fmla="*/ 1234 w 2057"/>
                <a:gd name="T107" fmla="*/ 417 h 2473"/>
                <a:gd name="T108" fmla="*/ 1337 w 2057"/>
                <a:gd name="T109" fmla="*/ 417 h 2473"/>
                <a:gd name="T110" fmla="*/ 1337 w 2057"/>
                <a:gd name="T111" fmla="*/ 520 h 2473"/>
                <a:gd name="T112" fmla="*/ 1337 w 2057"/>
                <a:gd name="T113" fmla="*/ 519 h 2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7" h="2473">
                  <a:moveTo>
                    <a:pt x="411" y="1856"/>
                  </a:moveTo>
                  <a:cubicBezTo>
                    <a:pt x="411" y="1913"/>
                    <a:pt x="457" y="1959"/>
                    <a:pt x="514" y="1959"/>
                  </a:cubicBezTo>
                  <a:lnTo>
                    <a:pt x="617" y="1959"/>
                  </a:lnTo>
                  <a:lnTo>
                    <a:pt x="617" y="2319"/>
                  </a:lnTo>
                  <a:cubicBezTo>
                    <a:pt x="617" y="2405"/>
                    <a:pt x="686" y="2473"/>
                    <a:pt x="771" y="2473"/>
                  </a:cubicBezTo>
                  <a:cubicBezTo>
                    <a:pt x="856" y="2473"/>
                    <a:pt x="925" y="2405"/>
                    <a:pt x="925" y="2319"/>
                  </a:cubicBezTo>
                  <a:lnTo>
                    <a:pt x="925" y="1959"/>
                  </a:lnTo>
                  <a:lnTo>
                    <a:pt x="1131" y="1959"/>
                  </a:lnTo>
                  <a:lnTo>
                    <a:pt x="1131" y="2319"/>
                  </a:lnTo>
                  <a:cubicBezTo>
                    <a:pt x="1131" y="2405"/>
                    <a:pt x="1200" y="2473"/>
                    <a:pt x="1285" y="2473"/>
                  </a:cubicBezTo>
                  <a:cubicBezTo>
                    <a:pt x="1371" y="2473"/>
                    <a:pt x="1440" y="2405"/>
                    <a:pt x="1440" y="2319"/>
                  </a:cubicBezTo>
                  <a:lnTo>
                    <a:pt x="1440" y="1959"/>
                  </a:lnTo>
                  <a:lnTo>
                    <a:pt x="1542" y="1959"/>
                  </a:lnTo>
                  <a:cubicBezTo>
                    <a:pt x="1599" y="1959"/>
                    <a:pt x="1645" y="1913"/>
                    <a:pt x="1645" y="1856"/>
                  </a:cubicBezTo>
                  <a:lnTo>
                    <a:pt x="1645" y="828"/>
                  </a:lnTo>
                  <a:lnTo>
                    <a:pt x="411" y="828"/>
                  </a:lnTo>
                  <a:lnTo>
                    <a:pt x="411" y="1856"/>
                  </a:lnTo>
                  <a:close/>
                  <a:moveTo>
                    <a:pt x="154" y="828"/>
                  </a:moveTo>
                  <a:cubicBezTo>
                    <a:pt x="69" y="828"/>
                    <a:pt x="0" y="897"/>
                    <a:pt x="0" y="982"/>
                  </a:cubicBezTo>
                  <a:lnTo>
                    <a:pt x="0" y="1702"/>
                  </a:lnTo>
                  <a:cubicBezTo>
                    <a:pt x="0" y="1787"/>
                    <a:pt x="69" y="1856"/>
                    <a:pt x="154" y="1856"/>
                  </a:cubicBezTo>
                  <a:cubicBezTo>
                    <a:pt x="239" y="1856"/>
                    <a:pt x="308" y="1788"/>
                    <a:pt x="308" y="1702"/>
                  </a:cubicBezTo>
                  <a:lnTo>
                    <a:pt x="308" y="982"/>
                  </a:lnTo>
                  <a:cubicBezTo>
                    <a:pt x="308" y="897"/>
                    <a:pt x="239" y="828"/>
                    <a:pt x="154" y="828"/>
                  </a:cubicBezTo>
                  <a:close/>
                  <a:moveTo>
                    <a:pt x="1902" y="828"/>
                  </a:moveTo>
                  <a:cubicBezTo>
                    <a:pt x="1817" y="828"/>
                    <a:pt x="1748" y="897"/>
                    <a:pt x="1748" y="982"/>
                  </a:cubicBezTo>
                  <a:lnTo>
                    <a:pt x="1748" y="1702"/>
                  </a:lnTo>
                  <a:cubicBezTo>
                    <a:pt x="1748" y="1787"/>
                    <a:pt x="1817" y="1856"/>
                    <a:pt x="1902" y="1856"/>
                  </a:cubicBezTo>
                  <a:cubicBezTo>
                    <a:pt x="1988" y="1856"/>
                    <a:pt x="2057" y="1788"/>
                    <a:pt x="2057" y="1702"/>
                  </a:cubicBezTo>
                  <a:lnTo>
                    <a:pt x="2057" y="982"/>
                  </a:lnTo>
                  <a:cubicBezTo>
                    <a:pt x="2057" y="897"/>
                    <a:pt x="1988" y="828"/>
                    <a:pt x="1902" y="828"/>
                  </a:cubicBezTo>
                  <a:close/>
                  <a:moveTo>
                    <a:pt x="1391" y="227"/>
                  </a:moveTo>
                  <a:lnTo>
                    <a:pt x="1525" y="93"/>
                  </a:lnTo>
                  <a:cubicBezTo>
                    <a:pt x="1546" y="73"/>
                    <a:pt x="1546" y="41"/>
                    <a:pt x="1525" y="21"/>
                  </a:cubicBezTo>
                  <a:cubicBezTo>
                    <a:pt x="1505" y="1"/>
                    <a:pt x="1473" y="1"/>
                    <a:pt x="1453" y="21"/>
                  </a:cubicBezTo>
                  <a:lnTo>
                    <a:pt x="1301" y="172"/>
                  </a:lnTo>
                  <a:cubicBezTo>
                    <a:pt x="1218" y="132"/>
                    <a:pt x="1126" y="108"/>
                    <a:pt x="1028" y="108"/>
                  </a:cubicBezTo>
                  <a:cubicBezTo>
                    <a:pt x="929" y="108"/>
                    <a:pt x="837" y="132"/>
                    <a:pt x="754" y="173"/>
                  </a:cubicBezTo>
                  <a:lnTo>
                    <a:pt x="601" y="20"/>
                  </a:lnTo>
                  <a:cubicBezTo>
                    <a:pt x="581" y="0"/>
                    <a:pt x="549" y="0"/>
                    <a:pt x="529" y="20"/>
                  </a:cubicBezTo>
                  <a:cubicBezTo>
                    <a:pt x="509" y="40"/>
                    <a:pt x="509" y="73"/>
                    <a:pt x="529" y="93"/>
                  </a:cubicBezTo>
                  <a:lnTo>
                    <a:pt x="664" y="227"/>
                  </a:lnTo>
                  <a:cubicBezTo>
                    <a:pt x="511" y="340"/>
                    <a:pt x="411" y="521"/>
                    <a:pt x="411" y="725"/>
                  </a:cubicBezTo>
                  <a:lnTo>
                    <a:pt x="1645" y="725"/>
                  </a:lnTo>
                  <a:cubicBezTo>
                    <a:pt x="1645" y="521"/>
                    <a:pt x="1545" y="340"/>
                    <a:pt x="1391" y="227"/>
                  </a:cubicBezTo>
                  <a:close/>
                  <a:moveTo>
                    <a:pt x="823" y="519"/>
                  </a:moveTo>
                  <a:lnTo>
                    <a:pt x="720" y="519"/>
                  </a:lnTo>
                  <a:lnTo>
                    <a:pt x="720" y="417"/>
                  </a:lnTo>
                  <a:lnTo>
                    <a:pt x="823" y="417"/>
                  </a:lnTo>
                  <a:lnTo>
                    <a:pt x="823" y="520"/>
                  </a:lnTo>
                  <a:lnTo>
                    <a:pt x="823" y="519"/>
                  </a:lnTo>
                  <a:close/>
                  <a:moveTo>
                    <a:pt x="1337" y="519"/>
                  </a:moveTo>
                  <a:lnTo>
                    <a:pt x="1234" y="519"/>
                  </a:lnTo>
                  <a:lnTo>
                    <a:pt x="1234" y="417"/>
                  </a:lnTo>
                  <a:lnTo>
                    <a:pt x="1337" y="417"/>
                  </a:lnTo>
                  <a:lnTo>
                    <a:pt x="1337" y="520"/>
                  </a:lnTo>
                  <a:lnTo>
                    <a:pt x="1337" y="519"/>
                  </a:lnTo>
                  <a:close/>
                </a:path>
              </a:pathLst>
            </a:custGeom>
            <a:solidFill>
              <a:schemeClr val="bg2">
                <a:lumMod val="10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64" name="Freeform 10">
            <a:extLst>
              <a:ext uri="{FF2B5EF4-FFF2-40B4-BE49-F238E27FC236}">
                <a16:creationId xmlns:a16="http://schemas.microsoft.com/office/drawing/2014/main" id="{045AD870-60C0-4410-863D-9ABEC25F2A65}"/>
              </a:ext>
            </a:extLst>
          </p:cNvPr>
          <p:cNvSpPr>
            <a:spLocks noEditPoints="1"/>
          </p:cNvSpPr>
          <p:nvPr/>
        </p:nvSpPr>
        <p:spPr bwMode="auto">
          <a:xfrm>
            <a:off x="8503852" y="2653386"/>
            <a:ext cx="1296230" cy="1176263"/>
          </a:xfrm>
          <a:custGeom>
            <a:avLst/>
            <a:gdLst>
              <a:gd name="T0" fmla="*/ 2099 w 2309"/>
              <a:gd name="T1" fmla="*/ 0 h 2098"/>
              <a:gd name="T2" fmla="*/ 210 w 2309"/>
              <a:gd name="T3" fmla="*/ 0 h 2098"/>
              <a:gd name="T4" fmla="*/ 0 w 2309"/>
              <a:gd name="T5" fmla="*/ 210 h 2098"/>
              <a:gd name="T6" fmla="*/ 0 w 2309"/>
              <a:gd name="T7" fmla="*/ 1469 h 2098"/>
              <a:gd name="T8" fmla="*/ 210 w 2309"/>
              <a:gd name="T9" fmla="*/ 1678 h 2098"/>
              <a:gd name="T10" fmla="*/ 945 w 2309"/>
              <a:gd name="T11" fmla="*/ 1678 h 2098"/>
              <a:gd name="T12" fmla="*/ 945 w 2309"/>
              <a:gd name="T13" fmla="*/ 1888 h 2098"/>
              <a:gd name="T14" fmla="*/ 735 w 2309"/>
              <a:gd name="T15" fmla="*/ 1888 h 2098"/>
              <a:gd name="T16" fmla="*/ 735 w 2309"/>
              <a:gd name="T17" fmla="*/ 2098 h 2098"/>
              <a:gd name="T18" fmla="*/ 1574 w 2309"/>
              <a:gd name="T19" fmla="*/ 2098 h 2098"/>
              <a:gd name="T20" fmla="*/ 1574 w 2309"/>
              <a:gd name="T21" fmla="*/ 1888 h 2098"/>
              <a:gd name="T22" fmla="*/ 1364 w 2309"/>
              <a:gd name="T23" fmla="*/ 1888 h 2098"/>
              <a:gd name="T24" fmla="*/ 1364 w 2309"/>
              <a:gd name="T25" fmla="*/ 1678 h 2098"/>
              <a:gd name="T26" fmla="*/ 2099 w 2309"/>
              <a:gd name="T27" fmla="*/ 1678 h 2098"/>
              <a:gd name="T28" fmla="*/ 2309 w 2309"/>
              <a:gd name="T29" fmla="*/ 1469 h 2098"/>
              <a:gd name="T30" fmla="*/ 2309 w 2309"/>
              <a:gd name="T31" fmla="*/ 210 h 2098"/>
              <a:gd name="T32" fmla="*/ 2099 w 2309"/>
              <a:gd name="T33" fmla="*/ 0 h 2098"/>
              <a:gd name="T34" fmla="*/ 2099 w 2309"/>
              <a:gd name="T35" fmla="*/ 1469 h 2098"/>
              <a:gd name="T36" fmla="*/ 210 w 2309"/>
              <a:gd name="T37" fmla="*/ 1469 h 2098"/>
              <a:gd name="T38" fmla="*/ 210 w 2309"/>
              <a:gd name="T39" fmla="*/ 210 h 2098"/>
              <a:gd name="T40" fmla="*/ 2099 w 2309"/>
              <a:gd name="T41" fmla="*/ 210 h 2098"/>
              <a:gd name="T42" fmla="*/ 2099 w 2309"/>
              <a:gd name="T43" fmla="*/ 146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9" h="2098">
                <a:moveTo>
                  <a:pt x="2099" y="0"/>
                </a:moveTo>
                <a:lnTo>
                  <a:pt x="210" y="0"/>
                </a:lnTo>
                <a:cubicBezTo>
                  <a:pt x="94" y="0"/>
                  <a:pt x="0" y="94"/>
                  <a:pt x="0" y="210"/>
                </a:cubicBezTo>
                <a:lnTo>
                  <a:pt x="0" y="1469"/>
                </a:lnTo>
                <a:cubicBezTo>
                  <a:pt x="0" y="1585"/>
                  <a:pt x="94" y="1678"/>
                  <a:pt x="210" y="1678"/>
                </a:cubicBezTo>
                <a:lnTo>
                  <a:pt x="945" y="1678"/>
                </a:lnTo>
                <a:lnTo>
                  <a:pt x="945" y="1888"/>
                </a:lnTo>
                <a:lnTo>
                  <a:pt x="735" y="1888"/>
                </a:lnTo>
                <a:lnTo>
                  <a:pt x="735" y="2098"/>
                </a:lnTo>
                <a:lnTo>
                  <a:pt x="1574" y="2098"/>
                </a:lnTo>
                <a:lnTo>
                  <a:pt x="1574" y="1888"/>
                </a:lnTo>
                <a:lnTo>
                  <a:pt x="1364" y="1888"/>
                </a:lnTo>
                <a:lnTo>
                  <a:pt x="1364" y="1678"/>
                </a:lnTo>
                <a:lnTo>
                  <a:pt x="2099" y="1678"/>
                </a:lnTo>
                <a:cubicBezTo>
                  <a:pt x="2215" y="1678"/>
                  <a:pt x="2309" y="1585"/>
                  <a:pt x="2309" y="1469"/>
                </a:cubicBezTo>
                <a:lnTo>
                  <a:pt x="2309" y="210"/>
                </a:lnTo>
                <a:cubicBezTo>
                  <a:pt x="2309" y="94"/>
                  <a:pt x="2215" y="0"/>
                  <a:pt x="2099" y="0"/>
                </a:cubicBezTo>
                <a:close/>
                <a:moveTo>
                  <a:pt x="2099" y="1469"/>
                </a:moveTo>
                <a:lnTo>
                  <a:pt x="210" y="1469"/>
                </a:lnTo>
                <a:lnTo>
                  <a:pt x="210" y="210"/>
                </a:lnTo>
                <a:lnTo>
                  <a:pt x="2099" y="210"/>
                </a:lnTo>
                <a:lnTo>
                  <a:pt x="2099" y="1469"/>
                </a:lnTo>
                <a:close/>
              </a:path>
            </a:pathLst>
          </a:custGeom>
          <a:solidFill>
            <a:srgbClr val="953236"/>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5" name="Picture 174">
            <a:extLst>
              <a:ext uri="{FF2B5EF4-FFF2-40B4-BE49-F238E27FC236}">
                <a16:creationId xmlns:a16="http://schemas.microsoft.com/office/drawing/2014/main" id="{737734E0-3727-4C4E-8C14-3361A36ED0CE}"/>
              </a:ext>
            </a:extLst>
          </p:cNvPr>
          <p:cNvPicPr>
            <a:picLocks noChangeAspect="1"/>
          </p:cNvPicPr>
          <p:nvPr/>
        </p:nvPicPr>
        <p:blipFill rotWithShape="1">
          <a:blip r:embed="rId3"/>
          <a:srcRect r="2164"/>
          <a:stretch/>
        </p:blipFill>
        <p:spPr>
          <a:xfrm>
            <a:off x="2273416" y="5217452"/>
            <a:ext cx="493170" cy="567395"/>
          </a:xfrm>
          <a:prstGeom prst="rect">
            <a:avLst/>
          </a:prstGeom>
        </p:spPr>
      </p:pic>
      <p:pic>
        <p:nvPicPr>
          <p:cNvPr id="66" name="Picture 176">
            <a:extLst>
              <a:ext uri="{FF2B5EF4-FFF2-40B4-BE49-F238E27FC236}">
                <a16:creationId xmlns:a16="http://schemas.microsoft.com/office/drawing/2014/main" id="{9A272244-F20B-49A1-824B-94825885B786}"/>
              </a:ext>
            </a:extLst>
          </p:cNvPr>
          <p:cNvPicPr>
            <a:picLocks noChangeAspect="1"/>
          </p:cNvPicPr>
          <p:nvPr/>
        </p:nvPicPr>
        <p:blipFill>
          <a:blip r:embed="rId4"/>
          <a:stretch>
            <a:fillRect/>
          </a:stretch>
        </p:blipFill>
        <p:spPr>
          <a:xfrm>
            <a:off x="1398978" y="5967461"/>
            <a:ext cx="296286" cy="311193"/>
          </a:xfrm>
          <a:prstGeom prst="rect">
            <a:avLst/>
          </a:prstGeom>
        </p:spPr>
      </p:pic>
      <p:sp>
        <p:nvSpPr>
          <p:cNvPr id="67" name="TextBox 75">
            <a:extLst>
              <a:ext uri="{FF2B5EF4-FFF2-40B4-BE49-F238E27FC236}">
                <a16:creationId xmlns:a16="http://schemas.microsoft.com/office/drawing/2014/main" id="{EE3FA8DE-FF67-464E-A6A8-C097AF2E1FFC}"/>
              </a:ext>
            </a:extLst>
          </p:cNvPr>
          <p:cNvSpPr txBox="1"/>
          <p:nvPr/>
        </p:nvSpPr>
        <p:spPr>
          <a:xfrm>
            <a:off x="8418108" y="3832440"/>
            <a:ext cx="158256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a:ln>
                  <a:noFill/>
                </a:ln>
                <a:solidFill>
                  <a:sysClr val="windowText" lastClr="000000"/>
                </a:solidFill>
                <a:effectLst/>
                <a:uLnTx/>
                <a:uFillTx/>
                <a:latin typeface="Neo Sans Pro Light"/>
              </a:rPr>
              <a:t>Fakturahotell</a:t>
            </a:r>
          </a:p>
        </p:txBody>
      </p:sp>
      <p:sp>
        <p:nvSpPr>
          <p:cNvPr id="68" name="TextBox 2">
            <a:extLst>
              <a:ext uri="{FF2B5EF4-FFF2-40B4-BE49-F238E27FC236}">
                <a16:creationId xmlns:a16="http://schemas.microsoft.com/office/drawing/2014/main" id="{26F19649-E426-4451-9964-F0345039FAD7}"/>
              </a:ext>
            </a:extLst>
          </p:cNvPr>
          <p:cNvSpPr txBox="1"/>
          <p:nvPr/>
        </p:nvSpPr>
        <p:spPr>
          <a:xfrm>
            <a:off x="-22077" y="2517037"/>
            <a:ext cx="1015663" cy="1541930"/>
          </a:xfrm>
          <a:prstGeom prst="rect">
            <a:avLst/>
          </a:prstGeom>
          <a:noFill/>
        </p:spPr>
        <p:txBody>
          <a:bodyPr vert="vert270" wrap="square" rtlCol="0">
            <a:spAutoFit/>
          </a:bodyPr>
          <a:lstStyle/>
          <a:p>
            <a:r>
              <a:rPr lang="nb-NO" sz="5400" dirty="0"/>
              <a:t>INN</a:t>
            </a:r>
          </a:p>
        </p:txBody>
      </p:sp>
      <p:sp>
        <p:nvSpPr>
          <p:cNvPr id="69" name="TextBox 76">
            <a:extLst>
              <a:ext uri="{FF2B5EF4-FFF2-40B4-BE49-F238E27FC236}">
                <a16:creationId xmlns:a16="http://schemas.microsoft.com/office/drawing/2014/main" id="{C4EC6F8A-88C6-44A5-8895-AE189909AE48}"/>
              </a:ext>
            </a:extLst>
          </p:cNvPr>
          <p:cNvSpPr txBox="1"/>
          <p:nvPr/>
        </p:nvSpPr>
        <p:spPr>
          <a:xfrm>
            <a:off x="11036167" y="3389347"/>
            <a:ext cx="1015663" cy="942724"/>
          </a:xfrm>
          <a:prstGeom prst="rect">
            <a:avLst/>
          </a:prstGeom>
          <a:noFill/>
        </p:spPr>
        <p:txBody>
          <a:bodyPr vert="vert" wrap="square" rtlCol="0">
            <a:spAutoFit/>
          </a:bodyPr>
          <a:lstStyle/>
          <a:p>
            <a:r>
              <a:rPr lang="nb-NO" sz="5400" dirty="0"/>
              <a:t>UT</a:t>
            </a:r>
          </a:p>
        </p:txBody>
      </p:sp>
      <p:sp>
        <p:nvSpPr>
          <p:cNvPr id="70" name="Rectangle 3">
            <a:extLst>
              <a:ext uri="{FF2B5EF4-FFF2-40B4-BE49-F238E27FC236}">
                <a16:creationId xmlns:a16="http://schemas.microsoft.com/office/drawing/2014/main" id="{EEC0809F-BA31-4A74-A815-75902B33E0C7}"/>
              </a:ext>
            </a:extLst>
          </p:cNvPr>
          <p:cNvSpPr/>
          <p:nvPr/>
        </p:nvSpPr>
        <p:spPr>
          <a:xfrm>
            <a:off x="125506" y="2814918"/>
            <a:ext cx="726141" cy="131487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Text Placeholder 2">
            <a:extLst>
              <a:ext uri="{FF2B5EF4-FFF2-40B4-BE49-F238E27FC236}">
                <a16:creationId xmlns:a16="http://schemas.microsoft.com/office/drawing/2014/main" id="{72ECED4A-B0DE-45D9-9F1A-159F05FDBA4B}"/>
              </a:ext>
            </a:extLst>
          </p:cNvPr>
          <p:cNvSpPr txBox="1">
            <a:spLocks/>
          </p:cNvSpPr>
          <p:nvPr/>
        </p:nvSpPr>
        <p:spPr>
          <a:xfrm>
            <a:off x="336000" y="144000"/>
            <a:ext cx="10938933" cy="830262"/>
          </a:xfrm>
          <a:prstGeom prst="rect">
            <a:avLst/>
          </a:prstGeom>
        </p:spPr>
        <p:txBody>
          <a:bodyPr/>
          <a:lstStyle>
            <a:lvl1pPr marL="0" indent="0" algn="l" defTabSz="457200" rtl="0" eaLnBrk="1" latinLnBrk="0" hangingPunct="1">
              <a:spcBef>
                <a:spcPct val="20000"/>
              </a:spcBef>
              <a:buFontTx/>
              <a:buNone/>
              <a:defRPr sz="3200" b="0" i="0" kern="1200">
                <a:solidFill>
                  <a:srgbClr val="414141"/>
                </a:solidFill>
                <a:latin typeface="Neo Sans Std Light" panose="020B0304030504040204" pitchFamily="34" charset="0"/>
                <a:ea typeface="+mn-ea"/>
                <a:cs typeface="Neo Sans Std Light" panose="020B0304030504040204" pitchFamily="34" charset="0"/>
              </a:defRPr>
            </a:lvl1pPr>
            <a:lvl2pPr marL="457200" indent="0" algn="l" defTabSz="457200" rtl="0" eaLnBrk="1" latinLnBrk="0" hangingPunct="1">
              <a:spcBef>
                <a:spcPct val="20000"/>
              </a:spcBef>
              <a:buFontTx/>
              <a:buNone/>
              <a:defRPr sz="2800" b="0" i="0" kern="1200">
                <a:solidFill>
                  <a:srgbClr val="414141"/>
                </a:solidFill>
                <a:latin typeface="Neo Sans Std Light" panose="020B0304030504040204" pitchFamily="34" charset="0"/>
                <a:ea typeface="+mn-ea"/>
                <a:cs typeface="Neo Sans Std Light" panose="020B0304030504040204" pitchFamily="34" charset="0"/>
              </a:defRPr>
            </a:lvl2pPr>
            <a:lvl3pPr marL="914400" indent="0" algn="l" defTabSz="457200" rtl="0" eaLnBrk="1" latinLnBrk="0" hangingPunct="1">
              <a:spcBef>
                <a:spcPct val="20000"/>
              </a:spcBef>
              <a:buFontTx/>
              <a:buNone/>
              <a:defRPr sz="2400" b="0" i="0" kern="1200">
                <a:solidFill>
                  <a:srgbClr val="414141"/>
                </a:solidFill>
                <a:latin typeface="Neo Sans Std Light" panose="020B0304030504040204" pitchFamily="34" charset="0"/>
                <a:ea typeface="+mn-ea"/>
                <a:cs typeface="Neo Sans Std Light" panose="020B0304030504040204" pitchFamily="34" charset="0"/>
              </a:defRPr>
            </a:lvl3pPr>
            <a:lvl4pPr marL="1371600" indent="0" algn="l" defTabSz="457200" rtl="0" eaLnBrk="1" latinLnBrk="0" hangingPunct="1">
              <a:spcBef>
                <a:spcPct val="20000"/>
              </a:spcBef>
              <a:buFontTx/>
              <a:buNone/>
              <a:defRPr sz="2000" b="0" i="0" kern="1200">
                <a:solidFill>
                  <a:srgbClr val="414141"/>
                </a:solidFill>
                <a:latin typeface="Neo Sans Std Light" panose="020B0304030504040204" pitchFamily="34" charset="0"/>
                <a:ea typeface="+mn-ea"/>
                <a:cs typeface="Neo Sans Std Light" panose="020B0304030504040204" pitchFamily="34" charset="0"/>
              </a:defRPr>
            </a:lvl4pPr>
            <a:lvl5pPr marL="1828800" indent="0" algn="l" defTabSz="457200" rtl="0" eaLnBrk="1" latinLnBrk="0" hangingPunct="1">
              <a:spcBef>
                <a:spcPct val="20000"/>
              </a:spcBef>
              <a:buFontTx/>
              <a:buNone/>
              <a:defRPr sz="2000" b="0" i="0" kern="1200">
                <a:solidFill>
                  <a:srgbClr val="414141"/>
                </a:solidFill>
                <a:latin typeface="Neo Sans Std Light" panose="020B0304030504040204" pitchFamily="34" charset="0"/>
                <a:ea typeface="+mn-ea"/>
                <a:cs typeface="Neo Sans Std Light" panose="020B03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Compello Connect – inngående og utgående fakturaflyt</a:t>
            </a:r>
            <a:endParaRPr lang="en-US" dirty="0"/>
          </a:p>
        </p:txBody>
      </p:sp>
    </p:spTree>
    <p:extLst>
      <p:ext uri="{BB962C8B-B14F-4D97-AF65-F5344CB8AC3E}">
        <p14:creationId xmlns:p14="http://schemas.microsoft.com/office/powerpoint/2010/main" val="411910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4.16667E-6 -3.33333E-6 L -0.00026 0.22361 " pathEditMode="relative" rAng="0" ptsTypes="AA">
                                      <p:cBhvr>
                                        <p:cTn id="23" dur="2000" fill="hold"/>
                                        <p:tgtEl>
                                          <p:spTgt spid="21"/>
                                        </p:tgtEl>
                                        <p:attrNameLst>
                                          <p:attrName>ppt_x</p:attrName>
                                          <p:attrName>ppt_y</p:attrName>
                                        </p:attrNameLst>
                                      </p:cBhvr>
                                      <p:rCtr x="-13" y="11181"/>
                                    </p:animMotion>
                                  </p:childTnLst>
                                </p:cTn>
                              </p:par>
                              <p:par>
                                <p:cTn id="24" presetID="0" presetClass="path" presetSubtype="0" accel="50000" decel="50000" fill="hold" nodeType="withEffect">
                                  <p:stCondLst>
                                    <p:cond delay="100"/>
                                  </p:stCondLst>
                                  <p:childTnLst>
                                    <p:animMotion origin="layout" path="M 3.75E-6 3.33333E-6 L 0.30716 0.05509 L 0.49687 0.24606 L 0.57981 0.24328 " pathEditMode="relative" rAng="0" ptsTypes="AAAA">
                                      <p:cBhvr>
                                        <p:cTn id="25" dur="3300" fill="hold"/>
                                        <p:tgtEl>
                                          <p:spTgt spid="2"/>
                                        </p:tgtEl>
                                        <p:attrNameLst>
                                          <p:attrName>ppt_x</p:attrName>
                                          <p:attrName>ppt_y</p:attrName>
                                        </p:attrNameLst>
                                      </p:cBhvr>
                                      <p:rCtr x="28984" y="12292"/>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4.16667E-6 3.7037E-7 L 0.30469 -0.00255 " pathEditMode="relative" rAng="0" ptsTypes="AA">
                                      <p:cBhvr>
                                        <p:cTn id="49" dur="2000" fill="hold"/>
                                        <p:tgtEl>
                                          <p:spTgt spid="17"/>
                                        </p:tgtEl>
                                        <p:attrNameLst>
                                          <p:attrName>ppt_x</p:attrName>
                                          <p:attrName>ppt_y</p:attrName>
                                        </p:attrNameLst>
                                      </p:cBhvr>
                                      <p:rCtr x="15234" y="-139"/>
                                    </p:animMotion>
                                  </p:childTnLst>
                                  <p:subTnLst>
                                    <p:set>
                                      <p:cBhvr override="childStyle">
                                        <p:cTn dur="1" fill="hold" display="0" masterRel="sameClick" afterEffect="1">
                                          <p:stCondLst>
                                            <p:cond evt="end" delay="0">
                                              <p:tn val="48"/>
                                            </p:cond>
                                          </p:stCondLst>
                                        </p:cTn>
                                        <p:tgtEl>
                                          <p:spTgt spid="17"/>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500"/>
                                        <p:tgtEl>
                                          <p:spTgt spid="7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2.91667E-6 -3.7037E-7 L 0.25469 0.00416 " pathEditMode="relative" rAng="0" ptsTypes="AA">
                                      <p:cBhvr>
                                        <p:cTn id="65" dur="2000" fill="hold"/>
                                        <p:tgtEl>
                                          <p:spTgt spid="13"/>
                                        </p:tgtEl>
                                        <p:attrNameLst>
                                          <p:attrName>ppt_x</p:attrName>
                                          <p:attrName>ppt_y</p:attrName>
                                        </p:attrNameLst>
                                      </p:cBhvr>
                                      <p:rCtr x="13333" y="93"/>
                                    </p:animMotion>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4.16667E-7 2.96296E-6 L -0.0806 0.31342 " pathEditMode="relative" rAng="0" ptsTypes="AA">
                                      <p:cBhvr>
                                        <p:cTn id="75" dur="2000" fill="hold"/>
                                        <p:tgtEl>
                                          <p:spTgt spid="10"/>
                                        </p:tgtEl>
                                        <p:attrNameLst>
                                          <p:attrName>ppt_x</p:attrName>
                                          <p:attrName>ppt_y</p:attrName>
                                        </p:attrNameLst>
                                      </p:cBhvr>
                                      <p:rCtr x="-4036" y="15671"/>
                                    </p:animMotion>
                                  </p:childTnLst>
                                  <p:subTnLst>
                                    <p:set>
                                      <p:cBhvr override="childStyle">
                                        <p:cTn dur="1" fill="hold" display="0" masterRel="nextClick" afterEffect="1"/>
                                        <p:tgtEl>
                                          <p:spTgt spid="10"/>
                                        </p:tgtEl>
                                        <p:attrNameLst>
                                          <p:attrName>style.visibility</p:attrName>
                                        </p:attrNameLst>
                                      </p:cBhvr>
                                      <p:to>
                                        <p:strVal val="hidden"/>
                                      </p:to>
                                    </p:set>
                                  </p:subTnLst>
                                </p:cTn>
                              </p:par>
                              <p:par>
                                <p:cTn id="76" presetID="42" presetClass="path" presetSubtype="0" accel="50000" decel="50000" fill="hold" grpId="0" nodeType="withEffect">
                                  <p:stCondLst>
                                    <p:cond delay="0"/>
                                  </p:stCondLst>
                                  <p:childTnLst>
                                    <p:animMotion origin="layout" path="M 3.33333E-6 4.44444E-6 L 0.09596 0.30995 " pathEditMode="relative" rAng="0" ptsTypes="AA">
                                      <p:cBhvr>
                                        <p:cTn id="77" dur="2000" fill="hold"/>
                                        <p:tgtEl>
                                          <p:spTgt spid="11"/>
                                        </p:tgtEl>
                                        <p:attrNameLst>
                                          <p:attrName>ppt_x</p:attrName>
                                          <p:attrName>ppt_y</p:attrName>
                                        </p:attrNameLst>
                                      </p:cBhvr>
                                      <p:rCtr x="4792" y="15486"/>
                                    </p:animMotion>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0" nodeType="clickEffect">
                                  <p:stCondLst>
                                    <p:cond delay="0"/>
                                  </p:stCondLst>
                                  <p:childTnLst>
                                    <p:animMotion origin="layout" path="M -3.75E-6 7.40741E-7 L -0.20442 0.01991 " pathEditMode="relative" rAng="0" ptsTypes="AA">
                                      <p:cBhvr>
                                        <p:cTn id="85" dur="2000" fill="hold"/>
                                        <p:tgtEl>
                                          <p:spTgt spid="6"/>
                                        </p:tgtEl>
                                        <p:attrNameLst>
                                          <p:attrName>ppt_x</p:attrName>
                                          <p:attrName>ppt_y</p:attrName>
                                        </p:attrNameLst>
                                      </p:cBhvr>
                                      <p:rCtr x="-10221" y="995"/>
                                    </p:animMotion>
                                  </p:childTnLst>
                                </p:cTn>
                              </p:par>
                              <p:par>
                                <p:cTn id="86" presetID="42" presetClass="path" presetSubtype="0" accel="50000" decel="50000" fill="hold" grpId="0" nodeType="withEffect">
                                  <p:stCondLst>
                                    <p:cond delay="0"/>
                                  </p:stCondLst>
                                  <p:childTnLst>
                                    <p:animMotion origin="layout" path="M -1.04167E-6 -2.96296E-6 L -0.35456 0.02315 " pathEditMode="relative" rAng="0" ptsTypes="AA">
                                      <p:cBhvr>
                                        <p:cTn id="87" dur="2000" fill="hold"/>
                                        <p:tgtEl>
                                          <p:spTgt spid="7"/>
                                        </p:tgtEl>
                                        <p:attrNameLst>
                                          <p:attrName>ppt_x</p:attrName>
                                          <p:attrName>ppt_y</p:attrName>
                                        </p:attrNameLst>
                                      </p:cBhvr>
                                      <p:rCtr x="-17734"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28" grpId="0" animBg="1"/>
      <p:bldP spid="64" grpId="0" animBg="1"/>
      <p:bldP spid="67" grpId="0"/>
      <p:bldP spid="68" grpId="0"/>
      <p:bldP spid="69" grpId="0"/>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A66824-5914-4F16-BFC0-B678801FB12A}"/>
              </a:ext>
            </a:extLst>
          </p:cNvPr>
          <p:cNvSpPr>
            <a:spLocks noGrp="1"/>
          </p:cNvSpPr>
          <p:nvPr>
            <p:ph idx="1"/>
          </p:nvPr>
        </p:nvSpPr>
        <p:spPr>
          <a:xfrm>
            <a:off x="335999" y="1440000"/>
            <a:ext cx="7815331" cy="4525963"/>
          </a:xfrm>
        </p:spPr>
        <p:txBody>
          <a:bodyPr/>
          <a:lstStyle/>
          <a:p>
            <a:r>
              <a:rPr lang="nb-NO" dirty="0"/>
              <a:t>Etter hvert som antall kanaler øker, øker også muligheten for feil og problemer</a:t>
            </a:r>
          </a:p>
          <a:p>
            <a:pPr marL="742950" lvl="1" indent="-285750">
              <a:buFont typeface="Arial" panose="020B0604020202020204" pitchFamily="34" charset="0"/>
              <a:buChar char="•"/>
            </a:pPr>
            <a:r>
              <a:rPr lang="nb-NO" dirty="0"/>
              <a:t>Forbrukeren får flere kanaler å holde rede på</a:t>
            </a:r>
          </a:p>
          <a:p>
            <a:pPr marL="742950" lvl="1" indent="-285750">
              <a:buFont typeface="Arial" panose="020B0604020202020204" pitchFamily="34" charset="0"/>
              <a:buChar char="•"/>
            </a:pPr>
            <a:r>
              <a:rPr lang="nb-NO" dirty="0"/>
              <a:t>Forbrukeren kan velge å motta alle fakturaer i mange kanaler</a:t>
            </a:r>
          </a:p>
          <a:p>
            <a:pPr marL="1200150" lvl="2" indent="-285750">
              <a:buFont typeface="Arial" panose="020B0604020202020204" pitchFamily="34" charset="0"/>
              <a:buChar char="•"/>
            </a:pPr>
            <a:r>
              <a:rPr lang="nb-NO" dirty="0"/>
              <a:t>VIPPS</a:t>
            </a:r>
          </a:p>
          <a:p>
            <a:pPr marL="1200150" lvl="2" indent="-285750">
              <a:buFont typeface="Arial" panose="020B0604020202020204" pitchFamily="34" charset="0"/>
              <a:buChar char="•"/>
            </a:pPr>
            <a:r>
              <a:rPr lang="nb-NO" dirty="0" err="1"/>
              <a:t>eFaktura</a:t>
            </a:r>
            <a:r>
              <a:rPr lang="nb-NO" dirty="0"/>
              <a:t> 2.0</a:t>
            </a:r>
          </a:p>
          <a:p>
            <a:pPr marL="1200150" lvl="2" indent="-285750">
              <a:buFont typeface="Arial" panose="020B0604020202020204" pitchFamily="34" charset="0"/>
              <a:buChar char="•"/>
            </a:pPr>
            <a:r>
              <a:rPr lang="nb-NO" dirty="0" err="1"/>
              <a:t>DigiPost</a:t>
            </a:r>
            <a:endParaRPr lang="nb-NO" dirty="0"/>
          </a:p>
          <a:p>
            <a:pPr marL="1200150" lvl="2" indent="-285750">
              <a:buFont typeface="Arial" panose="020B0604020202020204" pitchFamily="34" charset="0"/>
              <a:buChar char="•"/>
            </a:pPr>
            <a:r>
              <a:rPr lang="nb-NO" dirty="0" err="1"/>
              <a:t>mInvoice</a:t>
            </a:r>
            <a:endParaRPr lang="nb-NO" dirty="0"/>
          </a:p>
          <a:p>
            <a:pPr marL="742950" lvl="1" indent="-285750">
              <a:buFont typeface="Arial" panose="020B0604020202020204" pitchFamily="34" charset="0"/>
              <a:buChar char="•"/>
            </a:pPr>
            <a:r>
              <a:rPr lang="nb-NO" dirty="0"/>
              <a:t>Alle forsøk på å standardisere på én kanal for alt vil i starten bare føre til flere kanaler</a:t>
            </a:r>
          </a:p>
          <a:p>
            <a:r>
              <a:rPr lang="nb-NO" dirty="0"/>
              <a:t>Hvem skal velge hvilken kanal som gjelder?</a:t>
            </a:r>
          </a:p>
          <a:p>
            <a:pPr marL="742950" lvl="1" indent="-285750">
              <a:buFont typeface="Arial" panose="020B0604020202020204" pitchFamily="34" charset="0"/>
              <a:buChar char="•"/>
            </a:pPr>
            <a:r>
              <a:rPr lang="nb-NO" dirty="0"/>
              <a:t>Utsteder, kunde eller aksesspunkt</a:t>
            </a:r>
          </a:p>
          <a:p>
            <a:pPr marL="742950" lvl="1" indent="-285750">
              <a:buFont typeface="Arial" panose="020B0604020202020204" pitchFamily="34" charset="0"/>
              <a:buChar char="•"/>
            </a:pPr>
            <a:r>
              <a:rPr lang="nb-NO" dirty="0"/>
              <a:t>Kunden ønsker, utsteder «bestemmer» og aksesspunktet utfører  </a:t>
            </a:r>
          </a:p>
        </p:txBody>
      </p:sp>
      <p:sp>
        <p:nvSpPr>
          <p:cNvPr id="3" name="Plassholder for tekst 2">
            <a:extLst>
              <a:ext uri="{FF2B5EF4-FFF2-40B4-BE49-F238E27FC236}">
                <a16:creationId xmlns:a16="http://schemas.microsoft.com/office/drawing/2014/main" id="{C3A9F6BD-93C2-4FA1-8850-A19D95896A37}"/>
              </a:ext>
            </a:extLst>
          </p:cNvPr>
          <p:cNvSpPr>
            <a:spLocks noGrp="1"/>
          </p:cNvSpPr>
          <p:nvPr>
            <p:ph type="body" sz="quarter" idx="16"/>
          </p:nvPr>
        </p:nvSpPr>
        <p:spPr/>
        <p:txBody>
          <a:bodyPr/>
          <a:lstStyle/>
          <a:p>
            <a:r>
              <a:rPr lang="nb-NO" dirty="0"/>
              <a:t>Utfordringer med mange kanaler</a:t>
            </a:r>
          </a:p>
        </p:txBody>
      </p:sp>
      <p:pic>
        <p:nvPicPr>
          <p:cNvPr id="4" name="Bilde 3">
            <a:extLst>
              <a:ext uri="{FF2B5EF4-FFF2-40B4-BE49-F238E27FC236}">
                <a16:creationId xmlns:a16="http://schemas.microsoft.com/office/drawing/2014/main" id="{C4C27B7F-5439-4FFE-A634-3CADBE6ADF08}"/>
              </a:ext>
            </a:extLst>
          </p:cNvPr>
          <p:cNvPicPr>
            <a:picLocks noChangeAspect="1"/>
          </p:cNvPicPr>
          <p:nvPr/>
        </p:nvPicPr>
        <p:blipFill>
          <a:blip r:embed="rId3"/>
          <a:stretch>
            <a:fillRect/>
          </a:stretch>
        </p:blipFill>
        <p:spPr>
          <a:xfrm>
            <a:off x="8733323" y="3653428"/>
            <a:ext cx="1236071" cy="1003689"/>
          </a:xfrm>
          <a:prstGeom prst="rect">
            <a:avLst/>
          </a:prstGeom>
        </p:spPr>
      </p:pic>
      <p:pic>
        <p:nvPicPr>
          <p:cNvPr id="5" name="Bilde 4">
            <a:extLst>
              <a:ext uri="{FF2B5EF4-FFF2-40B4-BE49-F238E27FC236}">
                <a16:creationId xmlns:a16="http://schemas.microsoft.com/office/drawing/2014/main" id="{D0837902-5EA3-45FC-A0F3-4B12B090EA26}"/>
              </a:ext>
            </a:extLst>
          </p:cNvPr>
          <p:cNvPicPr>
            <a:picLocks noChangeAspect="1"/>
          </p:cNvPicPr>
          <p:nvPr/>
        </p:nvPicPr>
        <p:blipFill>
          <a:blip r:embed="rId4"/>
          <a:stretch>
            <a:fillRect/>
          </a:stretch>
        </p:blipFill>
        <p:spPr>
          <a:xfrm>
            <a:off x="8722821" y="4489015"/>
            <a:ext cx="1246573" cy="1262976"/>
          </a:xfrm>
          <a:prstGeom prst="rect">
            <a:avLst/>
          </a:prstGeom>
        </p:spPr>
      </p:pic>
      <p:pic>
        <p:nvPicPr>
          <p:cNvPr id="6" name="Bilde 5">
            <a:extLst>
              <a:ext uri="{FF2B5EF4-FFF2-40B4-BE49-F238E27FC236}">
                <a16:creationId xmlns:a16="http://schemas.microsoft.com/office/drawing/2014/main" id="{464602EE-9B94-454C-949D-314E748184CF}"/>
              </a:ext>
            </a:extLst>
          </p:cNvPr>
          <p:cNvPicPr>
            <a:picLocks noChangeAspect="1"/>
          </p:cNvPicPr>
          <p:nvPr/>
        </p:nvPicPr>
        <p:blipFill>
          <a:blip r:embed="rId5"/>
          <a:stretch>
            <a:fillRect/>
          </a:stretch>
        </p:blipFill>
        <p:spPr>
          <a:xfrm>
            <a:off x="10657645" y="4116439"/>
            <a:ext cx="835287" cy="1484515"/>
          </a:xfrm>
          <a:prstGeom prst="rect">
            <a:avLst/>
          </a:prstGeom>
        </p:spPr>
      </p:pic>
      <p:pic>
        <p:nvPicPr>
          <p:cNvPr id="7" name="Bilde 6">
            <a:extLst>
              <a:ext uri="{FF2B5EF4-FFF2-40B4-BE49-F238E27FC236}">
                <a16:creationId xmlns:a16="http://schemas.microsoft.com/office/drawing/2014/main" id="{4B10E58D-BB03-44C4-8756-59C41224E158}"/>
              </a:ext>
            </a:extLst>
          </p:cNvPr>
          <p:cNvPicPr>
            <a:picLocks noChangeAspect="1"/>
          </p:cNvPicPr>
          <p:nvPr/>
        </p:nvPicPr>
        <p:blipFill>
          <a:blip r:embed="rId6"/>
          <a:stretch>
            <a:fillRect/>
          </a:stretch>
        </p:blipFill>
        <p:spPr>
          <a:xfrm>
            <a:off x="10787574" y="4368900"/>
            <a:ext cx="575427" cy="1029219"/>
          </a:xfrm>
          <a:prstGeom prst="rect">
            <a:avLst/>
          </a:prstGeom>
        </p:spPr>
      </p:pic>
      <p:pic>
        <p:nvPicPr>
          <p:cNvPr id="8" name="Grafikk 7">
            <a:extLst>
              <a:ext uri="{FF2B5EF4-FFF2-40B4-BE49-F238E27FC236}">
                <a16:creationId xmlns:a16="http://schemas.microsoft.com/office/drawing/2014/main" id="{815D8DE9-F6FB-4600-83FA-0BCF1840D7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97968" y="3852701"/>
            <a:ext cx="954637" cy="235279"/>
          </a:xfrm>
          <a:prstGeom prst="rect">
            <a:avLst/>
          </a:prstGeom>
        </p:spPr>
      </p:pic>
      <p:pic>
        <p:nvPicPr>
          <p:cNvPr id="9" name="Bilde 8">
            <a:extLst>
              <a:ext uri="{FF2B5EF4-FFF2-40B4-BE49-F238E27FC236}">
                <a16:creationId xmlns:a16="http://schemas.microsoft.com/office/drawing/2014/main" id="{3EFD0FC8-BEAC-48D5-910C-50C462898CE9}"/>
              </a:ext>
            </a:extLst>
          </p:cNvPr>
          <p:cNvPicPr>
            <a:picLocks noChangeAspect="1"/>
          </p:cNvPicPr>
          <p:nvPr/>
        </p:nvPicPr>
        <p:blipFill>
          <a:blip r:embed="rId9"/>
          <a:stretch>
            <a:fillRect/>
          </a:stretch>
        </p:blipFill>
        <p:spPr>
          <a:xfrm>
            <a:off x="8281262" y="2035903"/>
            <a:ext cx="1688132" cy="1066188"/>
          </a:xfrm>
          <a:prstGeom prst="rect">
            <a:avLst/>
          </a:prstGeom>
        </p:spPr>
      </p:pic>
      <p:pic>
        <p:nvPicPr>
          <p:cNvPr id="10" name="Bilde 9">
            <a:extLst>
              <a:ext uri="{FF2B5EF4-FFF2-40B4-BE49-F238E27FC236}">
                <a16:creationId xmlns:a16="http://schemas.microsoft.com/office/drawing/2014/main" id="{9EAD3A2E-4894-4FFB-8203-216516D7B5D1}"/>
              </a:ext>
            </a:extLst>
          </p:cNvPr>
          <p:cNvPicPr>
            <a:picLocks noChangeAspect="1"/>
          </p:cNvPicPr>
          <p:nvPr/>
        </p:nvPicPr>
        <p:blipFill>
          <a:blip r:embed="rId10"/>
          <a:stretch>
            <a:fillRect/>
          </a:stretch>
        </p:blipFill>
        <p:spPr>
          <a:xfrm>
            <a:off x="9572698" y="1323870"/>
            <a:ext cx="1381048" cy="391297"/>
          </a:xfrm>
          <a:prstGeom prst="rect">
            <a:avLst/>
          </a:prstGeom>
        </p:spPr>
      </p:pic>
      <p:pic>
        <p:nvPicPr>
          <p:cNvPr id="11" name="Bilde 10">
            <a:extLst>
              <a:ext uri="{FF2B5EF4-FFF2-40B4-BE49-F238E27FC236}">
                <a16:creationId xmlns:a16="http://schemas.microsoft.com/office/drawing/2014/main" id="{E86495F1-9437-4044-9A4A-DE60543828C5}"/>
              </a:ext>
            </a:extLst>
          </p:cNvPr>
          <p:cNvPicPr>
            <a:picLocks noChangeAspect="1"/>
          </p:cNvPicPr>
          <p:nvPr/>
        </p:nvPicPr>
        <p:blipFill>
          <a:blip r:embed="rId11"/>
          <a:stretch>
            <a:fillRect/>
          </a:stretch>
        </p:blipFill>
        <p:spPr>
          <a:xfrm>
            <a:off x="11001452" y="2123073"/>
            <a:ext cx="794961" cy="281850"/>
          </a:xfrm>
          <a:prstGeom prst="rect">
            <a:avLst/>
          </a:prstGeom>
        </p:spPr>
      </p:pic>
      <p:pic>
        <p:nvPicPr>
          <p:cNvPr id="12" name="Bilde 11">
            <a:extLst>
              <a:ext uri="{FF2B5EF4-FFF2-40B4-BE49-F238E27FC236}">
                <a16:creationId xmlns:a16="http://schemas.microsoft.com/office/drawing/2014/main" id="{952FB543-0D00-4E53-AE9E-13E4D08A5495}"/>
              </a:ext>
            </a:extLst>
          </p:cNvPr>
          <p:cNvPicPr>
            <a:picLocks noChangeAspect="1"/>
          </p:cNvPicPr>
          <p:nvPr/>
        </p:nvPicPr>
        <p:blipFill>
          <a:blip r:embed="rId12"/>
          <a:stretch>
            <a:fillRect/>
          </a:stretch>
        </p:blipFill>
        <p:spPr>
          <a:xfrm>
            <a:off x="10432725" y="2395690"/>
            <a:ext cx="1374298" cy="295634"/>
          </a:xfrm>
          <a:prstGeom prst="rect">
            <a:avLst/>
          </a:prstGeom>
        </p:spPr>
      </p:pic>
      <p:pic>
        <p:nvPicPr>
          <p:cNvPr id="13" name="Bilde 12">
            <a:extLst>
              <a:ext uri="{FF2B5EF4-FFF2-40B4-BE49-F238E27FC236}">
                <a16:creationId xmlns:a16="http://schemas.microsoft.com/office/drawing/2014/main" id="{CEE1FAB5-3A88-417F-808C-63E87F5B7EFD}"/>
              </a:ext>
            </a:extLst>
          </p:cNvPr>
          <p:cNvPicPr>
            <a:picLocks noChangeAspect="1"/>
          </p:cNvPicPr>
          <p:nvPr/>
        </p:nvPicPr>
        <p:blipFill>
          <a:blip r:embed="rId13"/>
          <a:stretch>
            <a:fillRect/>
          </a:stretch>
        </p:blipFill>
        <p:spPr>
          <a:xfrm>
            <a:off x="10083992" y="3019005"/>
            <a:ext cx="1837449" cy="397286"/>
          </a:xfrm>
          <a:prstGeom prst="rect">
            <a:avLst/>
          </a:prstGeom>
        </p:spPr>
      </p:pic>
    </p:spTree>
    <p:extLst>
      <p:ext uri="{BB962C8B-B14F-4D97-AF65-F5344CB8AC3E}">
        <p14:creationId xmlns:p14="http://schemas.microsoft.com/office/powerpoint/2010/main" val="283624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0C126ED-4549-4E4B-8965-DAABAE33C644}"/>
              </a:ext>
            </a:extLst>
          </p:cNvPr>
          <p:cNvPicPr>
            <a:picLocks noChangeAspect="1"/>
          </p:cNvPicPr>
          <p:nvPr/>
        </p:nvPicPr>
        <p:blipFill>
          <a:blip r:embed="rId3"/>
          <a:stretch>
            <a:fillRect/>
          </a:stretch>
        </p:blipFill>
        <p:spPr>
          <a:xfrm>
            <a:off x="1053714" y="1109724"/>
            <a:ext cx="4714286" cy="4609524"/>
          </a:xfrm>
          <a:prstGeom prst="rect">
            <a:avLst/>
          </a:prstGeom>
        </p:spPr>
      </p:pic>
      <p:pic>
        <p:nvPicPr>
          <p:cNvPr id="7" name="Bilde 6">
            <a:extLst>
              <a:ext uri="{FF2B5EF4-FFF2-40B4-BE49-F238E27FC236}">
                <a16:creationId xmlns:a16="http://schemas.microsoft.com/office/drawing/2014/main" id="{61AFFE82-180C-482C-8AB0-A1B9CC5B0889}"/>
              </a:ext>
            </a:extLst>
          </p:cNvPr>
          <p:cNvPicPr>
            <a:picLocks noChangeAspect="1"/>
          </p:cNvPicPr>
          <p:nvPr/>
        </p:nvPicPr>
        <p:blipFill>
          <a:blip r:embed="rId4"/>
          <a:stretch>
            <a:fillRect/>
          </a:stretch>
        </p:blipFill>
        <p:spPr>
          <a:xfrm>
            <a:off x="6091999" y="1457343"/>
            <a:ext cx="4942857" cy="3914286"/>
          </a:xfrm>
          <a:prstGeom prst="rect">
            <a:avLst/>
          </a:prstGeom>
        </p:spPr>
      </p:pic>
    </p:spTree>
    <p:extLst>
      <p:ext uri="{BB962C8B-B14F-4D97-AF65-F5344CB8AC3E}">
        <p14:creationId xmlns:p14="http://schemas.microsoft.com/office/powerpoint/2010/main" val="174777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 y="0"/>
            <a:ext cx="12192000" cy="3032836"/>
          </a:xfrm>
          <a:prstGeom prst="rect">
            <a:avLst/>
          </a:prstGeom>
        </p:spPr>
      </p:pic>
      <p:pic>
        <p:nvPicPr>
          <p:cNvPr id="6" name="Picture 5"/>
          <p:cNvPicPr>
            <a:picLocks noChangeAspect="1"/>
          </p:cNvPicPr>
          <p:nvPr/>
        </p:nvPicPr>
        <p:blipFill>
          <a:blip r:embed="rId4"/>
          <a:stretch>
            <a:fillRect/>
          </a:stretch>
        </p:blipFill>
        <p:spPr>
          <a:xfrm>
            <a:off x="-3" y="3848158"/>
            <a:ext cx="12192000" cy="3032836"/>
          </a:xfrm>
          <a:prstGeom prst="rect">
            <a:avLst/>
          </a:prstGeom>
        </p:spPr>
      </p:pic>
      <p:sp>
        <p:nvSpPr>
          <p:cNvPr id="4" name="Rectangle 1"/>
          <p:cNvSpPr/>
          <p:nvPr/>
        </p:nvSpPr>
        <p:spPr>
          <a:xfrm>
            <a:off x="-1" y="2013786"/>
            <a:ext cx="12191999" cy="285342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4400">
                <a:solidFill>
                  <a:schemeClr val="bg1"/>
                </a:solidFill>
                <a:latin typeface="Neo Sans Std Medium" panose="020B0704030504040204" pitchFamily="34" charset="0"/>
              </a:rPr>
              <a:t>Takk</a:t>
            </a:r>
          </a:p>
          <a:p>
            <a:pPr algn="ctr"/>
            <a:endParaRPr lang="nb-NO" sz="1600">
              <a:solidFill>
                <a:schemeClr val="bg1"/>
              </a:solidFill>
              <a:latin typeface="Neo Sans Std Light" panose="020B0304030504040204" pitchFamily="34" charset="0"/>
            </a:endParaRPr>
          </a:p>
          <a:p>
            <a:pPr algn="ctr"/>
            <a:r>
              <a:rPr lang="nb-NO" sz="2000">
                <a:solidFill>
                  <a:schemeClr val="bg1"/>
                </a:solidFill>
                <a:latin typeface="Neo Sans Std Light" panose="020B0304030504040204" pitchFamily="34" charset="0"/>
              </a:rPr>
              <a:t>Rune Lindseth</a:t>
            </a:r>
          </a:p>
          <a:p>
            <a:pPr algn="ctr"/>
            <a:r>
              <a:rPr lang="nb-NO" sz="2000">
                <a:solidFill>
                  <a:schemeClr val="bg1"/>
                </a:solidFill>
                <a:latin typeface="Neo Sans Std Light" panose="020B0304030504040204" pitchFamily="34" charset="0"/>
              </a:rPr>
              <a:t>Product Manager Compello Connect</a:t>
            </a:r>
          </a:p>
          <a:p>
            <a:pPr algn="ctr"/>
            <a:r>
              <a:rPr lang="nb-NO" sz="2000">
                <a:solidFill>
                  <a:schemeClr val="bg1"/>
                </a:solidFill>
                <a:latin typeface="Neo Sans Std Light" panose="020B0304030504040204" pitchFamily="34" charset="0"/>
              </a:rPr>
              <a:t>+47 982 94 009</a:t>
            </a:r>
          </a:p>
          <a:p>
            <a:pPr algn="ctr"/>
            <a:r>
              <a:rPr lang="nb-NO" sz="2000">
                <a:solidFill>
                  <a:schemeClr val="bg1"/>
                </a:solidFill>
                <a:latin typeface="Neo Sans Std Light" panose="020B0304030504040204" pitchFamily="34" charset="0"/>
              </a:rPr>
              <a:t>runel</a:t>
            </a:r>
            <a:r>
              <a:rPr lang="nb-NO" sz="2000" u="sng">
                <a:solidFill>
                  <a:schemeClr val="bg1"/>
                </a:solidFill>
                <a:latin typeface="Neo Sans Std Light" panose="020B0304030504040204" pitchFamily="34" charset="0"/>
              </a:rPr>
              <a:t>@compello.com</a:t>
            </a:r>
          </a:p>
          <a:p>
            <a:pPr algn="ctr"/>
            <a:r>
              <a:rPr lang="nb-NO" sz="2000" u="sng">
                <a:solidFill>
                  <a:schemeClr val="bg1"/>
                </a:solidFill>
                <a:latin typeface="Neo Sans Std Light" panose="020B0304030504040204" pitchFamily="34" charset="0"/>
              </a:rPr>
              <a:t>www.compello.com</a:t>
            </a:r>
          </a:p>
        </p:txBody>
      </p:sp>
    </p:spTree>
    <p:extLst>
      <p:ext uri="{BB962C8B-B14F-4D97-AF65-F5344CB8AC3E}">
        <p14:creationId xmlns:p14="http://schemas.microsoft.com/office/powerpoint/2010/main" val="157799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36000" y="144000"/>
            <a:ext cx="10938933" cy="830262"/>
          </a:xfrm>
        </p:spPr>
        <p:txBody>
          <a:bodyPr>
            <a:normAutofit/>
          </a:bodyPr>
          <a:lstStyle/>
          <a:p>
            <a:r>
              <a:rPr lang="nb-NO" dirty="0"/>
              <a:t>Hvem er Compello?</a:t>
            </a:r>
            <a:endParaRPr lang="en-US" dirty="0"/>
          </a:p>
        </p:txBody>
      </p:sp>
      <p:sp>
        <p:nvSpPr>
          <p:cNvPr id="7" name="Rectangle 6"/>
          <p:cNvSpPr/>
          <p:nvPr/>
        </p:nvSpPr>
        <p:spPr>
          <a:xfrm>
            <a:off x="2012353" y="3730448"/>
            <a:ext cx="2555123"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8" name="Rectangle 7"/>
          <p:cNvSpPr/>
          <p:nvPr/>
        </p:nvSpPr>
        <p:spPr>
          <a:xfrm>
            <a:off x="2012352" y="2370536"/>
            <a:ext cx="2555123"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9" name="Rectangle 8"/>
          <p:cNvSpPr/>
          <p:nvPr/>
        </p:nvSpPr>
        <p:spPr>
          <a:xfrm>
            <a:off x="2012354" y="1006856"/>
            <a:ext cx="2555123"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0" name="Rectangle 9"/>
          <p:cNvSpPr/>
          <p:nvPr/>
        </p:nvSpPr>
        <p:spPr>
          <a:xfrm>
            <a:off x="4730439" y="3730448"/>
            <a:ext cx="2597796"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1" name="Rectangle 10"/>
          <p:cNvSpPr/>
          <p:nvPr/>
        </p:nvSpPr>
        <p:spPr>
          <a:xfrm>
            <a:off x="4730438" y="2370536"/>
            <a:ext cx="2597796"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2" name="Rectangle 11"/>
          <p:cNvSpPr/>
          <p:nvPr/>
        </p:nvSpPr>
        <p:spPr>
          <a:xfrm>
            <a:off x="4730440" y="1006856"/>
            <a:ext cx="2597796"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3" name="Rectangle 12"/>
          <p:cNvSpPr/>
          <p:nvPr/>
        </p:nvSpPr>
        <p:spPr>
          <a:xfrm>
            <a:off x="7494331" y="3730434"/>
            <a:ext cx="2621279"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4" name="Rectangle 13"/>
          <p:cNvSpPr/>
          <p:nvPr/>
        </p:nvSpPr>
        <p:spPr>
          <a:xfrm>
            <a:off x="7494330" y="2370522"/>
            <a:ext cx="2621279"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5" name="Rectangle 14"/>
          <p:cNvSpPr/>
          <p:nvPr/>
        </p:nvSpPr>
        <p:spPr>
          <a:xfrm>
            <a:off x="7494332" y="1006842"/>
            <a:ext cx="2621279"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16" name="Freeform 19"/>
          <p:cNvSpPr>
            <a:spLocks noEditPoints="1"/>
          </p:cNvSpPr>
          <p:nvPr/>
        </p:nvSpPr>
        <p:spPr bwMode="auto">
          <a:xfrm>
            <a:off x="4905396" y="1452287"/>
            <a:ext cx="694136" cy="499186"/>
          </a:xfrm>
          <a:custGeom>
            <a:avLst/>
            <a:gdLst>
              <a:gd name="T0" fmla="*/ 1232 w 1807"/>
              <a:gd name="T1" fmla="*/ 492 h 1149"/>
              <a:gd name="T2" fmla="*/ 1477 w 1807"/>
              <a:gd name="T3" fmla="*/ 246 h 1149"/>
              <a:gd name="T4" fmla="*/ 1232 w 1807"/>
              <a:gd name="T5" fmla="*/ 0 h 1149"/>
              <a:gd name="T6" fmla="*/ 986 w 1807"/>
              <a:gd name="T7" fmla="*/ 246 h 1149"/>
              <a:gd name="T8" fmla="*/ 1232 w 1807"/>
              <a:gd name="T9" fmla="*/ 492 h 1149"/>
              <a:gd name="T10" fmla="*/ 575 w 1807"/>
              <a:gd name="T11" fmla="*/ 492 h 1149"/>
              <a:gd name="T12" fmla="*/ 820 w 1807"/>
              <a:gd name="T13" fmla="*/ 246 h 1149"/>
              <a:gd name="T14" fmla="*/ 575 w 1807"/>
              <a:gd name="T15" fmla="*/ 0 h 1149"/>
              <a:gd name="T16" fmla="*/ 329 w 1807"/>
              <a:gd name="T17" fmla="*/ 246 h 1149"/>
              <a:gd name="T18" fmla="*/ 575 w 1807"/>
              <a:gd name="T19" fmla="*/ 492 h 1149"/>
              <a:gd name="T20" fmla="*/ 575 w 1807"/>
              <a:gd name="T21" fmla="*/ 656 h 1149"/>
              <a:gd name="T22" fmla="*/ 0 w 1807"/>
              <a:gd name="T23" fmla="*/ 944 h 1149"/>
              <a:gd name="T24" fmla="*/ 0 w 1807"/>
              <a:gd name="T25" fmla="*/ 1149 h 1149"/>
              <a:gd name="T26" fmla="*/ 1150 w 1807"/>
              <a:gd name="T27" fmla="*/ 1149 h 1149"/>
              <a:gd name="T28" fmla="*/ 1150 w 1807"/>
              <a:gd name="T29" fmla="*/ 944 h 1149"/>
              <a:gd name="T30" fmla="*/ 575 w 1807"/>
              <a:gd name="T31" fmla="*/ 656 h 1149"/>
              <a:gd name="T32" fmla="*/ 1232 w 1807"/>
              <a:gd name="T33" fmla="*/ 656 h 1149"/>
              <a:gd name="T34" fmla="*/ 1153 w 1807"/>
              <a:gd name="T35" fmla="*/ 661 h 1149"/>
              <a:gd name="T36" fmla="*/ 1314 w 1807"/>
              <a:gd name="T37" fmla="*/ 944 h 1149"/>
              <a:gd name="T38" fmla="*/ 1314 w 1807"/>
              <a:gd name="T39" fmla="*/ 1149 h 1149"/>
              <a:gd name="T40" fmla="*/ 1807 w 1807"/>
              <a:gd name="T41" fmla="*/ 1149 h 1149"/>
              <a:gd name="T42" fmla="*/ 1807 w 1807"/>
              <a:gd name="T43" fmla="*/ 944 h 1149"/>
              <a:gd name="T44" fmla="*/ 1232 w 1807"/>
              <a:gd name="T45" fmla="*/ 6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7" h="1149">
                <a:moveTo>
                  <a:pt x="1232" y="492"/>
                </a:moveTo>
                <a:cubicBezTo>
                  <a:pt x="1368" y="492"/>
                  <a:pt x="1477" y="382"/>
                  <a:pt x="1477" y="246"/>
                </a:cubicBezTo>
                <a:cubicBezTo>
                  <a:pt x="1477" y="110"/>
                  <a:pt x="1368" y="0"/>
                  <a:pt x="1232" y="0"/>
                </a:cubicBezTo>
                <a:cubicBezTo>
                  <a:pt x="1096" y="0"/>
                  <a:pt x="986" y="110"/>
                  <a:pt x="986" y="246"/>
                </a:cubicBezTo>
                <a:cubicBezTo>
                  <a:pt x="986" y="382"/>
                  <a:pt x="1096" y="492"/>
                  <a:pt x="1232" y="492"/>
                </a:cubicBezTo>
                <a:close/>
                <a:moveTo>
                  <a:pt x="575" y="492"/>
                </a:moveTo>
                <a:cubicBezTo>
                  <a:pt x="711" y="492"/>
                  <a:pt x="820" y="382"/>
                  <a:pt x="820" y="246"/>
                </a:cubicBezTo>
                <a:cubicBezTo>
                  <a:pt x="820" y="110"/>
                  <a:pt x="711" y="0"/>
                  <a:pt x="575" y="0"/>
                </a:cubicBezTo>
                <a:cubicBezTo>
                  <a:pt x="439" y="0"/>
                  <a:pt x="329" y="110"/>
                  <a:pt x="329" y="246"/>
                </a:cubicBezTo>
                <a:cubicBezTo>
                  <a:pt x="329" y="382"/>
                  <a:pt x="439" y="492"/>
                  <a:pt x="575" y="492"/>
                </a:cubicBezTo>
                <a:close/>
                <a:moveTo>
                  <a:pt x="575" y="656"/>
                </a:moveTo>
                <a:cubicBezTo>
                  <a:pt x="383" y="656"/>
                  <a:pt x="0" y="752"/>
                  <a:pt x="0" y="944"/>
                </a:cubicBezTo>
                <a:lnTo>
                  <a:pt x="0" y="1149"/>
                </a:lnTo>
                <a:lnTo>
                  <a:pt x="1150" y="1149"/>
                </a:lnTo>
                <a:lnTo>
                  <a:pt x="1150" y="944"/>
                </a:lnTo>
                <a:cubicBezTo>
                  <a:pt x="1150" y="752"/>
                  <a:pt x="767" y="656"/>
                  <a:pt x="575" y="656"/>
                </a:cubicBezTo>
                <a:close/>
                <a:moveTo>
                  <a:pt x="1232" y="656"/>
                </a:moveTo>
                <a:cubicBezTo>
                  <a:pt x="1208" y="656"/>
                  <a:pt x="1181" y="658"/>
                  <a:pt x="1153" y="661"/>
                </a:cubicBezTo>
                <a:cubicBezTo>
                  <a:pt x="1248" y="729"/>
                  <a:pt x="1314" y="822"/>
                  <a:pt x="1314" y="944"/>
                </a:cubicBezTo>
                <a:lnTo>
                  <a:pt x="1314" y="1149"/>
                </a:lnTo>
                <a:lnTo>
                  <a:pt x="1807" y="1149"/>
                </a:lnTo>
                <a:lnTo>
                  <a:pt x="1807" y="944"/>
                </a:lnTo>
                <a:cubicBezTo>
                  <a:pt x="1807" y="752"/>
                  <a:pt x="1424" y="656"/>
                  <a:pt x="1232" y="656"/>
                </a:cubicBez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17" name="Freeform 22"/>
          <p:cNvSpPr>
            <a:spLocks noEditPoints="1"/>
          </p:cNvSpPr>
          <p:nvPr/>
        </p:nvSpPr>
        <p:spPr bwMode="auto">
          <a:xfrm>
            <a:off x="4962979" y="4217698"/>
            <a:ext cx="631032" cy="499186"/>
          </a:xfrm>
          <a:custGeom>
            <a:avLst/>
            <a:gdLst>
              <a:gd name="T0" fmla="*/ 1150 w 1806"/>
              <a:gd name="T1" fmla="*/ 657 h 1314"/>
              <a:gd name="T2" fmla="*/ 1478 w 1806"/>
              <a:gd name="T3" fmla="*/ 329 h 1314"/>
              <a:gd name="T4" fmla="*/ 1150 w 1806"/>
              <a:gd name="T5" fmla="*/ 0 h 1314"/>
              <a:gd name="T6" fmla="*/ 821 w 1806"/>
              <a:gd name="T7" fmla="*/ 329 h 1314"/>
              <a:gd name="T8" fmla="*/ 1150 w 1806"/>
              <a:gd name="T9" fmla="*/ 657 h 1314"/>
              <a:gd name="T10" fmla="*/ 411 w 1806"/>
              <a:gd name="T11" fmla="*/ 493 h 1314"/>
              <a:gd name="T12" fmla="*/ 411 w 1806"/>
              <a:gd name="T13" fmla="*/ 247 h 1314"/>
              <a:gd name="T14" fmla="*/ 246 w 1806"/>
              <a:gd name="T15" fmla="*/ 247 h 1314"/>
              <a:gd name="T16" fmla="*/ 246 w 1806"/>
              <a:gd name="T17" fmla="*/ 493 h 1314"/>
              <a:gd name="T18" fmla="*/ 0 w 1806"/>
              <a:gd name="T19" fmla="*/ 493 h 1314"/>
              <a:gd name="T20" fmla="*/ 0 w 1806"/>
              <a:gd name="T21" fmla="*/ 657 h 1314"/>
              <a:gd name="T22" fmla="*/ 246 w 1806"/>
              <a:gd name="T23" fmla="*/ 657 h 1314"/>
              <a:gd name="T24" fmla="*/ 246 w 1806"/>
              <a:gd name="T25" fmla="*/ 904 h 1314"/>
              <a:gd name="T26" fmla="*/ 411 w 1806"/>
              <a:gd name="T27" fmla="*/ 904 h 1314"/>
              <a:gd name="T28" fmla="*/ 411 w 1806"/>
              <a:gd name="T29" fmla="*/ 657 h 1314"/>
              <a:gd name="T30" fmla="*/ 657 w 1806"/>
              <a:gd name="T31" fmla="*/ 657 h 1314"/>
              <a:gd name="T32" fmla="*/ 657 w 1806"/>
              <a:gd name="T33" fmla="*/ 493 h 1314"/>
              <a:gd name="T34" fmla="*/ 411 w 1806"/>
              <a:gd name="T35" fmla="*/ 493 h 1314"/>
              <a:gd name="T36" fmla="*/ 1150 w 1806"/>
              <a:gd name="T37" fmla="*/ 822 h 1314"/>
              <a:gd name="T38" fmla="*/ 493 w 1806"/>
              <a:gd name="T39" fmla="*/ 1150 h 1314"/>
              <a:gd name="T40" fmla="*/ 493 w 1806"/>
              <a:gd name="T41" fmla="*/ 1314 h 1314"/>
              <a:gd name="T42" fmla="*/ 1806 w 1806"/>
              <a:gd name="T43" fmla="*/ 1314 h 1314"/>
              <a:gd name="T44" fmla="*/ 1806 w 1806"/>
              <a:gd name="T45" fmla="*/ 1150 h 1314"/>
              <a:gd name="T46" fmla="*/ 1150 w 1806"/>
              <a:gd name="T47" fmla="*/ 822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6" h="1314">
                <a:moveTo>
                  <a:pt x="1150" y="657"/>
                </a:moveTo>
                <a:cubicBezTo>
                  <a:pt x="1331" y="657"/>
                  <a:pt x="1478" y="510"/>
                  <a:pt x="1478" y="329"/>
                </a:cubicBezTo>
                <a:cubicBezTo>
                  <a:pt x="1478" y="147"/>
                  <a:pt x="1331" y="0"/>
                  <a:pt x="1150" y="0"/>
                </a:cubicBezTo>
                <a:cubicBezTo>
                  <a:pt x="968" y="0"/>
                  <a:pt x="821" y="147"/>
                  <a:pt x="821" y="329"/>
                </a:cubicBezTo>
                <a:cubicBezTo>
                  <a:pt x="821" y="510"/>
                  <a:pt x="968" y="657"/>
                  <a:pt x="1150" y="657"/>
                </a:cubicBezTo>
                <a:close/>
                <a:moveTo>
                  <a:pt x="411" y="493"/>
                </a:moveTo>
                <a:lnTo>
                  <a:pt x="411" y="247"/>
                </a:lnTo>
                <a:lnTo>
                  <a:pt x="246" y="247"/>
                </a:lnTo>
                <a:lnTo>
                  <a:pt x="246" y="493"/>
                </a:lnTo>
                <a:lnTo>
                  <a:pt x="0" y="493"/>
                </a:lnTo>
                <a:lnTo>
                  <a:pt x="0" y="657"/>
                </a:lnTo>
                <a:lnTo>
                  <a:pt x="246" y="657"/>
                </a:lnTo>
                <a:lnTo>
                  <a:pt x="246" y="904"/>
                </a:lnTo>
                <a:lnTo>
                  <a:pt x="411" y="904"/>
                </a:lnTo>
                <a:lnTo>
                  <a:pt x="411" y="657"/>
                </a:lnTo>
                <a:lnTo>
                  <a:pt x="657" y="657"/>
                </a:lnTo>
                <a:lnTo>
                  <a:pt x="657" y="493"/>
                </a:lnTo>
                <a:lnTo>
                  <a:pt x="411" y="493"/>
                </a:lnTo>
                <a:close/>
                <a:moveTo>
                  <a:pt x="1150" y="822"/>
                </a:moveTo>
                <a:cubicBezTo>
                  <a:pt x="931" y="822"/>
                  <a:pt x="493" y="931"/>
                  <a:pt x="493" y="1150"/>
                </a:cubicBezTo>
                <a:lnTo>
                  <a:pt x="493" y="1314"/>
                </a:lnTo>
                <a:lnTo>
                  <a:pt x="1806" y="1314"/>
                </a:lnTo>
                <a:lnTo>
                  <a:pt x="1806" y="1150"/>
                </a:lnTo>
                <a:cubicBezTo>
                  <a:pt x="1806" y="931"/>
                  <a:pt x="1368" y="822"/>
                  <a:pt x="1150" y="822"/>
                </a:cubicBez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18" name="Freeform 19"/>
          <p:cNvSpPr>
            <a:spLocks noEditPoints="1"/>
          </p:cNvSpPr>
          <p:nvPr/>
        </p:nvSpPr>
        <p:spPr bwMode="auto">
          <a:xfrm>
            <a:off x="7640938" y="4190226"/>
            <a:ext cx="738162" cy="530847"/>
          </a:xfrm>
          <a:custGeom>
            <a:avLst/>
            <a:gdLst>
              <a:gd name="T0" fmla="*/ 1232 w 1807"/>
              <a:gd name="T1" fmla="*/ 492 h 1149"/>
              <a:gd name="T2" fmla="*/ 1477 w 1807"/>
              <a:gd name="T3" fmla="*/ 246 h 1149"/>
              <a:gd name="T4" fmla="*/ 1232 w 1807"/>
              <a:gd name="T5" fmla="*/ 0 h 1149"/>
              <a:gd name="T6" fmla="*/ 986 w 1807"/>
              <a:gd name="T7" fmla="*/ 246 h 1149"/>
              <a:gd name="T8" fmla="*/ 1232 w 1807"/>
              <a:gd name="T9" fmla="*/ 492 h 1149"/>
              <a:gd name="T10" fmla="*/ 575 w 1807"/>
              <a:gd name="T11" fmla="*/ 492 h 1149"/>
              <a:gd name="T12" fmla="*/ 820 w 1807"/>
              <a:gd name="T13" fmla="*/ 246 h 1149"/>
              <a:gd name="T14" fmla="*/ 575 w 1807"/>
              <a:gd name="T15" fmla="*/ 0 h 1149"/>
              <a:gd name="T16" fmla="*/ 329 w 1807"/>
              <a:gd name="T17" fmla="*/ 246 h 1149"/>
              <a:gd name="T18" fmla="*/ 575 w 1807"/>
              <a:gd name="T19" fmla="*/ 492 h 1149"/>
              <a:gd name="T20" fmla="*/ 575 w 1807"/>
              <a:gd name="T21" fmla="*/ 656 h 1149"/>
              <a:gd name="T22" fmla="*/ 0 w 1807"/>
              <a:gd name="T23" fmla="*/ 944 h 1149"/>
              <a:gd name="T24" fmla="*/ 0 w 1807"/>
              <a:gd name="T25" fmla="*/ 1149 h 1149"/>
              <a:gd name="T26" fmla="*/ 1150 w 1807"/>
              <a:gd name="T27" fmla="*/ 1149 h 1149"/>
              <a:gd name="T28" fmla="*/ 1150 w 1807"/>
              <a:gd name="T29" fmla="*/ 944 h 1149"/>
              <a:gd name="T30" fmla="*/ 575 w 1807"/>
              <a:gd name="T31" fmla="*/ 656 h 1149"/>
              <a:gd name="T32" fmla="*/ 1232 w 1807"/>
              <a:gd name="T33" fmla="*/ 656 h 1149"/>
              <a:gd name="T34" fmla="*/ 1153 w 1807"/>
              <a:gd name="T35" fmla="*/ 661 h 1149"/>
              <a:gd name="T36" fmla="*/ 1314 w 1807"/>
              <a:gd name="T37" fmla="*/ 944 h 1149"/>
              <a:gd name="T38" fmla="*/ 1314 w 1807"/>
              <a:gd name="T39" fmla="*/ 1149 h 1149"/>
              <a:gd name="T40" fmla="*/ 1807 w 1807"/>
              <a:gd name="T41" fmla="*/ 1149 h 1149"/>
              <a:gd name="T42" fmla="*/ 1807 w 1807"/>
              <a:gd name="T43" fmla="*/ 944 h 1149"/>
              <a:gd name="T44" fmla="*/ 1232 w 1807"/>
              <a:gd name="T45" fmla="*/ 6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7" h="1149">
                <a:moveTo>
                  <a:pt x="1232" y="492"/>
                </a:moveTo>
                <a:cubicBezTo>
                  <a:pt x="1368" y="492"/>
                  <a:pt x="1477" y="382"/>
                  <a:pt x="1477" y="246"/>
                </a:cubicBezTo>
                <a:cubicBezTo>
                  <a:pt x="1477" y="110"/>
                  <a:pt x="1368" y="0"/>
                  <a:pt x="1232" y="0"/>
                </a:cubicBezTo>
                <a:cubicBezTo>
                  <a:pt x="1096" y="0"/>
                  <a:pt x="986" y="110"/>
                  <a:pt x="986" y="246"/>
                </a:cubicBezTo>
                <a:cubicBezTo>
                  <a:pt x="986" y="382"/>
                  <a:pt x="1096" y="492"/>
                  <a:pt x="1232" y="492"/>
                </a:cubicBezTo>
                <a:close/>
                <a:moveTo>
                  <a:pt x="575" y="492"/>
                </a:moveTo>
                <a:cubicBezTo>
                  <a:pt x="711" y="492"/>
                  <a:pt x="820" y="382"/>
                  <a:pt x="820" y="246"/>
                </a:cubicBezTo>
                <a:cubicBezTo>
                  <a:pt x="820" y="110"/>
                  <a:pt x="711" y="0"/>
                  <a:pt x="575" y="0"/>
                </a:cubicBezTo>
                <a:cubicBezTo>
                  <a:pt x="439" y="0"/>
                  <a:pt x="329" y="110"/>
                  <a:pt x="329" y="246"/>
                </a:cubicBezTo>
                <a:cubicBezTo>
                  <a:pt x="329" y="382"/>
                  <a:pt x="439" y="492"/>
                  <a:pt x="575" y="492"/>
                </a:cubicBezTo>
                <a:close/>
                <a:moveTo>
                  <a:pt x="575" y="656"/>
                </a:moveTo>
                <a:cubicBezTo>
                  <a:pt x="383" y="656"/>
                  <a:pt x="0" y="752"/>
                  <a:pt x="0" y="944"/>
                </a:cubicBezTo>
                <a:lnTo>
                  <a:pt x="0" y="1149"/>
                </a:lnTo>
                <a:lnTo>
                  <a:pt x="1150" y="1149"/>
                </a:lnTo>
                <a:lnTo>
                  <a:pt x="1150" y="944"/>
                </a:lnTo>
                <a:cubicBezTo>
                  <a:pt x="1150" y="752"/>
                  <a:pt x="767" y="656"/>
                  <a:pt x="575" y="656"/>
                </a:cubicBezTo>
                <a:close/>
                <a:moveTo>
                  <a:pt x="1232" y="656"/>
                </a:moveTo>
                <a:cubicBezTo>
                  <a:pt x="1208" y="656"/>
                  <a:pt x="1181" y="658"/>
                  <a:pt x="1153" y="661"/>
                </a:cubicBezTo>
                <a:cubicBezTo>
                  <a:pt x="1248" y="729"/>
                  <a:pt x="1314" y="822"/>
                  <a:pt x="1314" y="944"/>
                </a:cubicBezTo>
                <a:lnTo>
                  <a:pt x="1314" y="1149"/>
                </a:lnTo>
                <a:lnTo>
                  <a:pt x="1807" y="1149"/>
                </a:lnTo>
                <a:lnTo>
                  <a:pt x="1807" y="944"/>
                </a:lnTo>
                <a:cubicBezTo>
                  <a:pt x="1807" y="752"/>
                  <a:pt x="1424" y="656"/>
                  <a:pt x="1232" y="656"/>
                </a:cubicBez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19" name="TextBox 18"/>
          <p:cNvSpPr txBox="1"/>
          <p:nvPr/>
        </p:nvSpPr>
        <p:spPr>
          <a:xfrm>
            <a:off x="2652417" y="3730446"/>
            <a:ext cx="1912541" cy="1298456"/>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70+</a:t>
            </a:r>
            <a:r>
              <a:rPr lang="en-US" sz="2600">
                <a:solidFill>
                  <a:srgbClr val="000000"/>
                </a:solidFill>
                <a:latin typeface="Neo Sans Std Light" panose="020B0304030504040204"/>
              </a:rPr>
              <a:t> </a:t>
            </a:r>
          </a:p>
          <a:p>
            <a:pPr algn="ctr"/>
            <a:r>
              <a:rPr lang="en-US" sz="1733">
                <a:solidFill>
                  <a:srgbClr val="000000"/>
                </a:solidFill>
                <a:latin typeface="Neo Sans Std Light" panose="020B0304030504040204"/>
              </a:rPr>
              <a:t>Partners</a:t>
            </a:r>
          </a:p>
        </p:txBody>
      </p:sp>
      <p:sp>
        <p:nvSpPr>
          <p:cNvPr id="20" name="TextBox 19"/>
          <p:cNvSpPr txBox="1"/>
          <p:nvPr/>
        </p:nvSpPr>
        <p:spPr>
          <a:xfrm>
            <a:off x="5438684" y="3730432"/>
            <a:ext cx="1912541" cy="1298470"/>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7.000+</a:t>
            </a:r>
            <a:r>
              <a:rPr lang="en-US" sz="2600">
                <a:solidFill>
                  <a:srgbClr val="000000"/>
                </a:solidFill>
                <a:latin typeface="Neo Sans Std Light" panose="020B0304030504040204"/>
              </a:rPr>
              <a:t> </a:t>
            </a:r>
          </a:p>
          <a:p>
            <a:pPr algn="ctr"/>
            <a:r>
              <a:rPr lang="en-US" sz="1733">
                <a:solidFill>
                  <a:srgbClr val="000000"/>
                </a:solidFill>
                <a:latin typeface="Neo Sans Std Light" panose="020B0304030504040204"/>
              </a:rPr>
              <a:t>Customers</a:t>
            </a:r>
          </a:p>
        </p:txBody>
      </p:sp>
      <p:sp>
        <p:nvSpPr>
          <p:cNvPr id="21" name="TextBox 20"/>
          <p:cNvSpPr txBox="1"/>
          <p:nvPr/>
        </p:nvSpPr>
        <p:spPr>
          <a:xfrm>
            <a:off x="8112466" y="3730448"/>
            <a:ext cx="2064774" cy="1320361"/>
          </a:xfrm>
          <a:prstGeom prst="rect">
            <a:avLst/>
          </a:prstGeom>
          <a:noFill/>
        </p:spPr>
        <p:txBody>
          <a:bodyPr wrap="square" rtlCol="0" anchor="ctr">
            <a:noAutofit/>
          </a:bodyPr>
          <a:lstStyle/>
          <a:p>
            <a:pPr algn="ctr"/>
            <a:r>
              <a:rPr lang="en-US" sz="3200">
                <a:solidFill>
                  <a:srgbClr val="000000"/>
                </a:solidFill>
                <a:latin typeface="Neo Sans Std Light" panose="020B0304030504040204"/>
              </a:rPr>
              <a:t>100.000+</a:t>
            </a:r>
            <a:r>
              <a:rPr lang="en-US" sz="2400">
                <a:solidFill>
                  <a:srgbClr val="000000"/>
                </a:solidFill>
                <a:latin typeface="Neo Sans Std Light" panose="020B0304030504040204"/>
              </a:rPr>
              <a:t> </a:t>
            </a:r>
          </a:p>
          <a:p>
            <a:pPr algn="ctr"/>
            <a:r>
              <a:rPr lang="en-US" sz="1600">
                <a:solidFill>
                  <a:srgbClr val="000000"/>
                </a:solidFill>
                <a:latin typeface="Neo Sans Std Light" panose="020B0304030504040204"/>
              </a:rPr>
              <a:t>Users</a:t>
            </a:r>
          </a:p>
        </p:txBody>
      </p:sp>
      <p:sp>
        <p:nvSpPr>
          <p:cNvPr id="22" name="Freeform 16"/>
          <p:cNvSpPr>
            <a:spLocks noEditPoints="1"/>
          </p:cNvSpPr>
          <p:nvPr/>
        </p:nvSpPr>
        <p:spPr bwMode="auto">
          <a:xfrm>
            <a:off x="2329324" y="1534674"/>
            <a:ext cx="442723" cy="442723"/>
          </a:xfrm>
          <a:custGeom>
            <a:avLst/>
            <a:gdLst>
              <a:gd name="T0" fmla="*/ 0 w 1800"/>
              <a:gd name="T1" fmla="*/ 1427 h 1800"/>
              <a:gd name="T2" fmla="*/ 0 w 1800"/>
              <a:gd name="T3" fmla="*/ 1800 h 1800"/>
              <a:gd name="T4" fmla="*/ 373 w 1800"/>
              <a:gd name="T5" fmla="*/ 1800 h 1800"/>
              <a:gd name="T6" fmla="*/ 1474 w 1800"/>
              <a:gd name="T7" fmla="*/ 699 h 1800"/>
              <a:gd name="T8" fmla="*/ 1101 w 1800"/>
              <a:gd name="T9" fmla="*/ 326 h 1800"/>
              <a:gd name="T10" fmla="*/ 0 w 1800"/>
              <a:gd name="T11" fmla="*/ 1427 h 1800"/>
              <a:gd name="T12" fmla="*/ 1761 w 1800"/>
              <a:gd name="T13" fmla="*/ 412 h 1800"/>
              <a:gd name="T14" fmla="*/ 1761 w 1800"/>
              <a:gd name="T15" fmla="*/ 271 h 1800"/>
              <a:gd name="T16" fmla="*/ 1529 w 1800"/>
              <a:gd name="T17" fmla="*/ 39 h 1800"/>
              <a:gd name="T18" fmla="*/ 1388 w 1800"/>
              <a:gd name="T19" fmla="*/ 39 h 1800"/>
              <a:gd name="T20" fmla="*/ 1206 w 1800"/>
              <a:gd name="T21" fmla="*/ 221 h 1800"/>
              <a:gd name="T22" fmla="*/ 1579 w 1800"/>
              <a:gd name="T23" fmla="*/ 594 h 1800"/>
              <a:gd name="T24" fmla="*/ 1761 w 1800"/>
              <a:gd name="T25" fmla="*/ 412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0" h="1800">
                <a:moveTo>
                  <a:pt x="0" y="1427"/>
                </a:moveTo>
                <a:lnTo>
                  <a:pt x="0" y="1800"/>
                </a:lnTo>
                <a:lnTo>
                  <a:pt x="373" y="1800"/>
                </a:lnTo>
                <a:lnTo>
                  <a:pt x="1474" y="699"/>
                </a:lnTo>
                <a:lnTo>
                  <a:pt x="1101" y="326"/>
                </a:lnTo>
                <a:lnTo>
                  <a:pt x="0" y="1427"/>
                </a:lnTo>
                <a:close/>
                <a:moveTo>
                  <a:pt x="1761" y="412"/>
                </a:moveTo>
                <a:cubicBezTo>
                  <a:pt x="1800" y="373"/>
                  <a:pt x="1800" y="310"/>
                  <a:pt x="1761" y="271"/>
                </a:cubicBezTo>
                <a:lnTo>
                  <a:pt x="1529" y="39"/>
                </a:lnTo>
                <a:cubicBezTo>
                  <a:pt x="1490" y="0"/>
                  <a:pt x="1427" y="0"/>
                  <a:pt x="1388" y="39"/>
                </a:cubicBezTo>
                <a:lnTo>
                  <a:pt x="1206" y="221"/>
                </a:lnTo>
                <a:lnTo>
                  <a:pt x="1579" y="594"/>
                </a:lnTo>
                <a:lnTo>
                  <a:pt x="1761" y="412"/>
                </a:ln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23" name="TextBox 22"/>
          <p:cNvSpPr txBox="1"/>
          <p:nvPr/>
        </p:nvSpPr>
        <p:spPr>
          <a:xfrm>
            <a:off x="2654937" y="1006854"/>
            <a:ext cx="1912541" cy="1305812"/>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1996</a:t>
            </a:r>
            <a:r>
              <a:rPr lang="en-US" sz="2600">
                <a:solidFill>
                  <a:srgbClr val="000000"/>
                </a:solidFill>
                <a:latin typeface="Neo Sans Std Light" panose="020B0304030504040204"/>
              </a:rPr>
              <a:t> </a:t>
            </a:r>
          </a:p>
          <a:p>
            <a:pPr algn="ctr"/>
            <a:r>
              <a:rPr lang="en-US" sz="1733">
                <a:solidFill>
                  <a:srgbClr val="000000"/>
                </a:solidFill>
                <a:latin typeface="Neo Sans Std Light" panose="020B0304030504040204"/>
              </a:rPr>
              <a:t>Founded</a:t>
            </a:r>
          </a:p>
        </p:txBody>
      </p:sp>
      <p:sp>
        <p:nvSpPr>
          <p:cNvPr id="24" name="TextBox 23"/>
          <p:cNvSpPr txBox="1"/>
          <p:nvPr/>
        </p:nvSpPr>
        <p:spPr>
          <a:xfrm>
            <a:off x="5438685" y="1033360"/>
            <a:ext cx="1912541" cy="1305797"/>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83+11</a:t>
            </a:r>
            <a:endParaRPr lang="en-US" sz="2600">
              <a:solidFill>
                <a:srgbClr val="000000"/>
              </a:solidFill>
              <a:latin typeface="Neo Sans Std Light" panose="020B0304030504040204"/>
            </a:endParaRPr>
          </a:p>
          <a:p>
            <a:pPr algn="ctr"/>
            <a:r>
              <a:rPr lang="en-US" sz="1733">
                <a:solidFill>
                  <a:srgbClr val="000000"/>
                </a:solidFill>
                <a:latin typeface="Neo Sans Std Light" panose="020B0304030504040204"/>
              </a:rPr>
              <a:t>Employees + contracted</a:t>
            </a:r>
          </a:p>
        </p:txBody>
      </p:sp>
      <p:sp>
        <p:nvSpPr>
          <p:cNvPr id="25" name="Freeform 29"/>
          <p:cNvSpPr>
            <a:spLocks noEditPoints="1"/>
          </p:cNvSpPr>
          <p:nvPr/>
        </p:nvSpPr>
        <p:spPr bwMode="auto">
          <a:xfrm>
            <a:off x="2315103" y="4147033"/>
            <a:ext cx="502270" cy="476380"/>
          </a:xfrm>
          <a:custGeom>
            <a:avLst/>
            <a:gdLst>
              <a:gd name="T0" fmla="*/ 1782 w 1980"/>
              <a:gd name="T1" fmla="*/ 396 h 1880"/>
              <a:gd name="T2" fmla="*/ 1386 w 1980"/>
              <a:gd name="T3" fmla="*/ 396 h 1880"/>
              <a:gd name="T4" fmla="*/ 1386 w 1980"/>
              <a:gd name="T5" fmla="*/ 198 h 1880"/>
              <a:gd name="T6" fmla="*/ 1188 w 1980"/>
              <a:gd name="T7" fmla="*/ 0 h 1880"/>
              <a:gd name="T8" fmla="*/ 792 w 1980"/>
              <a:gd name="T9" fmla="*/ 0 h 1880"/>
              <a:gd name="T10" fmla="*/ 594 w 1980"/>
              <a:gd name="T11" fmla="*/ 197 h 1880"/>
              <a:gd name="T12" fmla="*/ 594 w 1980"/>
              <a:gd name="T13" fmla="*/ 395 h 1880"/>
              <a:gd name="T14" fmla="*/ 198 w 1980"/>
              <a:gd name="T15" fmla="*/ 396 h 1880"/>
              <a:gd name="T16" fmla="*/ 1 w 1980"/>
              <a:gd name="T17" fmla="*/ 593 h 1880"/>
              <a:gd name="T18" fmla="*/ 0 w 1980"/>
              <a:gd name="T19" fmla="*/ 1682 h 1880"/>
              <a:gd name="T20" fmla="*/ 198 w 1980"/>
              <a:gd name="T21" fmla="*/ 1880 h 1880"/>
              <a:gd name="T22" fmla="*/ 1782 w 1980"/>
              <a:gd name="T23" fmla="*/ 1880 h 1880"/>
              <a:gd name="T24" fmla="*/ 1980 w 1980"/>
              <a:gd name="T25" fmla="*/ 1682 h 1880"/>
              <a:gd name="T26" fmla="*/ 1980 w 1980"/>
              <a:gd name="T27" fmla="*/ 593 h 1880"/>
              <a:gd name="T28" fmla="*/ 1782 w 1980"/>
              <a:gd name="T29" fmla="*/ 396 h 1880"/>
              <a:gd name="T30" fmla="*/ 1188 w 1980"/>
              <a:gd name="T31" fmla="*/ 396 h 1880"/>
              <a:gd name="T32" fmla="*/ 792 w 1980"/>
              <a:gd name="T33" fmla="*/ 396 h 1880"/>
              <a:gd name="T34" fmla="*/ 792 w 1980"/>
              <a:gd name="T35" fmla="*/ 198 h 1880"/>
              <a:gd name="T36" fmla="*/ 1188 w 1980"/>
              <a:gd name="T37" fmla="*/ 198 h 1880"/>
              <a:gd name="T38" fmla="*/ 1188 w 1980"/>
              <a:gd name="T39" fmla="*/ 39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0" h="1880">
                <a:moveTo>
                  <a:pt x="1782" y="396"/>
                </a:moveTo>
                <a:lnTo>
                  <a:pt x="1386" y="396"/>
                </a:lnTo>
                <a:lnTo>
                  <a:pt x="1386" y="198"/>
                </a:lnTo>
                <a:cubicBezTo>
                  <a:pt x="1386" y="88"/>
                  <a:pt x="1297" y="0"/>
                  <a:pt x="1188" y="0"/>
                </a:cubicBezTo>
                <a:lnTo>
                  <a:pt x="792" y="0"/>
                </a:lnTo>
                <a:cubicBezTo>
                  <a:pt x="683" y="0"/>
                  <a:pt x="594" y="88"/>
                  <a:pt x="594" y="197"/>
                </a:cubicBezTo>
                <a:lnTo>
                  <a:pt x="594" y="395"/>
                </a:lnTo>
                <a:lnTo>
                  <a:pt x="198" y="396"/>
                </a:lnTo>
                <a:cubicBezTo>
                  <a:pt x="89" y="396"/>
                  <a:pt x="1" y="484"/>
                  <a:pt x="1" y="593"/>
                </a:cubicBezTo>
                <a:lnTo>
                  <a:pt x="0" y="1682"/>
                </a:lnTo>
                <a:cubicBezTo>
                  <a:pt x="0" y="1792"/>
                  <a:pt x="89" y="1880"/>
                  <a:pt x="198" y="1880"/>
                </a:cubicBezTo>
                <a:lnTo>
                  <a:pt x="1782" y="1880"/>
                </a:lnTo>
                <a:cubicBezTo>
                  <a:pt x="1891" y="1880"/>
                  <a:pt x="1980" y="1792"/>
                  <a:pt x="1980" y="1682"/>
                </a:cubicBezTo>
                <a:lnTo>
                  <a:pt x="1980" y="593"/>
                </a:lnTo>
                <a:cubicBezTo>
                  <a:pt x="1980" y="484"/>
                  <a:pt x="1891" y="396"/>
                  <a:pt x="1782" y="396"/>
                </a:cubicBezTo>
                <a:close/>
                <a:moveTo>
                  <a:pt x="1188" y="396"/>
                </a:moveTo>
                <a:lnTo>
                  <a:pt x="792" y="396"/>
                </a:lnTo>
                <a:lnTo>
                  <a:pt x="792" y="198"/>
                </a:lnTo>
                <a:lnTo>
                  <a:pt x="1188" y="198"/>
                </a:lnTo>
                <a:lnTo>
                  <a:pt x="1188" y="396"/>
                </a:ln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26" name="Freeform 25"/>
          <p:cNvSpPr>
            <a:spLocks noEditPoints="1"/>
          </p:cNvSpPr>
          <p:nvPr/>
        </p:nvSpPr>
        <p:spPr bwMode="auto">
          <a:xfrm>
            <a:off x="2262567" y="5658525"/>
            <a:ext cx="494502" cy="288676"/>
          </a:xfrm>
          <a:custGeom>
            <a:avLst/>
            <a:gdLst>
              <a:gd name="T0" fmla="*/ 626 w 2015"/>
              <a:gd name="T1" fmla="*/ 116 h 1175"/>
              <a:gd name="T2" fmla="*/ 488 w 2015"/>
              <a:gd name="T3" fmla="*/ 1 h 1175"/>
              <a:gd name="T4" fmla="*/ 0 w 2015"/>
              <a:gd name="T5" fmla="*/ 588 h 1175"/>
              <a:gd name="T6" fmla="*/ 488 w 2015"/>
              <a:gd name="T7" fmla="*/ 1175 h 1175"/>
              <a:gd name="T8" fmla="*/ 626 w 2015"/>
              <a:gd name="T9" fmla="*/ 1061 h 1175"/>
              <a:gd name="T10" fmla="*/ 234 w 2015"/>
              <a:gd name="T11" fmla="*/ 588 h 1175"/>
              <a:gd name="T12" fmla="*/ 626 w 2015"/>
              <a:gd name="T13" fmla="*/ 116 h 1175"/>
              <a:gd name="T14" fmla="*/ 557 w 2015"/>
              <a:gd name="T15" fmla="*/ 678 h 1175"/>
              <a:gd name="T16" fmla="*/ 737 w 2015"/>
              <a:gd name="T17" fmla="*/ 678 h 1175"/>
              <a:gd name="T18" fmla="*/ 737 w 2015"/>
              <a:gd name="T19" fmla="*/ 498 h 1175"/>
              <a:gd name="T20" fmla="*/ 557 w 2015"/>
              <a:gd name="T21" fmla="*/ 498 h 1175"/>
              <a:gd name="T22" fmla="*/ 557 w 2015"/>
              <a:gd name="T23" fmla="*/ 678 h 1175"/>
              <a:gd name="T24" fmla="*/ 1458 w 2015"/>
              <a:gd name="T25" fmla="*/ 498 h 1175"/>
              <a:gd name="T26" fmla="*/ 1278 w 2015"/>
              <a:gd name="T27" fmla="*/ 498 h 1175"/>
              <a:gd name="T28" fmla="*/ 1278 w 2015"/>
              <a:gd name="T29" fmla="*/ 678 h 1175"/>
              <a:gd name="T30" fmla="*/ 1458 w 2015"/>
              <a:gd name="T31" fmla="*/ 678 h 1175"/>
              <a:gd name="T32" fmla="*/ 1458 w 2015"/>
              <a:gd name="T33" fmla="*/ 498 h 1175"/>
              <a:gd name="T34" fmla="*/ 917 w 2015"/>
              <a:gd name="T35" fmla="*/ 678 h 1175"/>
              <a:gd name="T36" fmla="*/ 1098 w 2015"/>
              <a:gd name="T37" fmla="*/ 678 h 1175"/>
              <a:gd name="T38" fmla="*/ 1098 w 2015"/>
              <a:gd name="T39" fmla="*/ 498 h 1175"/>
              <a:gd name="T40" fmla="*/ 917 w 2015"/>
              <a:gd name="T41" fmla="*/ 498 h 1175"/>
              <a:gd name="T42" fmla="*/ 917 w 2015"/>
              <a:gd name="T43" fmla="*/ 678 h 1175"/>
              <a:gd name="T44" fmla="*/ 1527 w 2015"/>
              <a:gd name="T45" fmla="*/ 0 h 1175"/>
              <a:gd name="T46" fmla="*/ 1389 w 2015"/>
              <a:gd name="T47" fmla="*/ 115 h 1175"/>
              <a:gd name="T48" fmla="*/ 1781 w 2015"/>
              <a:gd name="T49" fmla="*/ 588 h 1175"/>
              <a:gd name="T50" fmla="*/ 1389 w 2015"/>
              <a:gd name="T51" fmla="*/ 1060 h 1175"/>
              <a:gd name="T52" fmla="*/ 1527 w 2015"/>
              <a:gd name="T53" fmla="*/ 1175 h 1175"/>
              <a:gd name="T54" fmla="*/ 2015 w 2015"/>
              <a:gd name="T55" fmla="*/ 588 h 1175"/>
              <a:gd name="T56" fmla="*/ 1527 w 2015"/>
              <a:gd name="T57" fmla="*/ 0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15" h="1175">
                <a:moveTo>
                  <a:pt x="626" y="116"/>
                </a:moveTo>
                <a:lnTo>
                  <a:pt x="488" y="1"/>
                </a:lnTo>
                <a:lnTo>
                  <a:pt x="0" y="588"/>
                </a:lnTo>
                <a:lnTo>
                  <a:pt x="488" y="1175"/>
                </a:lnTo>
                <a:lnTo>
                  <a:pt x="626" y="1061"/>
                </a:lnTo>
                <a:lnTo>
                  <a:pt x="234" y="588"/>
                </a:lnTo>
                <a:lnTo>
                  <a:pt x="626" y="116"/>
                </a:lnTo>
                <a:close/>
                <a:moveTo>
                  <a:pt x="557" y="678"/>
                </a:moveTo>
                <a:lnTo>
                  <a:pt x="737" y="678"/>
                </a:lnTo>
                <a:lnTo>
                  <a:pt x="737" y="498"/>
                </a:lnTo>
                <a:lnTo>
                  <a:pt x="557" y="498"/>
                </a:lnTo>
                <a:lnTo>
                  <a:pt x="557" y="678"/>
                </a:lnTo>
                <a:close/>
                <a:moveTo>
                  <a:pt x="1458" y="498"/>
                </a:moveTo>
                <a:lnTo>
                  <a:pt x="1278" y="498"/>
                </a:lnTo>
                <a:lnTo>
                  <a:pt x="1278" y="678"/>
                </a:lnTo>
                <a:lnTo>
                  <a:pt x="1458" y="678"/>
                </a:lnTo>
                <a:lnTo>
                  <a:pt x="1458" y="498"/>
                </a:lnTo>
                <a:close/>
                <a:moveTo>
                  <a:pt x="917" y="678"/>
                </a:moveTo>
                <a:lnTo>
                  <a:pt x="1098" y="678"/>
                </a:lnTo>
                <a:lnTo>
                  <a:pt x="1098" y="498"/>
                </a:lnTo>
                <a:lnTo>
                  <a:pt x="917" y="498"/>
                </a:lnTo>
                <a:lnTo>
                  <a:pt x="917" y="678"/>
                </a:lnTo>
                <a:close/>
                <a:moveTo>
                  <a:pt x="1527" y="0"/>
                </a:moveTo>
                <a:lnTo>
                  <a:pt x="1389" y="115"/>
                </a:lnTo>
                <a:lnTo>
                  <a:pt x="1781" y="588"/>
                </a:lnTo>
                <a:lnTo>
                  <a:pt x="1389" y="1060"/>
                </a:lnTo>
                <a:lnTo>
                  <a:pt x="1527" y="1175"/>
                </a:lnTo>
                <a:lnTo>
                  <a:pt x="2015" y="588"/>
                </a:lnTo>
                <a:lnTo>
                  <a:pt x="1527" y="0"/>
                </a:ln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27" name="TextBox 26"/>
          <p:cNvSpPr txBox="1"/>
          <p:nvPr/>
        </p:nvSpPr>
        <p:spPr>
          <a:xfrm>
            <a:off x="2643296" y="5128215"/>
            <a:ext cx="1912541" cy="1290466"/>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250M+</a:t>
            </a:r>
            <a:r>
              <a:rPr lang="en-US" sz="2600">
                <a:solidFill>
                  <a:srgbClr val="000000"/>
                </a:solidFill>
                <a:latin typeface="Neo Sans Std Light" panose="020B0304030504040204"/>
              </a:rPr>
              <a:t> </a:t>
            </a:r>
          </a:p>
          <a:p>
            <a:pPr algn="ctr"/>
            <a:r>
              <a:rPr lang="en-US" sz="1733">
                <a:solidFill>
                  <a:srgbClr val="000000"/>
                </a:solidFill>
                <a:latin typeface="Neo Sans Std Light" panose="020B0304030504040204"/>
              </a:rPr>
              <a:t>Transactions/year</a:t>
            </a:r>
          </a:p>
        </p:txBody>
      </p:sp>
      <p:pic>
        <p:nvPicPr>
          <p:cNvPr id="28" name="Picture 4" descr="http://www.storagecraft.com/blog/wp-content/uploads/2013/06/Microsoft-Gold-Partner-PNG.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24547" y="2755984"/>
            <a:ext cx="2465515" cy="69304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652416" y="2363180"/>
            <a:ext cx="1912541" cy="1306940"/>
          </a:xfrm>
          <a:prstGeom prst="rect">
            <a:avLst/>
          </a:prstGeom>
          <a:noFill/>
        </p:spPr>
        <p:txBody>
          <a:bodyPr wrap="square" rtlCol="0" anchor="ctr">
            <a:noAutofit/>
          </a:bodyPr>
          <a:lstStyle/>
          <a:p>
            <a:pPr algn="ctr"/>
            <a:r>
              <a:rPr lang="en-US" sz="1733">
                <a:solidFill>
                  <a:srgbClr val="000000"/>
                </a:solidFill>
                <a:latin typeface="Neo Sans Std Light" panose="020B0304030504040204"/>
              </a:rPr>
              <a:t>Customers in </a:t>
            </a:r>
          </a:p>
          <a:p>
            <a:pPr algn="ctr"/>
            <a:r>
              <a:rPr lang="en-US" sz="3467">
                <a:solidFill>
                  <a:srgbClr val="000000"/>
                </a:solidFill>
                <a:latin typeface="Neo Sans Std Light" panose="020B0304030504040204"/>
              </a:rPr>
              <a:t>20</a:t>
            </a:r>
            <a:r>
              <a:rPr lang="en-US" sz="2600">
                <a:solidFill>
                  <a:srgbClr val="000000"/>
                </a:solidFill>
                <a:latin typeface="Neo Sans Std Light" panose="020B0304030504040204"/>
              </a:rPr>
              <a:t> </a:t>
            </a:r>
          </a:p>
          <a:p>
            <a:pPr algn="ctr"/>
            <a:r>
              <a:rPr lang="en-US" sz="1733">
                <a:solidFill>
                  <a:srgbClr val="000000"/>
                </a:solidFill>
                <a:latin typeface="Neo Sans Std Light" panose="020B0304030504040204"/>
              </a:rPr>
              <a:t>countries</a:t>
            </a:r>
          </a:p>
        </p:txBody>
      </p:sp>
      <p:sp>
        <p:nvSpPr>
          <p:cNvPr id="30" name="TextBox 29"/>
          <p:cNvSpPr txBox="1"/>
          <p:nvPr/>
        </p:nvSpPr>
        <p:spPr>
          <a:xfrm>
            <a:off x="8289319" y="992278"/>
            <a:ext cx="1912541" cy="1320375"/>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40%</a:t>
            </a:r>
            <a:r>
              <a:rPr lang="en-US" sz="2600">
                <a:solidFill>
                  <a:srgbClr val="000000"/>
                </a:solidFill>
                <a:latin typeface="Neo Sans Std Light" panose="020B0304030504040204"/>
              </a:rPr>
              <a:t> </a:t>
            </a:r>
          </a:p>
          <a:p>
            <a:pPr algn="ctr"/>
            <a:r>
              <a:rPr lang="en-US" sz="1733">
                <a:solidFill>
                  <a:srgbClr val="000000"/>
                </a:solidFill>
                <a:latin typeface="Neo Sans Std Light" panose="020B0304030504040204"/>
              </a:rPr>
              <a:t>Women</a:t>
            </a:r>
          </a:p>
        </p:txBody>
      </p:sp>
      <p:sp>
        <p:nvSpPr>
          <p:cNvPr id="31" name="Freeform 26"/>
          <p:cNvSpPr>
            <a:spLocks noEditPoints="1"/>
          </p:cNvSpPr>
          <p:nvPr/>
        </p:nvSpPr>
        <p:spPr bwMode="auto">
          <a:xfrm>
            <a:off x="2340186" y="2917727"/>
            <a:ext cx="410361" cy="411655"/>
          </a:xfrm>
          <a:custGeom>
            <a:avLst/>
            <a:gdLst>
              <a:gd name="T0" fmla="*/ 821 w 1643"/>
              <a:gd name="T1" fmla="*/ 0 h 1642"/>
              <a:gd name="T2" fmla="*/ 0 w 1643"/>
              <a:gd name="T3" fmla="*/ 821 h 1642"/>
              <a:gd name="T4" fmla="*/ 821 w 1643"/>
              <a:gd name="T5" fmla="*/ 1642 h 1642"/>
              <a:gd name="T6" fmla="*/ 1643 w 1643"/>
              <a:gd name="T7" fmla="*/ 821 h 1642"/>
              <a:gd name="T8" fmla="*/ 821 w 1643"/>
              <a:gd name="T9" fmla="*/ 0 h 1642"/>
              <a:gd name="T10" fmla="*/ 739 w 1643"/>
              <a:gd name="T11" fmla="*/ 1472 h 1642"/>
              <a:gd name="T12" fmla="*/ 165 w 1643"/>
              <a:gd name="T13" fmla="*/ 821 h 1642"/>
              <a:gd name="T14" fmla="*/ 182 w 1643"/>
              <a:gd name="T15" fmla="*/ 674 h 1642"/>
              <a:gd name="T16" fmla="*/ 575 w 1643"/>
              <a:gd name="T17" fmla="*/ 1068 h 1642"/>
              <a:gd name="T18" fmla="*/ 575 w 1643"/>
              <a:gd name="T19" fmla="*/ 1150 h 1642"/>
              <a:gd name="T20" fmla="*/ 739 w 1643"/>
              <a:gd name="T21" fmla="*/ 1314 h 1642"/>
              <a:gd name="T22" fmla="*/ 739 w 1643"/>
              <a:gd name="T23" fmla="*/ 1472 h 1642"/>
              <a:gd name="T24" fmla="*/ 1305 w 1643"/>
              <a:gd name="T25" fmla="*/ 1264 h 1642"/>
              <a:gd name="T26" fmla="*/ 1150 w 1643"/>
              <a:gd name="T27" fmla="*/ 1150 h 1642"/>
              <a:gd name="T28" fmla="*/ 1068 w 1643"/>
              <a:gd name="T29" fmla="*/ 1150 h 1642"/>
              <a:gd name="T30" fmla="*/ 1068 w 1643"/>
              <a:gd name="T31" fmla="*/ 903 h 1642"/>
              <a:gd name="T32" fmla="*/ 986 w 1643"/>
              <a:gd name="T33" fmla="*/ 821 h 1642"/>
              <a:gd name="T34" fmla="*/ 493 w 1643"/>
              <a:gd name="T35" fmla="*/ 821 h 1642"/>
              <a:gd name="T36" fmla="*/ 493 w 1643"/>
              <a:gd name="T37" fmla="*/ 657 h 1642"/>
              <a:gd name="T38" fmla="*/ 657 w 1643"/>
              <a:gd name="T39" fmla="*/ 657 h 1642"/>
              <a:gd name="T40" fmla="*/ 739 w 1643"/>
              <a:gd name="T41" fmla="*/ 575 h 1642"/>
              <a:gd name="T42" fmla="*/ 739 w 1643"/>
              <a:gd name="T43" fmla="*/ 411 h 1642"/>
              <a:gd name="T44" fmla="*/ 904 w 1643"/>
              <a:gd name="T45" fmla="*/ 411 h 1642"/>
              <a:gd name="T46" fmla="*/ 1068 w 1643"/>
              <a:gd name="T47" fmla="*/ 247 h 1642"/>
              <a:gd name="T48" fmla="*/ 1068 w 1643"/>
              <a:gd name="T49" fmla="*/ 212 h 1642"/>
              <a:gd name="T50" fmla="*/ 1478 w 1643"/>
              <a:gd name="T51" fmla="*/ 821 h 1642"/>
              <a:gd name="T52" fmla="*/ 1305 w 1643"/>
              <a:gd name="T53" fmla="*/ 1264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3" h="1642">
                <a:moveTo>
                  <a:pt x="821" y="0"/>
                </a:moveTo>
                <a:cubicBezTo>
                  <a:pt x="368" y="0"/>
                  <a:pt x="0" y="368"/>
                  <a:pt x="0" y="821"/>
                </a:cubicBezTo>
                <a:cubicBezTo>
                  <a:pt x="0" y="1275"/>
                  <a:pt x="368" y="1642"/>
                  <a:pt x="821" y="1642"/>
                </a:cubicBezTo>
                <a:cubicBezTo>
                  <a:pt x="1275" y="1642"/>
                  <a:pt x="1643" y="1275"/>
                  <a:pt x="1643" y="821"/>
                </a:cubicBezTo>
                <a:cubicBezTo>
                  <a:pt x="1643" y="368"/>
                  <a:pt x="1275" y="0"/>
                  <a:pt x="821" y="0"/>
                </a:cubicBezTo>
                <a:close/>
                <a:moveTo>
                  <a:pt x="739" y="1472"/>
                </a:moveTo>
                <a:cubicBezTo>
                  <a:pt x="415" y="1432"/>
                  <a:pt x="165" y="1156"/>
                  <a:pt x="165" y="821"/>
                </a:cubicBezTo>
                <a:cubicBezTo>
                  <a:pt x="165" y="771"/>
                  <a:pt x="171" y="722"/>
                  <a:pt x="182" y="674"/>
                </a:cubicBezTo>
                <a:lnTo>
                  <a:pt x="575" y="1068"/>
                </a:lnTo>
                <a:lnTo>
                  <a:pt x="575" y="1150"/>
                </a:lnTo>
                <a:cubicBezTo>
                  <a:pt x="575" y="1240"/>
                  <a:pt x="649" y="1314"/>
                  <a:pt x="739" y="1314"/>
                </a:cubicBezTo>
                <a:lnTo>
                  <a:pt x="739" y="1472"/>
                </a:lnTo>
                <a:close/>
                <a:moveTo>
                  <a:pt x="1305" y="1264"/>
                </a:moveTo>
                <a:cubicBezTo>
                  <a:pt x="1285" y="1198"/>
                  <a:pt x="1223" y="1150"/>
                  <a:pt x="1150" y="1150"/>
                </a:cubicBezTo>
                <a:lnTo>
                  <a:pt x="1068" y="1150"/>
                </a:lnTo>
                <a:lnTo>
                  <a:pt x="1068" y="903"/>
                </a:lnTo>
                <a:cubicBezTo>
                  <a:pt x="1068" y="858"/>
                  <a:pt x="1031" y="821"/>
                  <a:pt x="986" y="821"/>
                </a:cubicBezTo>
                <a:lnTo>
                  <a:pt x="493" y="821"/>
                </a:lnTo>
                <a:lnTo>
                  <a:pt x="493" y="657"/>
                </a:lnTo>
                <a:lnTo>
                  <a:pt x="657" y="657"/>
                </a:lnTo>
                <a:cubicBezTo>
                  <a:pt x="702" y="657"/>
                  <a:pt x="739" y="620"/>
                  <a:pt x="739" y="575"/>
                </a:cubicBezTo>
                <a:lnTo>
                  <a:pt x="739" y="411"/>
                </a:lnTo>
                <a:lnTo>
                  <a:pt x="904" y="411"/>
                </a:lnTo>
                <a:cubicBezTo>
                  <a:pt x="994" y="411"/>
                  <a:pt x="1068" y="337"/>
                  <a:pt x="1068" y="247"/>
                </a:cubicBezTo>
                <a:lnTo>
                  <a:pt x="1068" y="212"/>
                </a:lnTo>
                <a:cubicBezTo>
                  <a:pt x="1308" y="310"/>
                  <a:pt x="1478" y="545"/>
                  <a:pt x="1478" y="821"/>
                </a:cubicBezTo>
                <a:cubicBezTo>
                  <a:pt x="1478" y="992"/>
                  <a:pt x="1413" y="1147"/>
                  <a:pt x="1305" y="1264"/>
                </a:cubicBezTo>
                <a:close/>
              </a:path>
            </a:pathLst>
          </a:custGeom>
          <a:solidFill>
            <a:schemeClr val="bg2">
              <a:lumMod val="10000"/>
            </a:schemeClr>
          </a:solidFill>
          <a:ln>
            <a:noFill/>
          </a:ln>
          <a:extLst/>
        </p:spPr>
        <p:txBody>
          <a:bodyPr vert="horz" wrap="square" lIns="99060" tIns="49530" rIns="99060" bIns="49530" numCol="1" anchor="t" anchorCtr="0" compatLnSpc="1">
            <a:prstTxWarp prst="textNoShape">
              <a:avLst/>
            </a:prstTxWarp>
          </a:bodyPr>
          <a:lstStyle/>
          <a:p>
            <a:endParaRPr lang="en-US" sz="1950">
              <a:solidFill>
                <a:srgbClr val="000000"/>
              </a:solidFill>
            </a:endParaRPr>
          </a:p>
        </p:txBody>
      </p:sp>
      <p:sp>
        <p:nvSpPr>
          <p:cNvPr id="33" name="Rectangle 32"/>
          <p:cNvSpPr/>
          <p:nvPr/>
        </p:nvSpPr>
        <p:spPr>
          <a:xfrm>
            <a:off x="2012352" y="5099305"/>
            <a:ext cx="2555123"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34" name="Rectangle 33"/>
          <p:cNvSpPr/>
          <p:nvPr/>
        </p:nvSpPr>
        <p:spPr>
          <a:xfrm>
            <a:off x="4730438" y="5099305"/>
            <a:ext cx="2597796"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35" name="Rectangle 34"/>
          <p:cNvSpPr/>
          <p:nvPr/>
        </p:nvSpPr>
        <p:spPr>
          <a:xfrm>
            <a:off x="7494329" y="5099291"/>
            <a:ext cx="2621280" cy="1305811"/>
          </a:xfrm>
          <a:prstGeom prst="rect">
            <a:avLst/>
          </a:prstGeom>
          <a:noFill/>
          <a:ln w="9525">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50">
              <a:solidFill>
                <a:srgbClr val="000000"/>
              </a:solidFill>
            </a:endParaRPr>
          </a:p>
        </p:txBody>
      </p:sp>
      <p:sp>
        <p:nvSpPr>
          <p:cNvPr id="37" name="TextBox 36"/>
          <p:cNvSpPr txBox="1"/>
          <p:nvPr/>
        </p:nvSpPr>
        <p:spPr>
          <a:xfrm>
            <a:off x="8242394" y="5102308"/>
            <a:ext cx="1873215" cy="1305812"/>
          </a:xfrm>
          <a:prstGeom prst="rect">
            <a:avLst/>
          </a:prstGeom>
          <a:noFill/>
        </p:spPr>
        <p:txBody>
          <a:bodyPr wrap="square" rtlCol="0" anchor="ctr">
            <a:noAutofit/>
          </a:bodyPr>
          <a:lstStyle/>
          <a:p>
            <a:pPr algn="ctr"/>
            <a:r>
              <a:rPr lang="en-US" sz="3467">
                <a:solidFill>
                  <a:srgbClr val="000000"/>
                </a:solidFill>
                <a:latin typeface="Neo Sans Std Light" panose="020B0304030504040204"/>
              </a:rPr>
              <a:t>5Y+</a:t>
            </a:r>
            <a:endParaRPr lang="en-US" sz="2600">
              <a:solidFill>
                <a:srgbClr val="000000"/>
              </a:solidFill>
              <a:latin typeface="Neo Sans Std Light" panose="020B0304030504040204"/>
            </a:endParaRPr>
          </a:p>
          <a:p>
            <a:pPr algn="ctr"/>
            <a:r>
              <a:rPr lang="en-US" sz="1733">
                <a:solidFill>
                  <a:srgbClr val="000000"/>
                </a:solidFill>
                <a:latin typeface="Neo Sans Std Light" panose="020B0304030504040204"/>
              </a:rPr>
              <a:t>Azure production</a:t>
            </a:r>
          </a:p>
        </p:txBody>
      </p:sp>
      <p:sp>
        <p:nvSpPr>
          <p:cNvPr id="38" name="TextBox 37"/>
          <p:cNvSpPr txBox="1"/>
          <p:nvPr/>
        </p:nvSpPr>
        <p:spPr>
          <a:xfrm>
            <a:off x="7577196" y="2513544"/>
            <a:ext cx="2455545" cy="1320375"/>
          </a:xfrm>
          <a:prstGeom prst="rect">
            <a:avLst/>
          </a:prstGeom>
          <a:noFill/>
        </p:spPr>
        <p:txBody>
          <a:bodyPr wrap="square" rtlCol="0" anchor="ctr">
            <a:noAutofit/>
          </a:bodyPr>
          <a:lstStyle/>
          <a:p>
            <a:pPr algn="ctr"/>
            <a:r>
              <a:rPr lang="en-US" sz="1730">
                <a:solidFill>
                  <a:srgbClr val="000000"/>
                </a:solidFill>
                <a:latin typeface="Neo Sans Std Light" panose="020B0304030504040204"/>
              </a:rPr>
              <a:t>Norwegian Software House of the year</a:t>
            </a:r>
          </a:p>
          <a:p>
            <a:pPr algn="ctr"/>
            <a:endParaRPr lang="en-US" sz="1730">
              <a:solidFill>
                <a:srgbClr val="000000"/>
              </a:solidFill>
              <a:latin typeface="Neo Sans Std Light" panose="020B0304030504040204"/>
            </a:endParaRPr>
          </a:p>
        </p:txBody>
      </p:sp>
      <p:sp>
        <p:nvSpPr>
          <p:cNvPr id="41" name="Freeform 39"/>
          <p:cNvSpPr>
            <a:spLocks noEditPoints="1"/>
          </p:cNvSpPr>
          <p:nvPr/>
        </p:nvSpPr>
        <p:spPr bwMode="auto">
          <a:xfrm>
            <a:off x="7627549" y="5516285"/>
            <a:ext cx="626904" cy="537845"/>
          </a:xfrm>
          <a:custGeom>
            <a:avLst/>
            <a:gdLst>
              <a:gd name="T0" fmla="*/ 1081 w 1892"/>
              <a:gd name="T1" fmla="*/ 0 h 1622"/>
              <a:gd name="T2" fmla="*/ 270 w 1892"/>
              <a:gd name="T3" fmla="*/ 811 h 1622"/>
              <a:gd name="T4" fmla="*/ 0 w 1892"/>
              <a:gd name="T5" fmla="*/ 811 h 1622"/>
              <a:gd name="T6" fmla="*/ 351 w 1892"/>
              <a:gd name="T7" fmla="*/ 1162 h 1622"/>
              <a:gd name="T8" fmla="*/ 357 w 1892"/>
              <a:gd name="T9" fmla="*/ 1175 h 1622"/>
              <a:gd name="T10" fmla="*/ 721 w 1892"/>
              <a:gd name="T11" fmla="*/ 811 h 1622"/>
              <a:gd name="T12" fmla="*/ 450 w 1892"/>
              <a:gd name="T13" fmla="*/ 811 h 1622"/>
              <a:gd name="T14" fmla="*/ 1081 w 1892"/>
              <a:gd name="T15" fmla="*/ 180 h 1622"/>
              <a:gd name="T16" fmla="*/ 1712 w 1892"/>
              <a:gd name="T17" fmla="*/ 811 h 1622"/>
              <a:gd name="T18" fmla="*/ 1081 w 1892"/>
              <a:gd name="T19" fmla="*/ 1442 h 1622"/>
              <a:gd name="T20" fmla="*/ 636 w 1892"/>
              <a:gd name="T21" fmla="*/ 1256 h 1622"/>
              <a:gd name="T22" fmla="*/ 508 w 1892"/>
              <a:gd name="T23" fmla="*/ 1384 h 1622"/>
              <a:gd name="T24" fmla="*/ 1081 w 1892"/>
              <a:gd name="T25" fmla="*/ 1622 h 1622"/>
              <a:gd name="T26" fmla="*/ 1892 w 1892"/>
              <a:gd name="T27" fmla="*/ 811 h 1622"/>
              <a:gd name="T28" fmla="*/ 1081 w 1892"/>
              <a:gd name="T29" fmla="*/ 0 h 1622"/>
              <a:gd name="T30" fmla="*/ 991 w 1892"/>
              <a:gd name="T31" fmla="*/ 450 h 1622"/>
              <a:gd name="T32" fmla="*/ 991 w 1892"/>
              <a:gd name="T33" fmla="*/ 901 h 1622"/>
              <a:gd name="T34" fmla="*/ 1377 w 1892"/>
              <a:gd name="T35" fmla="*/ 1130 h 1622"/>
              <a:gd name="T36" fmla="*/ 1442 w 1892"/>
              <a:gd name="T37" fmla="*/ 1020 h 1622"/>
              <a:gd name="T38" fmla="*/ 1126 w 1892"/>
              <a:gd name="T39" fmla="*/ 833 h 1622"/>
              <a:gd name="T40" fmla="*/ 1126 w 1892"/>
              <a:gd name="T41" fmla="*/ 450 h 1622"/>
              <a:gd name="T42" fmla="*/ 991 w 1892"/>
              <a:gd name="T43" fmla="*/ 45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2" h="1622">
                <a:moveTo>
                  <a:pt x="1081" y="0"/>
                </a:moveTo>
                <a:cubicBezTo>
                  <a:pt x="633" y="0"/>
                  <a:pt x="270" y="363"/>
                  <a:pt x="270" y="811"/>
                </a:cubicBezTo>
                <a:lnTo>
                  <a:pt x="0" y="811"/>
                </a:lnTo>
                <a:lnTo>
                  <a:pt x="351" y="1162"/>
                </a:lnTo>
                <a:lnTo>
                  <a:pt x="357" y="1175"/>
                </a:lnTo>
                <a:lnTo>
                  <a:pt x="721" y="811"/>
                </a:lnTo>
                <a:lnTo>
                  <a:pt x="450" y="811"/>
                </a:lnTo>
                <a:cubicBezTo>
                  <a:pt x="450" y="463"/>
                  <a:pt x="733" y="180"/>
                  <a:pt x="1081" y="180"/>
                </a:cubicBezTo>
                <a:cubicBezTo>
                  <a:pt x="1430" y="180"/>
                  <a:pt x="1712" y="463"/>
                  <a:pt x="1712" y="811"/>
                </a:cubicBezTo>
                <a:cubicBezTo>
                  <a:pt x="1712" y="1159"/>
                  <a:pt x="1430" y="1442"/>
                  <a:pt x="1081" y="1442"/>
                </a:cubicBezTo>
                <a:cubicBezTo>
                  <a:pt x="907" y="1442"/>
                  <a:pt x="750" y="1370"/>
                  <a:pt x="636" y="1256"/>
                </a:cubicBezTo>
                <a:lnTo>
                  <a:pt x="508" y="1384"/>
                </a:lnTo>
                <a:cubicBezTo>
                  <a:pt x="655" y="1531"/>
                  <a:pt x="857" y="1622"/>
                  <a:pt x="1081" y="1622"/>
                </a:cubicBezTo>
                <a:cubicBezTo>
                  <a:pt x="1529" y="1622"/>
                  <a:pt x="1892" y="1259"/>
                  <a:pt x="1892" y="811"/>
                </a:cubicBezTo>
                <a:cubicBezTo>
                  <a:pt x="1892" y="363"/>
                  <a:pt x="1529" y="0"/>
                  <a:pt x="1081" y="0"/>
                </a:cubicBezTo>
                <a:close/>
                <a:moveTo>
                  <a:pt x="991" y="450"/>
                </a:moveTo>
                <a:lnTo>
                  <a:pt x="991" y="901"/>
                </a:lnTo>
                <a:lnTo>
                  <a:pt x="1377" y="1130"/>
                </a:lnTo>
                <a:lnTo>
                  <a:pt x="1442" y="1020"/>
                </a:lnTo>
                <a:lnTo>
                  <a:pt x="1126" y="833"/>
                </a:lnTo>
                <a:lnTo>
                  <a:pt x="1126" y="450"/>
                </a:lnTo>
                <a:lnTo>
                  <a:pt x="991" y="450"/>
                </a:lnTo>
                <a:close/>
              </a:path>
            </a:pathLst>
          </a:custGeom>
          <a:solidFill>
            <a:schemeClr val="bg2">
              <a:lumMod val="1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61524" y="1345896"/>
            <a:ext cx="702308" cy="641442"/>
          </a:xfrm>
          <a:prstGeom prst="rect">
            <a:avLst/>
          </a:prstGeom>
        </p:spPr>
      </p:pic>
      <p:pic>
        <p:nvPicPr>
          <p:cNvPr id="46" name="Picture 4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34307" y="5373509"/>
            <a:ext cx="505837" cy="428757"/>
          </a:xfrm>
          <a:prstGeom prst="rect">
            <a:avLst/>
          </a:prstGeom>
        </p:spPr>
      </p:pic>
      <p:sp>
        <p:nvSpPr>
          <p:cNvPr id="48" name="TextBox 47"/>
          <p:cNvSpPr txBox="1"/>
          <p:nvPr/>
        </p:nvSpPr>
        <p:spPr>
          <a:xfrm>
            <a:off x="5461828" y="5118343"/>
            <a:ext cx="1912541" cy="1290466"/>
          </a:xfrm>
          <a:prstGeom prst="rect">
            <a:avLst/>
          </a:prstGeom>
          <a:noFill/>
        </p:spPr>
        <p:txBody>
          <a:bodyPr wrap="square" rtlCol="0" anchor="ctr">
            <a:noAutofit/>
          </a:bodyPr>
          <a:lstStyle/>
          <a:p>
            <a:pPr algn="ctr"/>
            <a:r>
              <a:rPr lang="en-US" sz="1400">
                <a:solidFill>
                  <a:srgbClr val="000000"/>
                </a:solidFill>
                <a:latin typeface="Neo Sans Std Light" panose="020B0304030504040204"/>
              </a:rPr>
              <a:t>Focuses on the environment. </a:t>
            </a:r>
          </a:p>
          <a:p>
            <a:pPr algn="ctr"/>
            <a:endParaRPr lang="en-US" sz="1400">
              <a:solidFill>
                <a:srgbClr val="000000"/>
              </a:solidFill>
              <a:latin typeface="Neo Sans Std Light" panose="020B0304030504040204"/>
            </a:endParaRPr>
          </a:p>
          <a:p>
            <a:pPr algn="ctr"/>
            <a:r>
              <a:rPr lang="en-US" sz="1400">
                <a:solidFill>
                  <a:srgbClr val="000000"/>
                </a:solidFill>
                <a:latin typeface="Neo Sans Std Light" panose="020B0304030504040204"/>
              </a:rPr>
              <a:t>Supports Plan</a:t>
            </a: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4934709" y="5928621"/>
            <a:ext cx="786560" cy="317698"/>
          </a:xfrm>
          <a:prstGeom prst="rect">
            <a:avLst/>
          </a:prstGeom>
        </p:spPr>
      </p:pic>
    </p:spTree>
    <p:extLst>
      <p:ext uri="{BB962C8B-B14F-4D97-AF65-F5344CB8AC3E}">
        <p14:creationId xmlns:p14="http://schemas.microsoft.com/office/powerpoint/2010/main" val="28853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a:spLocks noEditPoints="1"/>
          </p:cNvSpPr>
          <p:nvPr/>
        </p:nvSpPr>
        <p:spPr bwMode="auto">
          <a:xfrm>
            <a:off x="7454343" y="3672912"/>
            <a:ext cx="1118073" cy="1006266"/>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426945" y="4679179"/>
            <a:ext cx="1707899" cy="276999"/>
          </a:xfrm>
          <a:prstGeom prst="rect">
            <a:avLst/>
          </a:prstGeom>
        </p:spPr>
        <p:txBody>
          <a:bodyPr wrap="square">
            <a:spAutoFit/>
          </a:bodyPr>
          <a:lstStyle/>
          <a:p>
            <a:pPr algn="ctr" defTabSz="342900">
              <a:defRPr/>
            </a:pPr>
            <a:r>
              <a:rPr lang="nb-NO" sz="1200">
                <a:solidFill>
                  <a:srgbClr val="000000"/>
                </a:solidFill>
                <a:latin typeface="Neo Sans Std Medium" panose="020B0704030504040204" pitchFamily="34" charset="0"/>
              </a:rPr>
              <a:t>ORGANISASJON 1</a:t>
            </a:r>
          </a:p>
        </p:txBody>
      </p:sp>
      <p:sp>
        <p:nvSpPr>
          <p:cNvPr id="4" name="Oval 3"/>
          <p:cNvSpPr/>
          <p:nvPr/>
        </p:nvSpPr>
        <p:spPr>
          <a:xfrm>
            <a:off x="1716136" y="2474498"/>
            <a:ext cx="5810250" cy="3000375"/>
          </a:xfrm>
          <a:prstGeom prst="ellipse">
            <a:avLst/>
          </a:prstGeom>
          <a:noFill/>
          <a:ln w="12700" cmpd="sng">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342900">
              <a:defRPr/>
            </a:pPr>
            <a:endParaRPr lang="nb-NO" sz="1350"/>
          </a:p>
        </p:txBody>
      </p:sp>
      <p:sp>
        <p:nvSpPr>
          <p:cNvPr id="11" name="Freeform 6"/>
          <p:cNvSpPr>
            <a:spLocks noEditPoints="1"/>
          </p:cNvSpPr>
          <p:nvPr/>
        </p:nvSpPr>
        <p:spPr bwMode="auto">
          <a:xfrm>
            <a:off x="768569" y="3611693"/>
            <a:ext cx="1118073" cy="1006266"/>
          </a:xfrm>
          <a:custGeom>
            <a:avLst/>
            <a:gdLst>
              <a:gd name="T0" fmla="*/ 1054 w 2109"/>
              <a:gd name="T1" fmla="*/ 0 h 1898"/>
              <a:gd name="T2" fmla="*/ 0 w 2109"/>
              <a:gd name="T3" fmla="*/ 1898 h 1898"/>
              <a:gd name="T4" fmla="*/ 2109 w 2109"/>
              <a:gd name="T5" fmla="*/ 422 h 1898"/>
              <a:gd name="T6" fmla="*/ 422 w 2109"/>
              <a:gd name="T7" fmla="*/ 1687 h 1898"/>
              <a:gd name="T8" fmla="*/ 211 w 2109"/>
              <a:gd name="T9" fmla="*/ 1476 h 1898"/>
              <a:gd name="T10" fmla="*/ 422 w 2109"/>
              <a:gd name="T11" fmla="*/ 1687 h 1898"/>
              <a:gd name="T12" fmla="*/ 211 w 2109"/>
              <a:gd name="T13" fmla="*/ 1265 h 1898"/>
              <a:gd name="T14" fmla="*/ 422 w 2109"/>
              <a:gd name="T15" fmla="*/ 1054 h 1898"/>
              <a:gd name="T16" fmla="*/ 422 w 2109"/>
              <a:gd name="T17" fmla="*/ 843 h 1898"/>
              <a:gd name="T18" fmla="*/ 211 w 2109"/>
              <a:gd name="T19" fmla="*/ 633 h 1898"/>
              <a:gd name="T20" fmla="*/ 422 w 2109"/>
              <a:gd name="T21" fmla="*/ 843 h 1898"/>
              <a:gd name="T22" fmla="*/ 211 w 2109"/>
              <a:gd name="T23" fmla="*/ 422 h 1898"/>
              <a:gd name="T24" fmla="*/ 422 w 2109"/>
              <a:gd name="T25" fmla="*/ 211 h 1898"/>
              <a:gd name="T26" fmla="*/ 843 w 2109"/>
              <a:gd name="T27" fmla="*/ 1687 h 1898"/>
              <a:gd name="T28" fmla="*/ 632 w 2109"/>
              <a:gd name="T29" fmla="*/ 1476 h 1898"/>
              <a:gd name="T30" fmla="*/ 843 w 2109"/>
              <a:gd name="T31" fmla="*/ 1687 h 1898"/>
              <a:gd name="T32" fmla="*/ 632 w 2109"/>
              <a:gd name="T33" fmla="*/ 1265 h 1898"/>
              <a:gd name="T34" fmla="*/ 843 w 2109"/>
              <a:gd name="T35" fmla="*/ 1054 h 1898"/>
              <a:gd name="T36" fmla="*/ 843 w 2109"/>
              <a:gd name="T37" fmla="*/ 843 h 1898"/>
              <a:gd name="T38" fmla="*/ 632 w 2109"/>
              <a:gd name="T39" fmla="*/ 633 h 1898"/>
              <a:gd name="T40" fmla="*/ 843 w 2109"/>
              <a:gd name="T41" fmla="*/ 843 h 1898"/>
              <a:gd name="T42" fmla="*/ 632 w 2109"/>
              <a:gd name="T43" fmla="*/ 422 h 1898"/>
              <a:gd name="T44" fmla="*/ 843 w 2109"/>
              <a:gd name="T45" fmla="*/ 211 h 1898"/>
              <a:gd name="T46" fmla="*/ 1898 w 2109"/>
              <a:gd name="T47" fmla="*/ 1687 h 1898"/>
              <a:gd name="T48" fmla="*/ 1054 w 2109"/>
              <a:gd name="T49" fmla="*/ 1476 h 1898"/>
              <a:gd name="T50" fmla="*/ 1265 w 2109"/>
              <a:gd name="T51" fmla="*/ 1265 h 1898"/>
              <a:gd name="T52" fmla="*/ 1054 w 2109"/>
              <a:gd name="T53" fmla="*/ 1054 h 1898"/>
              <a:gd name="T54" fmla="*/ 1265 w 2109"/>
              <a:gd name="T55" fmla="*/ 843 h 1898"/>
              <a:gd name="T56" fmla="*/ 1054 w 2109"/>
              <a:gd name="T57" fmla="*/ 633 h 1898"/>
              <a:gd name="T58" fmla="*/ 1898 w 2109"/>
              <a:gd name="T59" fmla="*/ 1687 h 1898"/>
              <a:gd name="T60" fmla="*/ 1476 w 2109"/>
              <a:gd name="T61" fmla="*/ 843 h 1898"/>
              <a:gd name="T62" fmla="*/ 1687 w 2109"/>
              <a:gd name="T63" fmla="*/ 1054 h 1898"/>
              <a:gd name="T64" fmla="*/ 1687 w 2109"/>
              <a:gd name="T65" fmla="*/ 1265 h 1898"/>
              <a:gd name="T66" fmla="*/ 1476 w 2109"/>
              <a:gd name="T67" fmla="*/ 1476 h 1898"/>
              <a:gd name="T68" fmla="*/ 1687 w 2109"/>
              <a:gd name="T69" fmla="*/ 1265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9" h="1898">
                <a:moveTo>
                  <a:pt x="1054" y="422"/>
                </a:moveTo>
                <a:lnTo>
                  <a:pt x="1054" y="0"/>
                </a:lnTo>
                <a:lnTo>
                  <a:pt x="0" y="0"/>
                </a:lnTo>
                <a:lnTo>
                  <a:pt x="0" y="1898"/>
                </a:lnTo>
                <a:lnTo>
                  <a:pt x="2109" y="1898"/>
                </a:lnTo>
                <a:lnTo>
                  <a:pt x="2109" y="422"/>
                </a:lnTo>
                <a:lnTo>
                  <a:pt x="1054" y="422"/>
                </a:lnTo>
                <a:close/>
                <a:moveTo>
                  <a:pt x="422" y="1687"/>
                </a:moveTo>
                <a:lnTo>
                  <a:pt x="211" y="1687"/>
                </a:lnTo>
                <a:lnTo>
                  <a:pt x="211" y="1476"/>
                </a:lnTo>
                <a:lnTo>
                  <a:pt x="422" y="1476"/>
                </a:lnTo>
                <a:lnTo>
                  <a:pt x="422" y="1687"/>
                </a:lnTo>
                <a:close/>
                <a:moveTo>
                  <a:pt x="422" y="1265"/>
                </a:moveTo>
                <a:lnTo>
                  <a:pt x="211" y="1265"/>
                </a:lnTo>
                <a:lnTo>
                  <a:pt x="211" y="1054"/>
                </a:lnTo>
                <a:lnTo>
                  <a:pt x="422" y="1054"/>
                </a:lnTo>
                <a:lnTo>
                  <a:pt x="422" y="1265"/>
                </a:lnTo>
                <a:close/>
                <a:moveTo>
                  <a:pt x="422" y="843"/>
                </a:moveTo>
                <a:lnTo>
                  <a:pt x="211" y="843"/>
                </a:lnTo>
                <a:lnTo>
                  <a:pt x="211" y="633"/>
                </a:lnTo>
                <a:lnTo>
                  <a:pt x="422" y="633"/>
                </a:lnTo>
                <a:lnTo>
                  <a:pt x="422" y="843"/>
                </a:lnTo>
                <a:close/>
                <a:moveTo>
                  <a:pt x="422" y="422"/>
                </a:moveTo>
                <a:lnTo>
                  <a:pt x="211" y="422"/>
                </a:lnTo>
                <a:lnTo>
                  <a:pt x="211" y="211"/>
                </a:lnTo>
                <a:lnTo>
                  <a:pt x="422" y="211"/>
                </a:lnTo>
                <a:lnTo>
                  <a:pt x="422" y="422"/>
                </a:lnTo>
                <a:close/>
                <a:moveTo>
                  <a:pt x="843" y="1687"/>
                </a:moveTo>
                <a:lnTo>
                  <a:pt x="632" y="1687"/>
                </a:lnTo>
                <a:lnTo>
                  <a:pt x="632" y="1476"/>
                </a:lnTo>
                <a:lnTo>
                  <a:pt x="843" y="1476"/>
                </a:lnTo>
                <a:lnTo>
                  <a:pt x="843" y="1687"/>
                </a:lnTo>
                <a:close/>
                <a:moveTo>
                  <a:pt x="843" y="1265"/>
                </a:moveTo>
                <a:lnTo>
                  <a:pt x="632" y="1265"/>
                </a:lnTo>
                <a:lnTo>
                  <a:pt x="632" y="1054"/>
                </a:lnTo>
                <a:lnTo>
                  <a:pt x="843" y="1054"/>
                </a:lnTo>
                <a:lnTo>
                  <a:pt x="843" y="1265"/>
                </a:lnTo>
                <a:close/>
                <a:moveTo>
                  <a:pt x="843" y="843"/>
                </a:moveTo>
                <a:lnTo>
                  <a:pt x="632" y="843"/>
                </a:lnTo>
                <a:lnTo>
                  <a:pt x="632" y="633"/>
                </a:lnTo>
                <a:lnTo>
                  <a:pt x="843" y="633"/>
                </a:lnTo>
                <a:lnTo>
                  <a:pt x="843" y="843"/>
                </a:lnTo>
                <a:close/>
                <a:moveTo>
                  <a:pt x="843" y="422"/>
                </a:moveTo>
                <a:lnTo>
                  <a:pt x="632" y="422"/>
                </a:lnTo>
                <a:lnTo>
                  <a:pt x="632" y="211"/>
                </a:lnTo>
                <a:lnTo>
                  <a:pt x="843" y="211"/>
                </a:lnTo>
                <a:lnTo>
                  <a:pt x="843" y="422"/>
                </a:lnTo>
                <a:close/>
                <a:moveTo>
                  <a:pt x="1898" y="1687"/>
                </a:moveTo>
                <a:lnTo>
                  <a:pt x="1054" y="1687"/>
                </a:lnTo>
                <a:lnTo>
                  <a:pt x="1054" y="1476"/>
                </a:lnTo>
                <a:lnTo>
                  <a:pt x="1265" y="1476"/>
                </a:lnTo>
                <a:lnTo>
                  <a:pt x="1265" y="1265"/>
                </a:lnTo>
                <a:lnTo>
                  <a:pt x="1054" y="1265"/>
                </a:lnTo>
                <a:lnTo>
                  <a:pt x="1054" y="1054"/>
                </a:lnTo>
                <a:lnTo>
                  <a:pt x="1265" y="1054"/>
                </a:lnTo>
                <a:lnTo>
                  <a:pt x="1265" y="843"/>
                </a:lnTo>
                <a:lnTo>
                  <a:pt x="1054" y="843"/>
                </a:lnTo>
                <a:lnTo>
                  <a:pt x="1054" y="633"/>
                </a:lnTo>
                <a:lnTo>
                  <a:pt x="1898" y="633"/>
                </a:lnTo>
                <a:lnTo>
                  <a:pt x="1898" y="1687"/>
                </a:lnTo>
                <a:close/>
                <a:moveTo>
                  <a:pt x="1687" y="843"/>
                </a:moveTo>
                <a:lnTo>
                  <a:pt x="1476" y="843"/>
                </a:lnTo>
                <a:lnTo>
                  <a:pt x="1476" y="1054"/>
                </a:lnTo>
                <a:lnTo>
                  <a:pt x="1687" y="1054"/>
                </a:lnTo>
                <a:lnTo>
                  <a:pt x="1687" y="843"/>
                </a:lnTo>
                <a:close/>
                <a:moveTo>
                  <a:pt x="1687" y="1265"/>
                </a:moveTo>
                <a:lnTo>
                  <a:pt x="1476" y="1265"/>
                </a:lnTo>
                <a:lnTo>
                  <a:pt x="1476" y="1476"/>
                </a:lnTo>
                <a:lnTo>
                  <a:pt x="1687" y="1476"/>
                </a:lnTo>
                <a:lnTo>
                  <a:pt x="1687" y="126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2208306" y="3966981"/>
            <a:ext cx="213764" cy="214545"/>
          </a:xfrm>
          <a:custGeom>
            <a:avLst/>
            <a:gdLst>
              <a:gd name="T0" fmla="*/ 703 w 1405"/>
              <a:gd name="T1" fmla="*/ 0 h 1405"/>
              <a:gd name="T2" fmla="*/ 578 w 1405"/>
              <a:gd name="T3" fmla="*/ 124 h 1405"/>
              <a:gd name="T4" fmla="*/ 1069 w 1405"/>
              <a:gd name="T5" fmla="*/ 615 h 1405"/>
              <a:gd name="T6" fmla="*/ 0 w 1405"/>
              <a:gd name="T7" fmla="*/ 615 h 1405"/>
              <a:gd name="T8" fmla="*/ 0 w 1405"/>
              <a:gd name="T9" fmla="*/ 790 h 1405"/>
              <a:gd name="T10" fmla="*/ 1069 w 1405"/>
              <a:gd name="T11" fmla="*/ 790 h 1405"/>
              <a:gd name="T12" fmla="*/ 578 w 1405"/>
              <a:gd name="T13" fmla="*/ 1281 h 1405"/>
              <a:gd name="T14" fmla="*/ 703 w 1405"/>
              <a:gd name="T15" fmla="*/ 1405 h 1405"/>
              <a:gd name="T16" fmla="*/ 1405 w 1405"/>
              <a:gd name="T17" fmla="*/ 702 h 1405"/>
              <a:gd name="T18" fmla="*/ 703 w 1405"/>
              <a:gd name="T19" fmla="*/ 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5" h="1405">
                <a:moveTo>
                  <a:pt x="703" y="0"/>
                </a:moveTo>
                <a:lnTo>
                  <a:pt x="578" y="124"/>
                </a:lnTo>
                <a:lnTo>
                  <a:pt x="1069" y="615"/>
                </a:lnTo>
                <a:lnTo>
                  <a:pt x="0" y="615"/>
                </a:lnTo>
                <a:lnTo>
                  <a:pt x="0" y="790"/>
                </a:lnTo>
                <a:lnTo>
                  <a:pt x="1069" y="790"/>
                </a:lnTo>
                <a:lnTo>
                  <a:pt x="578" y="1281"/>
                </a:lnTo>
                <a:lnTo>
                  <a:pt x="703" y="1405"/>
                </a:lnTo>
                <a:lnTo>
                  <a:pt x="1405" y="702"/>
                </a:lnTo>
                <a:lnTo>
                  <a:pt x="703" y="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6880718" y="3906703"/>
            <a:ext cx="213764" cy="214545"/>
          </a:xfrm>
          <a:custGeom>
            <a:avLst/>
            <a:gdLst>
              <a:gd name="T0" fmla="*/ 703 w 1405"/>
              <a:gd name="T1" fmla="*/ 0 h 1405"/>
              <a:gd name="T2" fmla="*/ 578 w 1405"/>
              <a:gd name="T3" fmla="*/ 124 h 1405"/>
              <a:gd name="T4" fmla="*/ 1069 w 1405"/>
              <a:gd name="T5" fmla="*/ 615 h 1405"/>
              <a:gd name="T6" fmla="*/ 0 w 1405"/>
              <a:gd name="T7" fmla="*/ 615 h 1405"/>
              <a:gd name="T8" fmla="*/ 0 w 1405"/>
              <a:gd name="T9" fmla="*/ 790 h 1405"/>
              <a:gd name="T10" fmla="*/ 1069 w 1405"/>
              <a:gd name="T11" fmla="*/ 790 h 1405"/>
              <a:gd name="T12" fmla="*/ 578 w 1405"/>
              <a:gd name="T13" fmla="*/ 1281 h 1405"/>
              <a:gd name="T14" fmla="*/ 703 w 1405"/>
              <a:gd name="T15" fmla="*/ 1405 h 1405"/>
              <a:gd name="T16" fmla="*/ 1405 w 1405"/>
              <a:gd name="T17" fmla="*/ 702 h 1405"/>
              <a:gd name="T18" fmla="*/ 703 w 1405"/>
              <a:gd name="T19" fmla="*/ 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5" h="1405">
                <a:moveTo>
                  <a:pt x="703" y="0"/>
                </a:moveTo>
                <a:lnTo>
                  <a:pt x="578" y="124"/>
                </a:lnTo>
                <a:lnTo>
                  <a:pt x="1069" y="615"/>
                </a:lnTo>
                <a:lnTo>
                  <a:pt x="0" y="615"/>
                </a:lnTo>
                <a:lnTo>
                  <a:pt x="0" y="790"/>
                </a:lnTo>
                <a:lnTo>
                  <a:pt x="1069" y="790"/>
                </a:lnTo>
                <a:lnTo>
                  <a:pt x="578" y="1281"/>
                </a:lnTo>
                <a:lnTo>
                  <a:pt x="703" y="1405"/>
                </a:lnTo>
                <a:lnTo>
                  <a:pt x="1405" y="702"/>
                </a:lnTo>
                <a:lnTo>
                  <a:pt x="703" y="0"/>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2627423" y="3463317"/>
            <a:ext cx="4320849" cy="1436417"/>
            <a:chOff x="2593154" y="2864538"/>
            <a:chExt cx="4320849" cy="1436417"/>
          </a:xfrm>
        </p:grpSpPr>
        <p:sp>
          <p:nvSpPr>
            <p:cNvPr id="13" name="Freeform 9"/>
            <p:cNvSpPr>
              <a:spLocks noEditPoints="1"/>
            </p:cNvSpPr>
            <p:nvPr/>
          </p:nvSpPr>
          <p:spPr bwMode="auto">
            <a:xfrm>
              <a:off x="2593154" y="2864538"/>
              <a:ext cx="1134164" cy="1031524"/>
            </a:xfrm>
            <a:custGeom>
              <a:avLst/>
              <a:gdLst>
                <a:gd name="T0" fmla="*/ 2099 w 2308"/>
                <a:gd name="T1" fmla="*/ 0 h 2098"/>
                <a:gd name="T2" fmla="*/ 210 w 2308"/>
                <a:gd name="T3" fmla="*/ 0 h 2098"/>
                <a:gd name="T4" fmla="*/ 0 w 2308"/>
                <a:gd name="T5" fmla="*/ 210 h 2098"/>
                <a:gd name="T6" fmla="*/ 0 w 2308"/>
                <a:gd name="T7" fmla="*/ 1469 h 2098"/>
                <a:gd name="T8" fmla="*/ 210 w 2308"/>
                <a:gd name="T9" fmla="*/ 1678 h 2098"/>
                <a:gd name="T10" fmla="*/ 944 w 2308"/>
                <a:gd name="T11" fmla="*/ 1678 h 2098"/>
                <a:gd name="T12" fmla="*/ 735 w 2308"/>
                <a:gd name="T13" fmla="*/ 1993 h 2098"/>
                <a:gd name="T14" fmla="*/ 735 w 2308"/>
                <a:gd name="T15" fmla="*/ 2098 h 2098"/>
                <a:gd name="T16" fmla="*/ 1574 w 2308"/>
                <a:gd name="T17" fmla="*/ 2098 h 2098"/>
                <a:gd name="T18" fmla="*/ 1574 w 2308"/>
                <a:gd name="T19" fmla="*/ 1993 h 2098"/>
                <a:gd name="T20" fmla="*/ 1364 w 2308"/>
                <a:gd name="T21" fmla="*/ 1678 h 2098"/>
                <a:gd name="T22" fmla="*/ 2099 w 2308"/>
                <a:gd name="T23" fmla="*/ 1678 h 2098"/>
                <a:gd name="T24" fmla="*/ 2308 w 2308"/>
                <a:gd name="T25" fmla="*/ 1469 h 2098"/>
                <a:gd name="T26" fmla="*/ 2308 w 2308"/>
                <a:gd name="T27" fmla="*/ 210 h 2098"/>
                <a:gd name="T28" fmla="*/ 2099 w 2308"/>
                <a:gd name="T29" fmla="*/ 0 h 2098"/>
                <a:gd name="T30" fmla="*/ 2099 w 2308"/>
                <a:gd name="T31" fmla="*/ 1259 h 2098"/>
                <a:gd name="T32" fmla="*/ 210 w 2308"/>
                <a:gd name="T33" fmla="*/ 1259 h 2098"/>
                <a:gd name="T34" fmla="*/ 210 w 2308"/>
                <a:gd name="T35" fmla="*/ 210 h 2098"/>
                <a:gd name="T36" fmla="*/ 2099 w 2308"/>
                <a:gd name="T37" fmla="*/ 210 h 2098"/>
                <a:gd name="T38" fmla="*/ 2099 w 2308"/>
                <a:gd name="T39" fmla="*/ 125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8" h="2098">
                  <a:moveTo>
                    <a:pt x="2099" y="0"/>
                  </a:moveTo>
                  <a:lnTo>
                    <a:pt x="210" y="0"/>
                  </a:lnTo>
                  <a:cubicBezTo>
                    <a:pt x="94" y="0"/>
                    <a:pt x="0" y="94"/>
                    <a:pt x="0" y="210"/>
                  </a:cubicBezTo>
                  <a:lnTo>
                    <a:pt x="0" y="1469"/>
                  </a:lnTo>
                  <a:cubicBezTo>
                    <a:pt x="0" y="1585"/>
                    <a:pt x="94" y="1678"/>
                    <a:pt x="210" y="1678"/>
                  </a:cubicBezTo>
                  <a:lnTo>
                    <a:pt x="944" y="1678"/>
                  </a:lnTo>
                  <a:lnTo>
                    <a:pt x="735" y="1993"/>
                  </a:lnTo>
                  <a:lnTo>
                    <a:pt x="735" y="2098"/>
                  </a:lnTo>
                  <a:lnTo>
                    <a:pt x="1574" y="2098"/>
                  </a:lnTo>
                  <a:lnTo>
                    <a:pt x="1574" y="1993"/>
                  </a:lnTo>
                  <a:lnTo>
                    <a:pt x="1364" y="1678"/>
                  </a:lnTo>
                  <a:lnTo>
                    <a:pt x="2099" y="1678"/>
                  </a:lnTo>
                  <a:cubicBezTo>
                    <a:pt x="2215" y="1678"/>
                    <a:pt x="2308" y="1585"/>
                    <a:pt x="2308" y="1469"/>
                  </a:cubicBezTo>
                  <a:lnTo>
                    <a:pt x="2308" y="210"/>
                  </a:lnTo>
                  <a:cubicBezTo>
                    <a:pt x="2308" y="94"/>
                    <a:pt x="2215" y="0"/>
                    <a:pt x="2099" y="0"/>
                  </a:cubicBezTo>
                  <a:close/>
                  <a:moveTo>
                    <a:pt x="2099" y="1259"/>
                  </a:moveTo>
                  <a:lnTo>
                    <a:pt x="210" y="1259"/>
                  </a:lnTo>
                  <a:lnTo>
                    <a:pt x="210" y="210"/>
                  </a:lnTo>
                  <a:lnTo>
                    <a:pt x="2099" y="210"/>
                  </a:lnTo>
                  <a:lnTo>
                    <a:pt x="2099" y="125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Freeform 24"/>
            <p:cNvSpPr>
              <a:spLocks noEditPoints="1"/>
            </p:cNvSpPr>
            <p:nvPr/>
          </p:nvSpPr>
          <p:spPr bwMode="auto">
            <a:xfrm>
              <a:off x="2949461" y="3077091"/>
              <a:ext cx="419423" cy="335984"/>
            </a:xfrm>
            <a:custGeom>
              <a:avLst/>
              <a:gdLst>
                <a:gd name="T0" fmla="*/ 1790 w 1989"/>
                <a:gd name="T1" fmla="*/ 0 h 1591"/>
                <a:gd name="T2" fmla="*/ 199 w 1989"/>
                <a:gd name="T3" fmla="*/ 0 h 1591"/>
                <a:gd name="T4" fmla="*/ 1 w 1989"/>
                <a:gd name="T5" fmla="*/ 199 h 1591"/>
                <a:gd name="T6" fmla="*/ 0 w 1989"/>
                <a:gd name="T7" fmla="*/ 1393 h 1591"/>
                <a:gd name="T8" fmla="*/ 199 w 1989"/>
                <a:gd name="T9" fmla="*/ 1591 h 1591"/>
                <a:gd name="T10" fmla="*/ 1790 w 1989"/>
                <a:gd name="T11" fmla="*/ 1591 h 1591"/>
                <a:gd name="T12" fmla="*/ 1989 w 1989"/>
                <a:gd name="T13" fmla="*/ 1393 h 1591"/>
                <a:gd name="T14" fmla="*/ 1989 w 1989"/>
                <a:gd name="T15" fmla="*/ 199 h 1591"/>
                <a:gd name="T16" fmla="*/ 1790 w 1989"/>
                <a:gd name="T17" fmla="*/ 0 h 1591"/>
                <a:gd name="T18" fmla="*/ 1790 w 1989"/>
                <a:gd name="T19" fmla="*/ 398 h 1591"/>
                <a:gd name="T20" fmla="*/ 994 w 1989"/>
                <a:gd name="T21" fmla="*/ 895 h 1591"/>
                <a:gd name="T22" fmla="*/ 199 w 1989"/>
                <a:gd name="T23" fmla="*/ 398 h 1591"/>
                <a:gd name="T24" fmla="*/ 199 w 1989"/>
                <a:gd name="T25" fmla="*/ 199 h 1591"/>
                <a:gd name="T26" fmla="*/ 994 w 1989"/>
                <a:gd name="T27" fmla="*/ 696 h 1591"/>
                <a:gd name="T28" fmla="*/ 1790 w 1989"/>
                <a:gd name="T29" fmla="*/ 199 h 1591"/>
                <a:gd name="T30" fmla="*/ 1790 w 1989"/>
                <a:gd name="T31" fmla="*/ 398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9" h="1591">
                  <a:moveTo>
                    <a:pt x="1790" y="0"/>
                  </a:moveTo>
                  <a:lnTo>
                    <a:pt x="199" y="0"/>
                  </a:lnTo>
                  <a:cubicBezTo>
                    <a:pt x="89" y="0"/>
                    <a:pt x="1" y="89"/>
                    <a:pt x="1" y="199"/>
                  </a:cubicBezTo>
                  <a:lnTo>
                    <a:pt x="0" y="1393"/>
                  </a:lnTo>
                  <a:cubicBezTo>
                    <a:pt x="0" y="1502"/>
                    <a:pt x="89" y="1591"/>
                    <a:pt x="199" y="1591"/>
                  </a:cubicBezTo>
                  <a:lnTo>
                    <a:pt x="1790" y="1591"/>
                  </a:lnTo>
                  <a:cubicBezTo>
                    <a:pt x="1900" y="1591"/>
                    <a:pt x="1989" y="1502"/>
                    <a:pt x="1989" y="1393"/>
                  </a:cubicBezTo>
                  <a:lnTo>
                    <a:pt x="1989" y="199"/>
                  </a:lnTo>
                  <a:cubicBezTo>
                    <a:pt x="1989" y="89"/>
                    <a:pt x="1900" y="0"/>
                    <a:pt x="1790" y="0"/>
                  </a:cubicBezTo>
                  <a:close/>
                  <a:moveTo>
                    <a:pt x="1790" y="398"/>
                  </a:moveTo>
                  <a:lnTo>
                    <a:pt x="994" y="895"/>
                  </a:lnTo>
                  <a:lnTo>
                    <a:pt x="199" y="398"/>
                  </a:lnTo>
                  <a:lnTo>
                    <a:pt x="199" y="199"/>
                  </a:lnTo>
                  <a:lnTo>
                    <a:pt x="994" y="696"/>
                  </a:lnTo>
                  <a:lnTo>
                    <a:pt x="1790" y="199"/>
                  </a:lnTo>
                  <a:lnTo>
                    <a:pt x="1790" y="39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5478976" y="2864538"/>
              <a:ext cx="1134164" cy="1031524"/>
            </a:xfrm>
            <a:custGeom>
              <a:avLst/>
              <a:gdLst>
                <a:gd name="T0" fmla="*/ 2099 w 2308"/>
                <a:gd name="T1" fmla="*/ 0 h 2098"/>
                <a:gd name="T2" fmla="*/ 210 w 2308"/>
                <a:gd name="T3" fmla="*/ 0 h 2098"/>
                <a:gd name="T4" fmla="*/ 0 w 2308"/>
                <a:gd name="T5" fmla="*/ 210 h 2098"/>
                <a:gd name="T6" fmla="*/ 0 w 2308"/>
                <a:gd name="T7" fmla="*/ 1469 h 2098"/>
                <a:gd name="T8" fmla="*/ 210 w 2308"/>
                <a:gd name="T9" fmla="*/ 1678 h 2098"/>
                <a:gd name="T10" fmla="*/ 944 w 2308"/>
                <a:gd name="T11" fmla="*/ 1678 h 2098"/>
                <a:gd name="T12" fmla="*/ 735 w 2308"/>
                <a:gd name="T13" fmla="*/ 1993 h 2098"/>
                <a:gd name="T14" fmla="*/ 735 w 2308"/>
                <a:gd name="T15" fmla="*/ 2098 h 2098"/>
                <a:gd name="T16" fmla="*/ 1574 w 2308"/>
                <a:gd name="T17" fmla="*/ 2098 h 2098"/>
                <a:gd name="T18" fmla="*/ 1574 w 2308"/>
                <a:gd name="T19" fmla="*/ 1993 h 2098"/>
                <a:gd name="T20" fmla="*/ 1364 w 2308"/>
                <a:gd name="T21" fmla="*/ 1678 h 2098"/>
                <a:gd name="T22" fmla="*/ 2099 w 2308"/>
                <a:gd name="T23" fmla="*/ 1678 h 2098"/>
                <a:gd name="T24" fmla="*/ 2308 w 2308"/>
                <a:gd name="T25" fmla="*/ 1469 h 2098"/>
                <a:gd name="T26" fmla="*/ 2308 w 2308"/>
                <a:gd name="T27" fmla="*/ 210 h 2098"/>
                <a:gd name="T28" fmla="*/ 2099 w 2308"/>
                <a:gd name="T29" fmla="*/ 0 h 2098"/>
                <a:gd name="T30" fmla="*/ 2099 w 2308"/>
                <a:gd name="T31" fmla="*/ 1259 h 2098"/>
                <a:gd name="T32" fmla="*/ 210 w 2308"/>
                <a:gd name="T33" fmla="*/ 1259 h 2098"/>
                <a:gd name="T34" fmla="*/ 210 w 2308"/>
                <a:gd name="T35" fmla="*/ 210 h 2098"/>
                <a:gd name="T36" fmla="*/ 2099 w 2308"/>
                <a:gd name="T37" fmla="*/ 210 h 2098"/>
                <a:gd name="T38" fmla="*/ 2099 w 2308"/>
                <a:gd name="T39" fmla="*/ 125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8" h="2098">
                  <a:moveTo>
                    <a:pt x="2099" y="0"/>
                  </a:moveTo>
                  <a:lnTo>
                    <a:pt x="210" y="0"/>
                  </a:lnTo>
                  <a:cubicBezTo>
                    <a:pt x="94" y="0"/>
                    <a:pt x="0" y="94"/>
                    <a:pt x="0" y="210"/>
                  </a:cubicBezTo>
                  <a:lnTo>
                    <a:pt x="0" y="1469"/>
                  </a:lnTo>
                  <a:cubicBezTo>
                    <a:pt x="0" y="1585"/>
                    <a:pt x="94" y="1678"/>
                    <a:pt x="210" y="1678"/>
                  </a:cubicBezTo>
                  <a:lnTo>
                    <a:pt x="944" y="1678"/>
                  </a:lnTo>
                  <a:lnTo>
                    <a:pt x="735" y="1993"/>
                  </a:lnTo>
                  <a:lnTo>
                    <a:pt x="735" y="2098"/>
                  </a:lnTo>
                  <a:lnTo>
                    <a:pt x="1574" y="2098"/>
                  </a:lnTo>
                  <a:lnTo>
                    <a:pt x="1574" y="1993"/>
                  </a:lnTo>
                  <a:lnTo>
                    <a:pt x="1364" y="1678"/>
                  </a:lnTo>
                  <a:lnTo>
                    <a:pt x="2099" y="1678"/>
                  </a:lnTo>
                  <a:cubicBezTo>
                    <a:pt x="2215" y="1678"/>
                    <a:pt x="2308" y="1585"/>
                    <a:pt x="2308" y="1469"/>
                  </a:cubicBezTo>
                  <a:lnTo>
                    <a:pt x="2308" y="210"/>
                  </a:lnTo>
                  <a:cubicBezTo>
                    <a:pt x="2308" y="94"/>
                    <a:pt x="2215" y="0"/>
                    <a:pt x="2099" y="0"/>
                  </a:cubicBezTo>
                  <a:close/>
                  <a:moveTo>
                    <a:pt x="2099" y="1259"/>
                  </a:moveTo>
                  <a:lnTo>
                    <a:pt x="210" y="1259"/>
                  </a:lnTo>
                  <a:lnTo>
                    <a:pt x="210" y="210"/>
                  </a:lnTo>
                  <a:lnTo>
                    <a:pt x="2099" y="210"/>
                  </a:lnTo>
                  <a:lnTo>
                    <a:pt x="2099" y="125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noEditPoints="1"/>
            </p:cNvSpPr>
            <p:nvPr/>
          </p:nvSpPr>
          <p:spPr bwMode="auto">
            <a:xfrm>
              <a:off x="5835283" y="3077091"/>
              <a:ext cx="419423" cy="335984"/>
            </a:xfrm>
            <a:custGeom>
              <a:avLst/>
              <a:gdLst>
                <a:gd name="T0" fmla="*/ 1790 w 1989"/>
                <a:gd name="T1" fmla="*/ 0 h 1591"/>
                <a:gd name="T2" fmla="*/ 199 w 1989"/>
                <a:gd name="T3" fmla="*/ 0 h 1591"/>
                <a:gd name="T4" fmla="*/ 1 w 1989"/>
                <a:gd name="T5" fmla="*/ 199 h 1591"/>
                <a:gd name="T6" fmla="*/ 0 w 1989"/>
                <a:gd name="T7" fmla="*/ 1393 h 1591"/>
                <a:gd name="T8" fmla="*/ 199 w 1989"/>
                <a:gd name="T9" fmla="*/ 1591 h 1591"/>
                <a:gd name="T10" fmla="*/ 1790 w 1989"/>
                <a:gd name="T11" fmla="*/ 1591 h 1591"/>
                <a:gd name="T12" fmla="*/ 1989 w 1989"/>
                <a:gd name="T13" fmla="*/ 1393 h 1591"/>
                <a:gd name="T14" fmla="*/ 1989 w 1989"/>
                <a:gd name="T15" fmla="*/ 199 h 1591"/>
                <a:gd name="T16" fmla="*/ 1790 w 1989"/>
                <a:gd name="T17" fmla="*/ 0 h 1591"/>
                <a:gd name="T18" fmla="*/ 1790 w 1989"/>
                <a:gd name="T19" fmla="*/ 398 h 1591"/>
                <a:gd name="T20" fmla="*/ 994 w 1989"/>
                <a:gd name="T21" fmla="*/ 895 h 1591"/>
                <a:gd name="T22" fmla="*/ 199 w 1989"/>
                <a:gd name="T23" fmla="*/ 398 h 1591"/>
                <a:gd name="T24" fmla="*/ 199 w 1989"/>
                <a:gd name="T25" fmla="*/ 199 h 1591"/>
                <a:gd name="T26" fmla="*/ 994 w 1989"/>
                <a:gd name="T27" fmla="*/ 696 h 1591"/>
                <a:gd name="T28" fmla="*/ 1790 w 1989"/>
                <a:gd name="T29" fmla="*/ 199 h 1591"/>
                <a:gd name="T30" fmla="*/ 1790 w 1989"/>
                <a:gd name="T31" fmla="*/ 398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9" h="1591">
                  <a:moveTo>
                    <a:pt x="1790" y="0"/>
                  </a:moveTo>
                  <a:lnTo>
                    <a:pt x="199" y="0"/>
                  </a:lnTo>
                  <a:cubicBezTo>
                    <a:pt x="89" y="0"/>
                    <a:pt x="1" y="89"/>
                    <a:pt x="1" y="199"/>
                  </a:cubicBezTo>
                  <a:lnTo>
                    <a:pt x="0" y="1393"/>
                  </a:lnTo>
                  <a:cubicBezTo>
                    <a:pt x="0" y="1502"/>
                    <a:pt x="89" y="1591"/>
                    <a:pt x="199" y="1591"/>
                  </a:cubicBezTo>
                  <a:lnTo>
                    <a:pt x="1790" y="1591"/>
                  </a:lnTo>
                  <a:cubicBezTo>
                    <a:pt x="1900" y="1591"/>
                    <a:pt x="1989" y="1502"/>
                    <a:pt x="1989" y="1393"/>
                  </a:cubicBezTo>
                  <a:lnTo>
                    <a:pt x="1989" y="199"/>
                  </a:lnTo>
                  <a:cubicBezTo>
                    <a:pt x="1989" y="89"/>
                    <a:pt x="1900" y="0"/>
                    <a:pt x="1790" y="0"/>
                  </a:cubicBezTo>
                  <a:close/>
                  <a:moveTo>
                    <a:pt x="1790" y="398"/>
                  </a:moveTo>
                  <a:lnTo>
                    <a:pt x="994" y="895"/>
                  </a:lnTo>
                  <a:lnTo>
                    <a:pt x="199" y="398"/>
                  </a:lnTo>
                  <a:lnTo>
                    <a:pt x="199" y="199"/>
                  </a:lnTo>
                  <a:lnTo>
                    <a:pt x="994" y="696"/>
                  </a:lnTo>
                  <a:lnTo>
                    <a:pt x="1790" y="199"/>
                  </a:lnTo>
                  <a:lnTo>
                    <a:pt x="1790" y="39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p:nvSpPr>
          <p:spPr bwMode="auto">
            <a:xfrm>
              <a:off x="4036065" y="2864538"/>
              <a:ext cx="1134164" cy="1031524"/>
            </a:xfrm>
            <a:custGeom>
              <a:avLst/>
              <a:gdLst>
                <a:gd name="T0" fmla="*/ 2099 w 2308"/>
                <a:gd name="T1" fmla="*/ 0 h 2098"/>
                <a:gd name="T2" fmla="*/ 210 w 2308"/>
                <a:gd name="T3" fmla="*/ 0 h 2098"/>
                <a:gd name="T4" fmla="*/ 0 w 2308"/>
                <a:gd name="T5" fmla="*/ 210 h 2098"/>
                <a:gd name="T6" fmla="*/ 0 w 2308"/>
                <a:gd name="T7" fmla="*/ 1469 h 2098"/>
                <a:gd name="T8" fmla="*/ 210 w 2308"/>
                <a:gd name="T9" fmla="*/ 1678 h 2098"/>
                <a:gd name="T10" fmla="*/ 944 w 2308"/>
                <a:gd name="T11" fmla="*/ 1678 h 2098"/>
                <a:gd name="T12" fmla="*/ 735 w 2308"/>
                <a:gd name="T13" fmla="*/ 1993 h 2098"/>
                <a:gd name="T14" fmla="*/ 735 w 2308"/>
                <a:gd name="T15" fmla="*/ 2098 h 2098"/>
                <a:gd name="T16" fmla="*/ 1574 w 2308"/>
                <a:gd name="T17" fmla="*/ 2098 h 2098"/>
                <a:gd name="T18" fmla="*/ 1574 w 2308"/>
                <a:gd name="T19" fmla="*/ 1993 h 2098"/>
                <a:gd name="T20" fmla="*/ 1364 w 2308"/>
                <a:gd name="T21" fmla="*/ 1678 h 2098"/>
                <a:gd name="T22" fmla="*/ 2099 w 2308"/>
                <a:gd name="T23" fmla="*/ 1678 h 2098"/>
                <a:gd name="T24" fmla="*/ 2308 w 2308"/>
                <a:gd name="T25" fmla="*/ 1469 h 2098"/>
                <a:gd name="T26" fmla="*/ 2308 w 2308"/>
                <a:gd name="T27" fmla="*/ 210 h 2098"/>
                <a:gd name="T28" fmla="*/ 2099 w 2308"/>
                <a:gd name="T29" fmla="*/ 0 h 2098"/>
                <a:gd name="T30" fmla="*/ 2099 w 2308"/>
                <a:gd name="T31" fmla="*/ 1259 h 2098"/>
                <a:gd name="T32" fmla="*/ 210 w 2308"/>
                <a:gd name="T33" fmla="*/ 1259 h 2098"/>
                <a:gd name="T34" fmla="*/ 210 w 2308"/>
                <a:gd name="T35" fmla="*/ 210 h 2098"/>
                <a:gd name="T36" fmla="*/ 2099 w 2308"/>
                <a:gd name="T37" fmla="*/ 210 h 2098"/>
                <a:gd name="T38" fmla="*/ 2099 w 2308"/>
                <a:gd name="T39" fmla="*/ 1259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8" h="2098">
                  <a:moveTo>
                    <a:pt x="2099" y="0"/>
                  </a:moveTo>
                  <a:lnTo>
                    <a:pt x="210" y="0"/>
                  </a:lnTo>
                  <a:cubicBezTo>
                    <a:pt x="94" y="0"/>
                    <a:pt x="0" y="94"/>
                    <a:pt x="0" y="210"/>
                  </a:cubicBezTo>
                  <a:lnTo>
                    <a:pt x="0" y="1469"/>
                  </a:lnTo>
                  <a:cubicBezTo>
                    <a:pt x="0" y="1585"/>
                    <a:pt x="94" y="1678"/>
                    <a:pt x="210" y="1678"/>
                  </a:cubicBezTo>
                  <a:lnTo>
                    <a:pt x="944" y="1678"/>
                  </a:lnTo>
                  <a:lnTo>
                    <a:pt x="735" y="1993"/>
                  </a:lnTo>
                  <a:lnTo>
                    <a:pt x="735" y="2098"/>
                  </a:lnTo>
                  <a:lnTo>
                    <a:pt x="1574" y="2098"/>
                  </a:lnTo>
                  <a:lnTo>
                    <a:pt x="1574" y="1993"/>
                  </a:lnTo>
                  <a:lnTo>
                    <a:pt x="1364" y="1678"/>
                  </a:lnTo>
                  <a:lnTo>
                    <a:pt x="2099" y="1678"/>
                  </a:lnTo>
                  <a:cubicBezTo>
                    <a:pt x="2215" y="1678"/>
                    <a:pt x="2308" y="1585"/>
                    <a:pt x="2308" y="1469"/>
                  </a:cubicBezTo>
                  <a:lnTo>
                    <a:pt x="2308" y="210"/>
                  </a:lnTo>
                  <a:cubicBezTo>
                    <a:pt x="2308" y="94"/>
                    <a:pt x="2215" y="0"/>
                    <a:pt x="2099" y="0"/>
                  </a:cubicBezTo>
                  <a:close/>
                  <a:moveTo>
                    <a:pt x="2099" y="1259"/>
                  </a:moveTo>
                  <a:lnTo>
                    <a:pt x="210" y="1259"/>
                  </a:lnTo>
                  <a:lnTo>
                    <a:pt x="210" y="210"/>
                  </a:lnTo>
                  <a:lnTo>
                    <a:pt x="2099" y="210"/>
                  </a:lnTo>
                  <a:lnTo>
                    <a:pt x="2099" y="1259"/>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4258584" y="3026665"/>
              <a:ext cx="308067" cy="315425"/>
            </a:xfrm>
            <a:custGeom>
              <a:avLst/>
              <a:gdLst>
                <a:gd name="T0" fmla="*/ 1551 w 1764"/>
                <a:gd name="T1" fmla="*/ 989 h 1802"/>
                <a:gd name="T2" fmla="*/ 1557 w 1764"/>
                <a:gd name="T3" fmla="*/ 901 h 1802"/>
                <a:gd name="T4" fmla="*/ 1551 w 1764"/>
                <a:gd name="T5" fmla="*/ 813 h 1802"/>
                <a:gd name="T6" fmla="*/ 1742 w 1764"/>
                <a:gd name="T7" fmla="*/ 664 h 1802"/>
                <a:gd name="T8" fmla="*/ 1752 w 1764"/>
                <a:gd name="T9" fmla="*/ 606 h 1802"/>
                <a:gd name="T10" fmla="*/ 1572 w 1764"/>
                <a:gd name="T11" fmla="*/ 294 h 1802"/>
                <a:gd name="T12" fmla="*/ 1517 w 1764"/>
                <a:gd name="T13" fmla="*/ 275 h 1802"/>
                <a:gd name="T14" fmla="*/ 1293 w 1764"/>
                <a:gd name="T15" fmla="*/ 365 h 1802"/>
                <a:gd name="T16" fmla="*/ 1141 w 1764"/>
                <a:gd name="T17" fmla="*/ 276 h 1802"/>
                <a:gd name="T18" fmla="*/ 1107 w 1764"/>
                <a:gd name="T19" fmla="*/ 38 h 1802"/>
                <a:gd name="T20" fmla="*/ 1062 w 1764"/>
                <a:gd name="T21" fmla="*/ 0 h 1802"/>
                <a:gd name="T22" fmla="*/ 701 w 1764"/>
                <a:gd name="T23" fmla="*/ 0 h 1802"/>
                <a:gd name="T24" fmla="*/ 657 w 1764"/>
                <a:gd name="T25" fmla="*/ 38 h 1802"/>
                <a:gd name="T26" fmla="*/ 623 w 1764"/>
                <a:gd name="T27" fmla="*/ 276 h 1802"/>
                <a:gd name="T28" fmla="*/ 471 w 1764"/>
                <a:gd name="T29" fmla="*/ 365 h 1802"/>
                <a:gd name="T30" fmla="*/ 246 w 1764"/>
                <a:gd name="T31" fmla="*/ 275 h 1802"/>
                <a:gd name="T32" fmla="*/ 191 w 1764"/>
                <a:gd name="T33" fmla="*/ 294 h 1802"/>
                <a:gd name="T34" fmla="*/ 11 w 1764"/>
                <a:gd name="T35" fmla="*/ 606 h 1802"/>
                <a:gd name="T36" fmla="*/ 22 w 1764"/>
                <a:gd name="T37" fmla="*/ 664 h 1802"/>
                <a:gd name="T38" fmla="*/ 212 w 1764"/>
                <a:gd name="T39" fmla="*/ 813 h 1802"/>
                <a:gd name="T40" fmla="*/ 206 w 1764"/>
                <a:gd name="T41" fmla="*/ 901 h 1802"/>
                <a:gd name="T42" fmla="*/ 212 w 1764"/>
                <a:gd name="T43" fmla="*/ 989 h 1802"/>
                <a:gd name="T44" fmla="*/ 22 w 1764"/>
                <a:gd name="T45" fmla="*/ 1138 h 1802"/>
                <a:gd name="T46" fmla="*/ 11 w 1764"/>
                <a:gd name="T47" fmla="*/ 1196 h 1802"/>
                <a:gd name="T48" fmla="*/ 191 w 1764"/>
                <a:gd name="T49" fmla="*/ 1508 h 1802"/>
                <a:gd name="T50" fmla="*/ 246 w 1764"/>
                <a:gd name="T51" fmla="*/ 1527 h 1802"/>
                <a:gd name="T52" fmla="*/ 471 w 1764"/>
                <a:gd name="T53" fmla="*/ 1437 h 1802"/>
                <a:gd name="T54" fmla="*/ 623 w 1764"/>
                <a:gd name="T55" fmla="*/ 1525 h 1802"/>
                <a:gd name="T56" fmla="*/ 657 w 1764"/>
                <a:gd name="T57" fmla="*/ 1764 h 1802"/>
                <a:gd name="T58" fmla="*/ 701 w 1764"/>
                <a:gd name="T59" fmla="*/ 1802 h 1802"/>
                <a:gd name="T60" fmla="*/ 1062 w 1764"/>
                <a:gd name="T61" fmla="*/ 1802 h 1802"/>
                <a:gd name="T62" fmla="*/ 1106 w 1764"/>
                <a:gd name="T63" fmla="*/ 1764 h 1802"/>
                <a:gd name="T64" fmla="*/ 1140 w 1764"/>
                <a:gd name="T65" fmla="*/ 1525 h 1802"/>
                <a:gd name="T66" fmla="*/ 1292 w 1764"/>
                <a:gd name="T67" fmla="*/ 1437 h 1802"/>
                <a:gd name="T68" fmla="*/ 1517 w 1764"/>
                <a:gd name="T69" fmla="*/ 1527 h 1802"/>
                <a:gd name="T70" fmla="*/ 1572 w 1764"/>
                <a:gd name="T71" fmla="*/ 1508 h 1802"/>
                <a:gd name="T72" fmla="*/ 1752 w 1764"/>
                <a:gd name="T73" fmla="*/ 1196 h 1802"/>
                <a:gd name="T74" fmla="*/ 1741 w 1764"/>
                <a:gd name="T75" fmla="*/ 1138 h 1802"/>
                <a:gd name="T76" fmla="*/ 1551 w 1764"/>
                <a:gd name="T77" fmla="*/ 989 h 1802"/>
                <a:gd name="T78" fmla="*/ 881 w 1764"/>
                <a:gd name="T79" fmla="*/ 1216 h 1802"/>
                <a:gd name="T80" fmla="*/ 566 w 1764"/>
                <a:gd name="T81" fmla="*/ 901 h 1802"/>
                <a:gd name="T82" fmla="*/ 881 w 1764"/>
                <a:gd name="T83" fmla="*/ 586 h 1802"/>
                <a:gd name="T84" fmla="*/ 1197 w 1764"/>
                <a:gd name="T85" fmla="*/ 901 h 1802"/>
                <a:gd name="T86" fmla="*/ 881 w 1764"/>
                <a:gd name="T87" fmla="*/ 1216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4" h="1802">
                  <a:moveTo>
                    <a:pt x="1551" y="989"/>
                  </a:moveTo>
                  <a:cubicBezTo>
                    <a:pt x="1555" y="960"/>
                    <a:pt x="1557" y="931"/>
                    <a:pt x="1557" y="901"/>
                  </a:cubicBezTo>
                  <a:cubicBezTo>
                    <a:pt x="1557" y="871"/>
                    <a:pt x="1555" y="842"/>
                    <a:pt x="1551" y="813"/>
                  </a:cubicBezTo>
                  <a:lnTo>
                    <a:pt x="1742" y="664"/>
                  </a:lnTo>
                  <a:cubicBezTo>
                    <a:pt x="1759" y="650"/>
                    <a:pt x="1764" y="626"/>
                    <a:pt x="1752" y="606"/>
                  </a:cubicBezTo>
                  <a:lnTo>
                    <a:pt x="1572" y="294"/>
                  </a:lnTo>
                  <a:cubicBezTo>
                    <a:pt x="1561" y="275"/>
                    <a:pt x="1537" y="267"/>
                    <a:pt x="1517" y="275"/>
                  </a:cubicBezTo>
                  <a:lnTo>
                    <a:pt x="1293" y="365"/>
                  </a:lnTo>
                  <a:cubicBezTo>
                    <a:pt x="1246" y="330"/>
                    <a:pt x="1196" y="299"/>
                    <a:pt x="1141" y="276"/>
                  </a:cubicBezTo>
                  <a:lnTo>
                    <a:pt x="1107" y="38"/>
                  </a:lnTo>
                  <a:cubicBezTo>
                    <a:pt x="1103" y="17"/>
                    <a:pt x="1084" y="0"/>
                    <a:pt x="1062" y="0"/>
                  </a:cubicBezTo>
                  <a:lnTo>
                    <a:pt x="701" y="0"/>
                  </a:lnTo>
                  <a:cubicBezTo>
                    <a:pt x="679" y="0"/>
                    <a:pt x="660" y="17"/>
                    <a:pt x="657" y="38"/>
                  </a:cubicBezTo>
                  <a:lnTo>
                    <a:pt x="623" y="276"/>
                  </a:lnTo>
                  <a:cubicBezTo>
                    <a:pt x="568" y="299"/>
                    <a:pt x="517" y="329"/>
                    <a:pt x="471" y="365"/>
                  </a:cubicBezTo>
                  <a:lnTo>
                    <a:pt x="246" y="275"/>
                  </a:lnTo>
                  <a:cubicBezTo>
                    <a:pt x="226" y="267"/>
                    <a:pt x="203" y="275"/>
                    <a:pt x="191" y="294"/>
                  </a:cubicBezTo>
                  <a:lnTo>
                    <a:pt x="11" y="606"/>
                  </a:lnTo>
                  <a:cubicBezTo>
                    <a:pt x="0" y="626"/>
                    <a:pt x="5" y="650"/>
                    <a:pt x="22" y="664"/>
                  </a:cubicBezTo>
                  <a:lnTo>
                    <a:pt x="212" y="813"/>
                  </a:lnTo>
                  <a:cubicBezTo>
                    <a:pt x="208" y="842"/>
                    <a:pt x="206" y="871"/>
                    <a:pt x="206" y="901"/>
                  </a:cubicBezTo>
                  <a:cubicBezTo>
                    <a:pt x="206" y="931"/>
                    <a:pt x="208" y="960"/>
                    <a:pt x="212" y="989"/>
                  </a:cubicBezTo>
                  <a:lnTo>
                    <a:pt x="22" y="1138"/>
                  </a:lnTo>
                  <a:cubicBezTo>
                    <a:pt x="5" y="1151"/>
                    <a:pt x="0" y="1176"/>
                    <a:pt x="11" y="1196"/>
                  </a:cubicBezTo>
                  <a:lnTo>
                    <a:pt x="191" y="1508"/>
                  </a:lnTo>
                  <a:cubicBezTo>
                    <a:pt x="203" y="1527"/>
                    <a:pt x="226" y="1535"/>
                    <a:pt x="246" y="1527"/>
                  </a:cubicBezTo>
                  <a:lnTo>
                    <a:pt x="471" y="1437"/>
                  </a:lnTo>
                  <a:cubicBezTo>
                    <a:pt x="517" y="1472"/>
                    <a:pt x="568" y="1502"/>
                    <a:pt x="623" y="1525"/>
                  </a:cubicBezTo>
                  <a:lnTo>
                    <a:pt x="657" y="1764"/>
                  </a:lnTo>
                  <a:cubicBezTo>
                    <a:pt x="660" y="1785"/>
                    <a:pt x="679" y="1802"/>
                    <a:pt x="701" y="1802"/>
                  </a:cubicBezTo>
                  <a:lnTo>
                    <a:pt x="1062" y="1802"/>
                  </a:lnTo>
                  <a:cubicBezTo>
                    <a:pt x="1084" y="1802"/>
                    <a:pt x="1103" y="1785"/>
                    <a:pt x="1106" y="1764"/>
                  </a:cubicBezTo>
                  <a:lnTo>
                    <a:pt x="1140" y="1525"/>
                  </a:lnTo>
                  <a:cubicBezTo>
                    <a:pt x="1195" y="1502"/>
                    <a:pt x="1246" y="1473"/>
                    <a:pt x="1292" y="1437"/>
                  </a:cubicBezTo>
                  <a:lnTo>
                    <a:pt x="1517" y="1527"/>
                  </a:lnTo>
                  <a:cubicBezTo>
                    <a:pt x="1537" y="1535"/>
                    <a:pt x="1560" y="1527"/>
                    <a:pt x="1572" y="1508"/>
                  </a:cubicBezTo>
                  <a:lnTo>
                    <a:pt x="1752" y="1196"/>
                  </a:lnTo>
                  <a:cubicBezTo>
                    <a:pt x="1763" y="1176"/>
                    <a:pt x="1758" y="1152"/>
                    <a:pt x="1741" y="1138"/>
                  </a:cubicBezTo>
                  <a:lnTo>
                    <a:pt x="1551" y="989"/>
                  </a:lnTo>
                  <a:close/>
                  <a:moveTo>
                    <a:pt x="881" y="1216"/>
                  </a:moveTo>
                  <a:cubicBezTo>
                    <a:pt x="707" y="1216"/>
                    <a:pt x="566" y="1075"/>
                    <a:pt x="566" y="901"/>
                  </a:cubicBezTo>
                  <a:cubicBezTo>
                    <a:pt x="566" y="727"/>
                    <a:pt x="707" y="586"/>
                    <a:pt x="881" y="586"/>
                  </a:cubicBezTo>
                  <a:cubicBezTo>
                    <a:pt x="1056" y="586"/>
                    <a:pt x="1197" y="727"/>
                    <a:pt x="1197" y="901"/>
                  </a:cubicBezTo>
                  <a:cubicBezTo>
                    <a:pt x="1197" y="1075"/>
                    <a:pt x="1056" y="1216"/>
                    <a:pt x="881" y="121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4591685" y="3096141"/>
              <a:ext cx="308067" cy="303209"/>
            </a:xfrm>
            <a:custGeom>
              <a:avLst/>
              <a:gdLst>
                <a:gd name="T0" fmla="*/ 1551 w 1764"/>
                <a:gd name="T1" fmla="*/ 989 h 1802"/>
                <a:gd name="T2" fmla="*/ 1557 w 1764"/>
                <a:gd name="T3" fmla="*/ 901 h 1802"/>
                <a:gd name="T4" fmla="*/ 1551 w 1764"/>
                <a:gd name="T5" fmla="*/ 813 h 1802"/>
                <a:gd name="T6" fmla="*/ 1742 w 1764"/>
                <a:gd name="T7" fmla="*/ 664 h 1802"/>
                <a:gd name="T8" fmla="*/ 1752 w 1764"/>
                <a:gd name="T9" fmla="*/ 606 h 1802"/>
                <a:gd name="T10" fmla="*/ 1572 w 1764"/>
                <a:gd name="T11" fmla="*/ 294 h 1802"/>
                <a:gd name="T12" fmla="*/ 1517 w 1764"/>
                <a:gd name="T13" fmla="*/ 275 h 1802"/>
                <a:gd name="T14" fmla="*/ 1293 w 1764"/>
                <a:gd name="T15" fmla="*/ 365 h 1802"/>
                <a:gd name="T16" fmla="*/ 1141 w 1764"/>
                <a:gd name="T17" fmla="*/ 276 h 1802"/>
                <a:gd name="T18" fmla="*/ 1107 w 1764"/>
                <a:gd name="T19" fmla="*/ 38 h 1802"/>
                <a:gd name="T20" fmla="*/ 1062 w 1764"/>
                <a:gd name="T21" fmla="*/ 0 h 1802"/>
                <a:gd name="T22" fmla="*/ 701 w 1764"/>
                <a:gd name="T23" fmla="*/ 0 h 1802"/>
                <a:gd name="T24" fmla="*/ 657 w 1764"/>
                <a:gd name="T25" fmla="*/ 38 h 1802"/>
                <a:gd name="T26" fmla="*/ 623 w 1764"/>
                <a:gd name="T27" fmla="*/ 276 h 1802"/>
                <a:gd name="T28" fmla="*/ 471 w 1764"/>
                <a:gd name="T29" fmla="*/ 365 h 1802"/>
                <a:gd name="T30" fmla="*/ 246 w 1764"/>
                <a:gd name="T31" fmla="*/ 275 h 1802"/>
                <a:gd name="T32" fmla="*/ 191 w 1764"/>
                <a:gd name="T33" fmla="*/ 294 h 1802"/>
                <a:gd name="T34" fmla="*/ 11 w 1764"/>
                <a:gd name="T35" fmla="*/ 606 h 1802"/>
                <a:gd name="T36" fmla="*/ 22 w 1764"/>
                <a:gd name="T37" fmla="*/ 664 h 1802"/>
                <a:gd name="T38" fmla="*/ 212 w 1764"/>
                <a:gd name="T39" fmla="*/ 813 h 1802"/>
                <a:gd name="T40" fmla="*/ 206 w 1764"/>
                <a:gd name="T41" fmla="*/ 901 h 1802"/>
                <a:gd name="T42" fmla="*/ 212 w 1764"/>
                <a:gd name="T43" fmla="*/ 989 h 1802"/>
                <a:gd name="T44" fmla="*/ 22 w 1764"/>
                <a:gd name="T45" fmla="*/ 1138 h 1802"/>
                <a:gd name="T46" fmla="*/ 11 w 1764"/>
                <a:gd name="T47" fmla="*/ 1196 h 1802"/>
                <a:gd name="T48" fmla="*/ 191 w 1764"/>
                <a:gd name="T49" fmla="*/ 1508 h 1802"/>
                <a:gd name="T50" fmla="*/ 246 w 1764"/>
                <a:gd name="T51" fmla="*/ 1527 h 1802"/>
                <a:gd name="T52" fmla="*/ 471 w 1764"/>
                <a:gd name="T53" fmla="*/ 1437 h 1802"/>
                <a:gd name="T54" fmla="*/ 623 w 1764"/>
                <a:gd name="T55" fmla="*/ 1525 h 1802"/>
                <a:gd name="T56" fmla="*/ 657 w 1764"/>
                <a:gd name="T57" fmla="*/ 1764 h 1802"/>
                <a:gd name="T58" fmla="*/ 701 w 1764"/>
                <a:gd name="T59" fmla="*/ 1802 h 1802"/>
                <a:gd name="T60" fmla="*/ 1062 w 1764"/>
                <a:gd name="T61" fmla="*/ 1802 h 1802"/>
                <a:gd name="T62" fmla="*/ 1106 w 1764"/>
                <a:gd name="T63" fmla="*/ 1764 h 1802"/>
                <a:gd name="T64" fmla="*/ 1140 w 1764"/>
                <a:gd name="T65" fmla="*/ 1525 h 1802"/>
                <a:gd name="T66" fmla="*/ 1292 w 1764"/>
                <a:gd name="T67" fmla="*/ 1437 h 1802"/>
                <a:gd name="T68" fmla="*/ 1517 w 1764"/>
                <a:gd name="T69" fmla="*/ 1527 h 1802"/>
                <a:gd name="T70" fmla="*/ 1572 w 1764"/>
                <a:gd name="T71" fmla="*/ 1508 h 1802"/>
                <a:gd name="T72" fmla="*/ 1752 w 1764"/>
                <a:gd name="T73" fmla="*/ 1196 h 1802"/>
                <a:gd name="T74" fmla="*/ 1741 w 1764"/>
                <a:gd name="T75" fmla="*/ 1138 h 1802"/>
                <a:gd name="T76" fmla="*/ 1551 w 1764"/>
                <a:gd name="T77" fmla="*/ 989 h 1802"/>
                <a:gd name="T78" fmla="*/ 881 w 1764"/>
                <a:gd name="T79" fmla="*/ 1216 h 1802"/>
                <a:gd name="T80" fmla="*/ 566 w 1764"/>
                <a:gd name="T81" fmla="*/ 901 h 1802"/>
                <a:gd name="T82" fmla="*/ 881 w 1764"/>
                <a:gd name="T83" fmla="*/ 586 h 1802"/>
                <a:gd name="T84" fmla="*/ 1197 w 1764"/>
                <a:gd name="T85" fmla="*/ 901 h 1802"/>
                <a:gd name="T86" fmla="*/ 881 w 1764"/>
                <a:gd name="T87" fmla="*/ 1216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4" h="1802">
                  <a:moveTo>
                    <a:pt x="1551" y="989"/>
                  </a:moveTo>
                  <a:cubicBezTo>
                    <a:pt x="1555" y="960"/>
                    <a:pt x="1557" y="931"/>
                    <a:pt x="1557" y="901"/>
                  </a:cubicBezTo>
                  <a:cubicBezTo>
                    <a:pt x="1557" y="871"/>
                    <a:pt x="1555" y="842"/>
                    <a:pt x="1551" y="813"/>
                  </a:cubicBezTo>
                  <a:lnTo>
                    <a:pt x="1742" y="664"/>
                  </a:lnTo>
                  <a:cubicBezTo>
                    <a:pt x="1759" y="650"/>
                    <a:pt x="1764" y="626"/>
                    <a:pt x="1752" y="606"/>
                  </a:cubicBezTo>
                  <a:lnTo>
                    <a:pt x="1572" y="294"/>
                  </a:lnTo>
                  <a:cubicBezTo>
                    <a:pt x="1561" y="275"/>
                    <a:pt x="1537" y="267"/>
                    <a:pt x="1517" y="275"/>
                  </a:cubicBezTo>
                  <a:lnTo>
                    <a:pt x="1293" y="365"/>
                  </a:lnTo>
                  <a:cubicBezTo>
                    <a:pt x="1246" y="330"/>
                    <a:pt x="1196" y="299"/>
                    <a:pt x="1141" y="276"/>
                  </a:cubicBezTo>
                  <a:lnTo>
                    <a:pt x="1107" y="38"/>
                  </a:lnTo>
                  <a:cubicBezTo>
                    <a:pt x="1103" y="17"/>
                    <a:pt x="1084" y="0"/>
                    <a:pt x="1062" y="0"/>
                  </a:cubicBezTo>
                  <a:lnTo>
                    <a:pt x="701" y="0"/>
                  </a:lnTo>
                  <a:cubicBezTo>
                    <a:pt x="679" y="0"/>
                    <a:pt x="660" y="17"/>
                    <a:pt x="657" y="38"/>
                  </a:cubicBezTo>
                  <a:lnTo>
                    <a:pt x="623" y="276"/>
                  </a:lnTo>
                  <a:cubicBezTo>
                    <a:pt x="568" y="299"/>
                    <a:pt x="517" y="329"/>
                    <a:pt x="471" y="365"/>
                  </a:cubicBezTo>
                  <a:lnTo>
                    <a:pt x="246" y="275"/>
                  </a:lnTo>
                  <a:cubicBezTo>
                    <a:pt x="226" y="267"/>
                    <a:pt x="203" y="275"/>
                    <a:pt x="191" y="294"/>
                  </a:cubicBezTo>
                  <a:lnTo>
                    <a:pt x="11" y="606"/>
                  </a:lnTo>
                  <a:cubicBezTo>
                    <a:pt x="0" y="626"/>
                    <a:pt x="5" y="650"/>
                    <a:pt x="22" y="664"/>
                  </a:cubicBezTo>
                  <a:lnTo>
                    <a:pt x="212" y="813"/>
                  </a:lnTo>
                  <a:cubicBezTo>
                    <a:pt x="208" y="842"/>
                    <a:pt x="206" y="871"/>
                    <a:pt x="206" y="901"/>
                  </a:cubicBezTo>
                  <a:cubicBezTo>
                    <a:pt x="206" y="931"/>
                    <a:pt x="208" y="960"/>
                    <a:pt x="212" y="989"/>
                  </a:cubicBezTo>
                  <a:lnTo>
                    <a:pt x="22" y="1138"/>
                  </a:lnTo>
                  <a:cubicBezTo>
                    <a:pt x="5" y="1151"/>
                    <a:pt x="0" y="1176"/>
                    <a:pt x="11" y="1196"/>
                  </a:cubicBezTo>
                  <a:lnTo>
                    <a:pt x="191" y="1508"/>
                  </a:lnTo>
                  <a:cubicBezTo>
                    <a:pt x="203" y="1527"/>
                    <a:pt x="226" y="1535"/>
                    <a:pt x="246" y="1527"/>
                  </a:cubicBezTo>
                  <a:lnTo>
                    <a:pt x="471" y="1437"/>
                  </a:lnTo>
                  <a:cubicBezTo>
                    <a:pt x="517" y="1472"/>
                    <a:pt x="568" y="1502"/>
                    <a:pt x="623" y="1525"/>
                  </a:cubicBezTo>
                  <a:lnTo>
                    <a:pt x="657" y="1764"/>
                  </a:lnTo>
                  <a:cubicBezTo>
                    <a:pt x="660" y="1785"/>
                    <a:pt x="679" y="1802"/>
                    <a:pt x="701" y="1802"/>
                  </a:cubicBezTo>
                  <a:lnTo>
                    <a:pt x="1062" y="1802"/>
                  </a:lnTo>
                  <a:cubicBezTo>
                    <a:pt x="1084" y="1802"/>
                    <a:pt x="1103" y="1785"/>
                    <a:pt x="1106" y="1764"/>
                  </a:cubicBezTo>
                  <a:lnTo>
                    <a:pt x="1140" y="1525"/>
                  </a:lnTo>
                  <a:cubicBezTo>
                    <a:pt x="1195" y="1502"/>
                    <a:pt x="1246" y="1473"/>
                    <a:pt x="1292" y="1437"/>
                  </a:cubicBezTo>
                  <a:lnTo>
                    <a:pt x="1517" y="1527"/>
                  </a:lnTo>
                  <a:cubicBezTo>
                    <a:pt x="1537" y="1535"/>
                    <a:pt x="1560" y="1527"/>
                    <a:pt x="1572" y="1508"/>
                  </a:cubicBezTo>
                  <a:lnTo>
                    <a:pt x="1752" y="1196"/>
                  </a:lnTo>
                  <a:cubicBezTo>
                    <a:pt x="1763" y="1176"/>
                    <a:pt x="1758" y="1152"/>
                    <a:pt x="1741" y="1138"/>
                  </a:cubicBezTo>
                  <a:lnTo>
                    <a:pt x="1551" y="989"/>
                  </a:lnTo>
                  <a:close/>
                  <a:moveTo>
                    <a:pt x="881" y="1216"/>
                  </a:moveTo>
                  <a:cubicBezTo>
                    <a:pt x="707" y="1216"/>
                    <a:pt x="566" y="1075"/>
                    <a:pt x="566" y="901"/>
                  </a:cubicBezTo>
                  <a:cubicBezTo>
                    <a:pt x="566" y="727"/>
                    <a:pt x="707" y="586"/>
                    <a:pt x="881" y="586"/>
                  </a:cubicBezTo>
                  <a:cubicBezTo>
                    <a:pt x="1056" y="586"/>
                    <a:pt x="1197" y="727"/>
                    <a:pt x="1197" y="901"/>
                  </a:cubicBezTo>
                  <a:cubicBezTo>
                    <a:pt x="1197" y="1075"/>
                    <a:pt x="1056" y="1216"/>
                    <a:pt x="881" y="1216"/>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2740779" y="3962401"/>
              <a:ext cx="1245240" cy="338554"/>
            </a:xfrm>
            <a:prstGeom prst="rect">
              <a:avLst/>
            </a:prstGeom>
            <a:noFill/>
          </p:spPr>
          <p:txBody>
            <a:bodyPr wrap="square" rtlCol="0">
              <a:spAutoFit/>
            </a:bodyPr>
            <a:lstStyle/>
            <a:p>
              <a:r>
                <a:rPr lang="nb-NO" sz="1600">
                  <a:solidFill>
                    <a:srgbClr val="000000"/>
                  </a:solidFill>
                  <a:latin typeface="Neo Sans Std Medium" panose="020B0704030504040204" pitchFamily="34" charset="0"/>
                </a:rPr>
                <a:t>MOTTA</a:t>
              </a:r>
              <a:endParaRPr lang="en-US">
                <a:solidFill>
                  <a:srgbClr val="000000"/>
                </a:solidFill>
                <a:latin typeface="Neo Sans Std Medium" panose="020B0704030504040204" pitchFamily="34" charset="0"/>
              </a:endParaRPr>
            </a:p>
          </p:txBody>
        </p:sp>
        <p:sp>
          <p:nvSpPr>
            <p:cNvPr id="25" name="TextBox 24"/>
            <p:cNvSpPr txBox="1"/>
            <p:nvPr/>
          </p:nvSpPr>
          <p:spPr>
            <a:xfrm>
              <a:off x="4038626" y="3943688"/>
              <a:ext cx="1381358" cy="338554"/>
            </a:xfrm>
            <a:prstGeom prst="rect">
              <a:avLst/>
            </a:prstGeom>
            <a:noFill/>
          </p:spPr>
          <p:txBody>
            <a:bodyPr wrap="square" rtlCol="0">
              <a:spAutoFit/>
            </a:bodyPr>
            <a:lstStyle/>
            <a:p>
              <a:r>
                <a:rPr lang="nb-NO" sz="1600">
                  <a:solidFill>
                    <a:srgbClr val="000000"/>
                  </a:solidFill>
                  <a:latin typeface="Neo Sans Std Medium" panose="020B0704030504040204" pitchFamily="34" charset="0"/>
                </a:rPr>
                <a:t>BEHANDLE</a:t>
              </a:r>
              <a:endParaRPr lang="en-US">
                <a:solidFill>
                  <a:srgbClr val="000000"/>
                </a:solidFill>
                <a:latin typeface="Neo Sans Std Medium" panose="020B0704030504040204" pitchFamily="34" charset="0"/>
              </a:endParaRPr>
            </a:p>
          </p:txBody>
        </p:sp>
        <p:sp>
          <p:nvSpPr>
            <p:cNvPr id="26" name="TextBox 25"/>
            <p:cNvSpPr txBox="1"/>
            <p:nvPr/>
          </p:nvSpPr>
          <p:spPr>
            <a:xfrm>
              <a:off x="5668763" y="3934163"/>
              <a:ext cx="1245240" cy="338554"/>
            </a:xfrm>
            <a:prstGeom prst="rect">
              <a:avLst/>
            </a:prstGeom>
            <a:noFill/>
          </p:spPr>
          <p:txBody>
            <a:bodyPr wrap="square" rtlCol="0">
              <a:spAutoFit/>
            </a:bodyPr>
            <a:lstStyle/>
            <a:p>
              <a:r>
                <a:rPr lang="nb-NO" sz="1600">
                  <a:solidFill>
                    <a:srgbClr val="000000"/>
                  </a:solidFill>
                  <a:latin typeface="Neo Sans Std Medium" panose="020B0704030504040204" pitchFamily="34" charset="0"/>
                </a:rPr>
                <a:t>SENDE</a:t>
              </a:r>
              <a:endParaRPr lang="en-US">
                <a:solidFill>
                  <a:srgbClr val="000000"/>
                </a:solidFill>
                <a:latin typeface="Neo Sans Std Medium" panose="020B0704030504040204" pitchFamily="34" charset="0"/>
              </a:endParaRPr>
            </a:p>
          </p:txBody>
        </p:sp>
      </p:grpSp>
      <p:sp>
        <p:nvSpPr>
          <p:cNvPr id="27" name="Rectangle 26"/>
          <p:cNvSpPr/>
          <p:nvPr/>
        </p:nvSpPr>
        <p:spPr>
          <a:xfrm>
            <a:off x="7161598" y="4711744"/>
            <a:ext cx="1653979" cy="646331"/>
          </a:xfrm>
          <a:prstGeom prst="rect">
            <a:avLst/>
          </a:prstGeom>
        </p:spPr>
        <p:txBody>
          <a:bodyPr wrap="none">
            <a:spAutoFit/>
          </a:bodyPr>
          <a:lstStyle/>
          <a:p>
            <a:pPr marL="228600" indent="-228600" defTabSz="342900">
              <a:buAutoNum type="arabicPeriod"/>
              <a:defRPr/>
            </a:pPr>
            <a:r>
              <a:rPr lang="nb-NO" sz="1200">
                <a:solidFill>
                  <a:srgbClr val="000000"/>
                </a:solidFill>
                <a:latin typeface="Neo Sans Std Medium" panose="020B0704030504040204" pitchFamily="34" charset="0"/>
              </a:rPr>
              <a:t>ORGANISASJON 2</a:t>
            </a:r>
          </a:p>
          <a:p>
            <a:pPr marL="228600" indent="-228600" defTabSz="342900">
              <a:buAutoNum type="arabicPeriod"/>
              <a:defRPr/>
            </a:pPr>
            <a:r>
              <a:rPr lang="nb-NO" sz="1200">
                <a:solidFill>
                  <a:srgbClr val="000000"/>
                </a:solidFill>
                <a:latin typeface="Neo Sans Std Medium" panose="020B0704030504040204" pitchFamily="34" charset="0"/>
              </a:rPr>
              <a:t>PRIVATE KUNDER</a:t>
            </a:r>
          </a:p>
          <a:p>
            <a:pPr marL="228600" indent="-228600" defTabSz="342900">
              <a:buAutoNum type="arabicPeriod"/>
              <a:defRPr/>
            </a:pPr>
            <a:r>
              <a:rPr lang="nb-NO" sz="1200">
                <a:solidFill>
                  <a:srgbClr val="000000"/>
                </a:solidFill>
                <a:latin typeface="Neo Sans Std Medium" panose="020B0704030504040204" pitchFamily="34" charset="0"/>
              </a:rPr>
              <a:t>INTERNT</a:t>
            </a:r>
          </a:p>
        </p:txBody>
      </p:sp>
      <p:sp>
        <p:nvSpPr>
          <p:cNvPr id="7" name="Text Placeholder 6"/>
          <p:cNvSpPr>
            <a:spLocks noGrp="1"/>
          </p:cNvSpPr>
          <p:nvPr>
            <p:ph type="body" sz="quarter" idx="16"/>
          </p:nvPr>
        </p:nvSpPr>
        <p:spPr>
          <a:xfrm>
            <a:off x="1105372" y="1227561"/>
            <a:ext cx="10938933" cy="1061669"/>
          </a:xfrm>
        </p:spPr>
        <p:txBody>
          <a:bodyPr>
            <a:normAutofit fontScale="92500" lnSpcReduction="10000"/>
          </a:bodyPr>
          <a:lstStyle/>
          <a:p>
            <a:pPr>
              <a:lnSpc>
                <a:spcPct val="120000"/>
              </a:lnSpc>
            </a:pPr>
            <a:r>
              <a:rPr lang="nb-NO" sz="3000" dirty="0"/>
              <a:t>Mottar, behandler og sender informasjon med  </a:t>
            </a:r>
            <a:br>
              <a:rPr lang="nb-NO" sz="3000" dirty="0"/>
            </a:br>
            <a:endParaRPr lang="nb-NO" dirty="0"/>
          </a:p>
        </p:txBody>
      </p:sp>
      <p:pic>
        <p:nvPicPr>
          <p:cNvPr id="28" name="Picture 4">
            <a:extLst>
              <a:ext uri="{FF2B5EF4-FFF2-40B4-BE49-F238E27FC236}">
                <a16:creationId xmlns:a16="http://schemas.microsoft.com/office/drawing/2014/main" id="{FD5256EB-A41D-424A-82D4-33FBEFA32270}"/>
              </a:ext>
            </a:extLst>
          </p:cNvPr>
          <p:cNvPicPr>
            <a:picLocks noChangeAspect="1"/>
          </p:cNvPicPr>
          <p:nvPr/>
        </p:nvPicPr>
        <p:blipFill>
          <a:blip r:embed="rId3"/>
          <a:stretch>
            <a:fillRect/>
          </a:stretch>
        </p:blipFill>
        <p:spPr>
          <a:xfrm>
            <a:off x="7176112" y="320271"/>
            <a:ext cx="2878667" cy="2842656"/>
          </a:xfrm>
          <a:prstGeom prst="rect">
            <a:avLst/>
          </a:prstGeom>
        </p:spPr>
      </p:pic>
      <p:sp>
        <p:nvSpPr>
          <p:cNvPr id="29" name="TextBox 1">
            <a:extLst>
              <a:ext uri="{FF2B5EF4-FFF2-40B4-BE49-F238E27FC236}">
                <a16:creationId xmlns:a16="http://schemas.microsoft.com/office/drawing/2014/main" id="{A9665952-68B0-4080-B93D-BE3A0028ED85}"/>
              </a:ext>
            </a:extLst>
          </p:cNvPr>
          <p:cNvSpPr txBox="1"/>
          <p:nvPr/>
        </p:nvSpPr>
        <p:spPr>
          <a:xfrm>
            <a:off x="7575417" y="1291782"/>
            <a:ext cx="2037428" cy="807913"/>
          </a:xfrm>
          <a:prstGeom prst="rect">
            <a:avLst/>
          </a:prstGeom>
          <a:noFill/>
        </p:spPr>
        <p:txBody>
          <a:bodyPr wrap="square" rtlCol="0">
            <a:spAutoFit/>
          </a:bodyPr>
          <a:lstStyle/>
          <a:p>
            <a:pPr algn="ctr" defTabSz="342900">
              <a:defRPr/>
            </a:pPr>
            <a:r>
              <a:rPr lang="nb-NO" b="1" dirty="0">
                <a:solidFill>
                  <a:prstClr val="white"/>
                </a:solidFill>
                <a:latin typeface="Neo Sans Std Medium" panose="020B0704030504040204" pitchFamily="34" charset="0"/>
              </a:rPr>
              <a:t>Compello </a:t>
            </a:r>
          </a:p>
          <a:p>
            <a:pPr algn="ctr" defTabSz="342900">
              <a:defRPr/>
            </a:pPr>
            <a:r>
              <a:rPr lang="nb-NO" b="1" dirty="0">
                <a:solidFill>
                  <a:prstClr val="white"/>
                </a:solidFill>
                <a:latin typeface="Neo Sans Std Medium" panose="020B0704030504040204" pitchFamily="34" charset="0"/>
              </a:rPr>
              <a:t>Connect</a:t>
            </a:r>
            <a:endParaRPr lang="en-US" b="1" dirty="0">
              <a:solidFill>
                <a:prstClr val="white"/>
              </a:solidFill>
              <a:latin typeface="Neo Sans Std Medium" panose="020B0704030504040204" pitchFamily="34" charset="0"/>
            </a:endParaRPr>
          </a:p>
          <a:p>
            <a:pPr algn="ctr" defTabSz="342900">
              <a:defRPr/>
            </a:pPr>
            <a:endParaRPr lang="nb-NO" sz="1050" dirty="0">
              <a:solidFill>
                <a:prstClr val="white"/>
              </a:solidFill>
              <a:latin typeface="Neo Sans Std Medium" panose="020B0704030504040204" pitchFamily="34" charset="0"/>
            </a:endParaRPr>
          </a:p>
        </p:txBody>
      </p:sp>
    </p:spTree>
    <p:extLst>
      <p:ext uri="{BB962C8B-B14F-4D97-AF65-F5344CB8AC3E}">
        <p14:creationId xmlns:p14="http://schemas.microsoft.com/office/powerpoint/2010/main" val="13502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36000" y="144000"/>
            <a:ext cx="10938933" cy="618763"/>
          </a:xfrm>
        </p:spPr>
        <p:txBody>
          <a:bodyPr/>
          <a:lstStyle/>
          <a:p>
            <a:r>
              <a:rPr lang="nb-NO"/>
              <a:t>Hvem er våre kunder og samarbeidspartnere</a:t>
            </a:r>
            <a:endParaRPr lang="en-US"/>
          </a:p>
          <a:p>
            <a:endParaRPr lang="en-US"/>
          </a:p>
        </p:txBody>
      </p:sp>
      <p:graphicFrame>
        <p:nvGraphicFramePr>
          <p:cNvPr id="77" name="Table 76"/>
          <p:cNvGraphicFramePr>
            <a:graphicFrameLocks noGrp="1"/>
          </p:cNvGraphicFramePr>
          <p:nvPr>
            <p:extLst>
              <p:ext uri="{D42A27DB-BD31-4B8C-83A1-F6EECF244321}">
                <p14:modId xmlns:p14="http://schemas.microsoft.com/office/powerpoint/2010/main" val="1698488892"/>
              </p:ext>
            </p:extLst>
          </p:nvPr>
        </p:nvGraphicFramePr>
        <p:xfrm>
          <a:off x="1284864" y="1299661"/>
          <a:ext cx="4677200" cy="5039999"/>
        </p:xfrm>
        <a:graphic>
          <a:graphicData uri="http://schemas.openxmlformats.org/drawingml/2006/table">
            <a:tbl>
              <a:tblPr firstRow="1" bandRow="1">
                <a:tableStyleId>{5C22544A-7EE6-4342-B048-85BDC9FD1C3A}</a:tableStyleId>
              </a:tblPr>
              <a:tblGrid>
                <a:gridCol w="1169300">
                  <a:extLst>
                    <a:ext uri="{9D8B030D-6E8A-4147-A177-3AD203B41FA5}">
                      <a16:colId xmlns:a16="http://schemas.microsoft.com/office/drawing/2014/main" val="20000"/>
                    </a:ext>
                  </a:extLst>
                </a:gridCol>
                <a:gridCol w="1169300">
                  <a:extLst>
                    <a:ext uri="{9D8B030D-6E8A-4147-A177-3AD203B41FA5}">
                      <a16:colId xmlns:a16="http://schemas.microsoft.com/office/drawing/2014/main" val="20001"/>
                    </a:ext>
                  </a:extLst>
                </a:gridCol>
                <a:gridCol w="1169300">
                  <a:extLst>
                    <a:ext uri="{9D8B030D-6E8A-4147-A177-3AD203B41FA5}">
                      <a16:colId xmlns:a16="http://schemas.microsoft.com/office/drawing/2014/main" val="20002"/>
                    </a:ext>
                  </a:extLst>
                </a:gridCol>
                <a:gridCol w="1169300">
                  <a:extLst>
                    <a:ext uri="{9D8B030D-6E8A-4147-A177-3AD203B41FA5}">
                      <a16:colId xmlns:a16="http://schemas.microsoft.com/office/drawing/2014/main" val="20003"/>
                    </a:ext>
                  </a:extLst>
                </a:gridCol>
              </a:tblGrid>
              <a:tr h="522833">
                <a:tc>
                  <a:txBody>
                    <a:bodyPr/>
                    <a:lstStyle/>
                    <a:p>
                      <a:pPr algn="ctr"/>
                      <a:endParaRPr lang="en-US" sz="1100" b="0">
                        <a:solidFill>
                          <a:schemeClr val="bg1">
                            <a:lumMod val="50000"/>
                          </a:schemeClr>
                        </a:solidFill>
                        <a:latin typeface="Neo Sans Std Light" panose="020B0304030504040204"/>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Norge</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Sverige</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Tyskland</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05722">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05722">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05722">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141380726"/>
              </p:ext>
            </p:extLst>
          </p:nvPr>
        </p:nvGraphicFramePr>
        <p:xfrm>
          <a:off x="6135311" y="1299661"/>
          <a:ext cx="4677200" cy="5039999"/>
        </p:xfrm>
        <a:graphic>
          <a:graphicData uri="http://schemas.openxmlformats.org/drawingml/2006/table">
            <a:tbl>
              <a:tblPr firstRow="1" bandRow="1">
                <a:tableStyleId>{5C22544A-7EE6-4342-B048-85BDC9FD1C3A}</a:tableStyleId>
              </a:tblPr>
              <a:tblGrid>
                <a:gridCol w="935440">
                  <a:extLst>
                    <a:ext uri="{9D8B030D-6E8A-4147-A177-3AD203B41FA5}">
                      <a16:colId xmlns:a16="http://schemas.microsoft.com/office/drawing/2014/main" val="20000"/>
                    </a:ext>
                  </a:extLst>
                </a:gridCol>
                <a:gridCol w="935440">
                  <a:extLst>
                    <a:ext uri="{9D8B030D-6E8A-4147-A177-3AD203B41FA5}">
                      <a16:colId xmlns:a16="http://schemas.microsoft.com/office/drawing/2014/main" val="20001"/>
                    </a:ext>
                  </a:extLst>
                </a:gridCol>
                <a:gridCol w="935440">
                  <a:extLst>
                    <a:ext uri="{9D8B030D-6E8A-4147-A177-3AD203B41FA5}">
                      <a16:colId xmlns:a16="http://schemas.microsoft.com/office/drawing/2014/main" val="20002"/>
                    </a:ext>
                  </a:extLst>
                </a:gridCol>
                <a:gridCol w="949344">
                  <a:extLst>
                    <a:ext uri="{9D8B030D-6E8A-4147-A177-3AD203B41FA5}">
                      <a16:colId xmlns:a16="http://schemas.microsoft.com/office/drawing/2014/main" val="20003"/>
                    </a:ext>
                  </a:extLst>
                </a:gridCol>
                <a:gridCol w="921536">
                  <a:extLst>
                    <a:ext uri="{9D8B030D-6E8A-4147-A177-3AD203B41FA5}">
                      <a16:colId xmlns:a16="http://schemas.microsoft.com/office/drawing/2014/main" val="20004"/>
                    </a:ext>
                  </a:extLst>
                </a:gridCol>
              </a:tblGrid>
              <a:tr h="522833">
                <a:tc>
                  <a:txBody>
                    <a:bodyPr/>
                    <a:lstStyle/>
                    <a:p>
                      <a:pPr algn="ctr"/>
                      <a:r>
                        <a:rPr lang="nb-NO" sz="1100" b="0" kern="1200">
                          <a:solidFill>
                            <a:srgbClr val="000000"/>
                          </a:solidFill>
                          <a:latin typeface="Neo Sans Std Medium" panose="020B0704030504040204" pitchFamily="34" charset="0"/>
                          <a:ea typeface="+mn-ea"/>
                          <a:cs typeface="Arial" panose="020B0604020202020204" pitchFamily="34" charset="0"/>
                        </a:rPr>
                        <a:t>Energi</a:t>
                      </a:r>
                      <a:endParaRPr lang="en-US" sz="1100" b="0" kern="1200">
                        <a:solidFill>
                          <a:srgbClr val="000000"/>
                        </a:solidFill>
                        <a:latin typeface="Neo Sans Std Medium" panose="020B0704030504040204" pitchFamily="34" charset="0"/>
                        <a:ea typeface="+mn-ea"/>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Telecom</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Bank &amp; Finans</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Regnskap</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1100" b="0">
                          <a:solidFill>
                            <a:srgbClr val="000000"/>
                          </a:solidFill>
                          <a:latin typeface="Neo Sans Std Medium" panose="020B0704030504040204" pitchFamily="34" charset="0"/>
                          <a:cs typeface="Arial" panose="020B0604020202020204" pitchFamily="34" charset="0"/>
                        </a:rPr>
                        <a:t>IT</a:t>
                      </a:r>
                      <a:endParaRPr lang="en-US" sz="1100" b="0">
                        <a:solidFill>
                          <a:srgbClr val="000000"/>
                        </a:solidFill>
                        <a:latin typeface="Neo Sans Std Medium" panose="020B0704030504040204" pitchFamily="34" charset="0"/>
                        <a:cs typeface="Arial" panose="020B0604020202020204" pitchFamily="34" charset="0"/>
                      </a:endParaRPr>
                    </a:p>
                  </a:txBody>
                  <a:tcPr marL="99060" marR="99060" marT="49530" marB="4953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05722">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05722">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05722">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a:p>
                  </a:txBody>
                  <a:tcPr marL="99060" marR="99060" marT="49530" marB="49530">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9" name="Rounded Rectangle 14"/>
          <p:cNvSpPr/>
          <p:nvPr/>
        </p:nvSpPr>
        <p:spPr>
          <a:xfrm>
            <a:off x="1384443" y="3433224"/>
            <a:ext cx="960144" cy="1292078"/>
          </a:xfrm>
          <a:prstGeom prst="roundRect">
            <a:avLst>
              <a:gd name="adj" fmla="val 6040"/>
            </a:avLst>
          </a:prstGeom>
          <a:solidFill>
            <a:srgbClr val="7E222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err="1">
                <a:solidFill>
                  <a:schemeClr val="bg1"/>
                </a:solidFill>
                <a:latin typeface="Neo Sans Std Medium" panose="020B0704030504040204" pitchFamily="34" charset="0"/>
              </a:rPr>
              <a:t>Compello</a:t>
            </a:r>
            <a:endParaRPr lang="nb-NO" sz="1200">
              <a:solidFill>
                <a:schemeClr val="bg1"/>
              </a:solidFill>
              <a:latin typeface="Neo Sans Std Medium" panose="020B0704030504040204" pitchFamily="34" charset="0"/>
            </a:endParaRPr>
          </a:p>
          <a:p>
            <a:r>
              <a:rPr lang="nb-NO" sz="1200" err="1">
                <a:solidFill>
                  <a:schemeClr val="bg1"/>
                </a:solidFill>
                <a:latin typeface="Neo Sans Std Medium" panose="020B0704030504040204" pitchFamily="34" charset="0"/>
              </a:rPr>
              <a:t>eInvoice</a:t>
            </a:r>
            <a:endParaRPr lang="nb-NO" sz="1200">
              <a:solidFill>
                <a:schemeClr val="bg1"/>
              </a:solidFill>
              <a:latin typeface="Neo Sans Std Medium" panose="020B0704030504040204" pitchFamily="34" charset="0"/>
            </a:endParaRPr>
          </a:p>
        </p:txBody>
      </p:sp>
      <p:sp>
        <p:nvSpPr>
          <p:cNvPr id="80" name="Rounded Rectangle 15"/>
          <p:cNvSpPr/>
          <p:nvPr/>
        </p:nvSpPr>
        <p:spPr>
          <a:xfrm>
            <a:off x="1384443" y="4958422"/>
            <a:ext cx="960144" cy="1292078"/>
          </a:xfrm>
          <a:prstGeom prst="roundRect">
            <a:avLst>
              <a:gd name="adj" fmla="val 6040"/>
            </a:avLst>
          </a:prstGeom>
          <a:solidFill>
            <a:srgbClr val="CA9A3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nb-NO" sz="500">
              <a:solidFill>
                <a:schemeClr val="bg1"/>
              </a:solidFill>
              <a:latin typeface="Neo Sans Std Medium" panose="020B0704030504040204" pitchFamily="34" charset="0"/>
            </a:endParaRPr>
          </a:p>
          <a:p>
            <a:r>
              <a:rPr lang="nb-NO" sz="1200" err="1">
                <a:solidFill>
                  <a:schemeClr val="bg1"/>
                </a:solidFill>
                <a:latin typeface="Neo Sans Std Medium" panose="020B0704030504040204" pitchFamily="34" charset="0"/>
              </a:rPr>
              <a:t>Compello</a:t>
            </a:r>
            <a:endParaRPr lang="nb-NO" sz="1200">
              <a:solidFill>
                <a:schemeClr val="bg1"/>
              </a:solidFill>
              <a:latin typeface="Neo Sans Std Medium" panose="020B0704030504040204" pitchFamily="34" charset="0"/>
            </a:endParaRPr>
          </a:p>
          <a:p>
            <a:r>
              <a:rPr lang="nb-NO" sz="1200" err="1">
                <a:solidFill>
                  <a:schemeClr val="bg1"/>
                </a:solidFill>
                <a:latin typeface="Neo Sans Std Medium" panose="020B0704030504040204" pitchFamily="34" charset="0"/>
              </a:rPr>
              <a:t>Invoice</a:t>
            </a:r>
            <a:r>
              <a:rPr lang="nb-NO" sz="1200">
                <a:solidFill>
                  <a:schemeClr val="bg1"/>
                </a:solidFill>
                <a:latin typeface="Neo Sans Std Medium" panose="020B0704030504040204" pitchFamily="34" charset="0"/>
              </a:rPr>
              <a:t> </a:t>
            </a:r>
            <a:r>
              <a:rPr lang="nb-NO" sz="1200" err="1">
                <a:solidFill>
                  <a:schemeClr val="bg1"/>
                </a:solidFill>
                <a:latin typeface="Neo Sans Std Medium" panose="020B0704030504040204" pitchFamily="34" charset="0"/>
              </a:rPr>
              <a:t>Approval</a:t>
            </a:r>
            <a:endParaRPr lang="nb-NO" sz="1200">
              <a:solidFill>
                <a:schemeClr val="bg1"/>
              </a:solidFill>
              <a:latin typeface="Neo Sans Std Medium" panose="020B0704030504040204" pitchFamily="34" charset="0"/>
            </a:endParaRPr>
          </a:p>
        </p:txBody>
      </p:sp>
      <p:sp>
        <p:nvSpPr>
          <p:cNvPr id="81" name="Rounded Rectangle 16"/>
          <p:cNvSpPr/>
          <p:nvPr/>
        </p:nvSpPr>
        <p:spPr>
          <a:xfrm>
            <a:off x="1384443" y="1917982"/>
            <a:ext cx="960144" cy="1292078"/>
          </a:xfrm>
          <a:prstGeom prst="roundRect">
            <a:avLst>
              <a:gd name="adj" fmla="val 6040"/>
            </a:avLst>
          </a:prstGeom>
          <a:solidFill>
            <a:srgbClr val="4B535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nb-NO" sz="500">
              <a:solidFill>
                <a:schemeClr val="bg1"/>
              </a:solidFill>
              <a:latin typeface="Neo Sans Std Medium" panose="020B0704030504040204" pitchFamily="34" charset="0"/>
            </a:endParaRPr>
          </a:p>
          <a:p>
            <a:r>
              <a:rPr lang="nb-NO" sz="1200" err="1">
                <a:solidFill>
                  <a:schemeClr val="bg1"/>
                </a:solidFill>
                <a:latin typeface="Neo Sans Std Medium" panose="020B0704030504040204" pitchFamily="34" charset="0"/>
              </a:rPr>
              <a:t>Compello</a:t>
            </a:r>
            <a:endParaRPr lang="nb-NO" sz="1200">
              <a:solidFill>
                <a:schemeClr val="bg1"/>
              </a:solidFill>
              <a:latin typeface="Neo Sans Std Medium" panose="020B0704030504040204" pitchFamily="34" charset="0"/>
            </a:endParaRPr>
          </a:p>
          <a:p>
            <a:r>
              <a:rPr lang="nb-NO" sz="1200">
                <a:solidFill>
                  <a:schemeClr val="bg1"/>
                </a:solidFill>
                <a:latin typeface="Neo Sans Std Medium" panose="020B0704030504040204" pitchFamily="34" charset="0"/>
              </a:rPr>
              <a:t>EDI</a:t>
            </a:r>
          </a:p>
        </p:txBody>
      </p:sp>
      <p:pic>
        <p:nvPicPr>
          <p:cNvPr id="82" name="Picture 2" descr="Til startsid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65681" y="3577109"/>
            <a:ext cx="741136" cy="13687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www.lysekonsern.no/getfile.php/133463/Bilder/Logo/lyse-facebooklogo.png"/>
          <p:cNvPicPr>
            <a:picLocks noChangeAspect="1" noChangeArrowheads="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7267209" y="2593031"/>
            <a:ext cx="467224" cy="46722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GI er Compello Gold Partn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43522" y="2043479"/>
            <a:ext cx="498560" cy="34215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Maik"/>
          <p:cNvPicPr>
            <a:picLocks noChangeAspect="1" noChangeArrowheads="1"/>
          </p:cNvPicPr>
          <p:nvPr/>
        </p:nvPicPr>
        <p:blipFill rotWithShape="1">
          <a:blip r:embed="rId6" cstate="print">
            <a:grayscl/>
            <a:extLst>
              <a:ext uri="{28A0092B-C50C-407E-A947-70E740481C1C}">
                <a14:useLocalDpi xmlns:a14="http://schemas.microsoft.com/office/drawing/2010/main"/>
              </a:ext>
            </a:extLst>
          </a:blip>
          <a:srcRect t="-8706" b="-1"/>
          <a:stretch/>
        </p:blipFill>
        <p:spPr bwMode="auto">
          <a:xfrm>
            <a:off x="10222123" y="3496088"/>
            <a:ext cx="241055" cy="40591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s://www.bytt.no/content/img/erfaringer/logo/er-logo-forsikring-eika.png"/>
          <p:cNvPicPr>
            <a:picLocks noChangeAspect="1" noChangeArrowheads="1"/>
          </p:cNvPicPr>
          <p:nvPr/>
        </p:nvPicPr>
        <p:blipFill>
          <a:blip r:embed="rId7">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2734376" y="3890863"/>
            <a:ext cx="538959" cy="24875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https://www.eb.no/wp-content/themes/EB/images/logo.png"/>
          <p:cNvPicPr>
            <a:picLocks noChangeAspect="1" noChangeArrowheads="1"/>
          </p:cNvPicPr>
          <p:nvPr/>
        </p:nvPicPr>
        <p:blipFill>
          <a:blip r:embed="rId8" cstate="print">
            <a:grayscl/>
            <a:extLst>
              <a:ext uri="{28A0092B-C50C-407E-A947-70E740481C1C}">
                <a14:useLocalDpi xmlns:a14="http://schemas.microsoft.com/office/drawing/2010/main"/>
              </a:ext>
            </a:extLst>
          </a:blip>
          <a:srcRect/>
          <a:stretch>
            <a:fillRect/>
          </a:stretch>
        </p:blipFill>
        <p:spPr bwMode="auto">
          <a:xfrm>
            <a:off x="6297169" y="3580859"/>
            <a:ext cx="519086" cy="18331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6" descr="http://imbo.derdubor.no/users/ddb/images/fd701b07834c7baa04e689332045c4ca?t%5B0%5D=maxSize%3Awidth%3D500%2Cheight%3D500&amp;accessToken=ccb4f40853f0aa8546badc17e6b8919edc1ae2892357494ca9111709dc83dc09"/>
          <p:cNvPicPr>
            <a:picLocks noChangeAspect="1" noChangeArrowheads="1"/>
          </p:cNvPicPr>
          <p:nvPr/>
        </p:nvPicPr>
        <p:blipFill>
          <a:blip r:embed="rId9" cstate="print">
            <a:clrChange>
              <a:clrFrom>
                <a:srgbClr val="FEFCFB"/>
              </a:clrFrom>
              <a:clrTo>
                <a:srgbClr val="FEFCFB">
                  <a:alpha val="0"/>
                </a:srgbClr>
              </a:clrTo>
            </a:clrChange>
            <a:grayscl/>
            <a:extLst>
              <a:ext uri="{28A0092B-C50C-407E-A947-70E740481C1C}">
                <a14:useLocalDpi xmlns:a14="http://schemas.microsoft.com/office/drawing/2010/main"/>
              </a:ext>
            </a:extLst>
          </a:blip>
          <a:srcRect/>
          <a:stretch>
            <a:fillRect/>
          </a:stretch>
        </p:blipFill>
        <p:spPr bwMode="auto">
          <a:xfrm>
            <a:off x="2639503" y="5040711"/>
            <a:ext cx="760018" cy="18377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8" descr="http://www.innovasjon-gardermoen.no/media/zoo/images/wlcom-logo_eb579c924c47630b77a2eca911a78d3e.png"/>
          <p:cNvPicPr>
            <a:picLocks noChangeAspect="1" noChangeArrowheads="1"/>
          </p:cNvPicPr>
          <p:nvPr/>
        </p:nvPicPr>
        <p:blipFill>
          <a:blip r:embed="rId10"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9979888" y="5097430"/>
            <a:ext cx="725523" cy="199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www.lysekonsern.no/getfile.php/133463/Bilder/Logo/lyse-facebooklogo.png"/>
          <p:cNvPicPr>
            <a:picLocks noChangeAspect="1" noChangeArrowheads="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2790231" y="2670727"/>
            <a:ext cx="467224" cy="46722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GI er Compello Gold Partn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32100" y="1934447"/>
            <a:ext cx="498560" cy="34215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s://upload.wikimedia.org/wikipedia/commons/thumb/c/cd/DONG_Energy_logo.svg/2000px-DONG_Energy_logo.svg.png"/>
          <p:cNvPicPr>
            <a:picLocks noChangeAspect="1" noChangeArrowheads="1"/>
          </p:cNvPicPr>
          <p:nvPr/>
        </p:nvPicPr>
        <p:blipFill>
          <a:blip r:embed="rId11" cstate="print">
            <a:grayscl/>
            <a:extLst>
              <a:ext uri="{28A0092B-C50C-407E-A947-70E740481C1C}">
                <a14:useLocalDpi xmlns:a14="http://schemas.microsoft.com/office/drawing/2010/main"/>
              </a:ext>
            </a:extLst>
          </a:blip>
          <a:srcRect/>
          <a:stretch>
            <a:fillRect/>
          </a:stretch>
        </p:blipFill>
        <p:spPr bwMode="auto">
          <a:xfrm>
            <a:off x="6270725" y="2166185"/>
            <a:ext cx="616252" cy="20459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Til startsid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5960" y="3611001"/>
            <a:ext cx="741136" cy="13687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s://www.bytt.no/content/img/erfaringer/logo/er-logo-forsikring-eika.png"/>
          <p:cNvPicPr>
            <a:picLocks noChangeAspect="1" noChangeArrowheads="1"/>
          </p:cNvPicPr>
          <p:nvPr/>
        </p:nvPicPr>
        <p:blipFill>
          <a:blip r:embed="rId7">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8193555" y="3937015"/>
            <a:ext cx="538959" cy="24875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2" descr="http://www.episerver.no/link/b5f7da7b85904644832c8b6f9dc454d3.aspx"/>
          <p:cNvPicPr>
            <a:picLocks noChangeAspect="1" noChangeArrowheads="1"/>
          </p:cNvPicPr>
          <p:nvPr/>
        </p:nvPicPr>
        <p:blipFill>
          <a:blip r:embed="rId12" cstate="print">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9948727" y="5331598"/>
            <a:ext cx="834942" cy="55662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Millum er Compello Gold Part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982618" y="5913288"/>
            <a:ext cx="727115" cy="24237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http://www.rabble.no/wp-content/uploads/2015/06/talkmore-250x250.png?19961f"/>
          <p:cNvPicPr>
            <a:picLocks noChangeAspect="1" noChangeArrowheads="1"/>
          </p:cNvPicPr>
          <p:nvPr/>
        </p:nvPicPr>
        <p:blipFill rotWithShape="1">
          <a:blip r:embed="rId14" cstate="print">
            <a:grayscl/>
            <a:extLst>
              <a:ext uri="{28A0092B-C50C-407E-A947-70E740481C1C}">
                <a14:useLocalDpi xmlns:a14="http://schemas.microsoft.com/office/drawing/2010/main"/>
              </a:ext>
            </a:extLst>
          </a:blip>
          <a:srcRect/>
          <a:stretch/>
        </p:blipFill>
        <p:spPr bwMode="auto">
          <a:xfrm>
            <a:off x="7141215" y="3612887"/>
            <a:ext cx="758740" cy="15128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0" descr="Regnskapsbyrå"/>
          <p:cNvPicPr>
            <a:picLocks noChangeAspect="1" noChangeArrowheads="1"/>
          </p:cNvPicPr>
          <p:nvPr/>
        </p:nvPicPr>
        <p:blipFill>
          <a:blip r:embed="rId15" cstate="print">
            <a:grayscl/>
            <a:extLst>
              <a:ext uri="{28A0092B-C50C-407E-A947-70E740481C1C}">
                <a14:useLocalDpi xmlns:a14="http://schemas.microsoft.com/office/drawing/2010/main"/>
              </a:ext>
            </a:extLst>
          </a:blip>
          <a:srcRect/>
          <a:stretch>
            <a:fillRect/>
          </a:stretch>
        </p:blipFill>
        <p:spPr bwMode="auto">
          <a:xfrm>
            <a:off x="9014404" y="5511566"/>
            <a:ext cx="819440" cy="106225"/>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16">
            <a:grayscl/>
          </a:blip>
          <a:stretch>
            <a:fillRect/>
          </a:stretch>
        </p:blipFill>
        <p:spPr>
          <a:xfrm>
            <a:off x="2707195" y="2354597"/>
            <a:ext cx="676668" cy="246702"/>
          </a:xfrm>
          <a:prstGeom prst="rect">
            <a:avLst/>
          </a:prstGeom>
        </p:spPr>
      </p:pic>
      <p:pic>
        <p:nvPicPr>
          <p:cNvPr id="100" name="Picture 99"/>
          <p:cNvPicPr>
            <a:picLocks noChangeAspect="1"/>
          </p:cNvPicPr>
          <p:nvPr/>
        </p:nvPicPr>
        <p:blipFill>
          <a:blip r:embed="rId17">
            <a:grayscl/>
          </a:blip>
          <a:stretch>
            <a:fillRect/>
          </a:stretch>
        </p:blipFill>
        <p:spPr>
          <a:xfrm>
            <a:off x="2786897" y="4251046"/>
            <a:ext cx="403860" cy="403860"/>
          </a:xfrm>
          <a:prstGeom prst="rect">
            <a:avLst/>
          </a:prstGeom>
        </p:spPr>
      </p:pic>
      <p:pic>
        <p:nvPicPr>
          <p:cNvPr id="101" name="Picture 100"/>
          <p:cNvPicPr>
            <a:picLocks noChangeAspect="1"/>
          </p:cNvPicPr>
          <p:nvPr/>
        </p:nvPicPr>
        <p:blipFill>
          <a:blip r:embed="rId18" cstate="email">
            <a:grayscl/>
            <a:extLst>
              <a:ext uri="{28A0092B-C50C-407E-A947-70E740481C1C}">
                <a14:useLocalDpi xmlns:a14="http://schemas.microsoft.com/office/drawing/2010/main" val="0"/>
              </a:ext>
            </a:extLst>
          </a:blip>
          <a:stretch>
            <a:fillRect/>
          </a:stretch>
        </p:blipFill>
        <p:spPr>
          <a:xfrm>
            <a:off x="2556434" y="5289209"/>
            <a:ext cx="969082" cy="372724"/>
          </a:xfrm>
          <a:prstGeom prst="rect">
            <a:avLst/>
          </a:prstGeom>
        </p:spPr>
      </p:pic>
      <p:pic>
        <p:nvPicPr>
          <p:cNvPr id="102" name="Picture 101"/>
          <p:cNvPicPr>
            <a:picLocks noChangeAspect="1"/>
          </p:cNvPicPr>
          <p:nvPr/>
        </p:nvPicPr>
        <p:blipFill>
          <a:blip r:embed="rId19" cstate="email">
            <a:grayscl/>
            <a:extLst>
              <a:ext uri="{28A0092B-C50C-407E-A947-70E740481C1C}">
                <a14:useLocalDpi xmlns:a14="http://schemas.microsoft.com/office/drawing/2010/main" val="0"/>
              </a:ext>
            </a:extLst>
          </a:blip>
          <a:stretch>
            <a:fillRect/>
          </a:stretch>
        </p:blipFill>
        <p:spPr>
          <a:xfrm>
            <a:off x="2611767" y="5878649"/>
            <a:ext cx="750324" cy="450195"/>
          </a:xfrm>
          <a:prstGeom prst="rect">
            <a:avLst/>
          </a:prstGeom>
        </p:spPr>
      </p:pic>
      <p:pic>
        <p:nvPicPr>
          <p:cNvPr id="103" name="Picture 102"/>
          <p:cNvPicPr>
            <a:picLocks noChangeAspect="1"/>
          </p:cNvPicPr>
          <p:nvPr/>
        </p:nvPicPr>
        <p:blipFill>
          <a:blip r:embed="rId20" cstate="email">
            <a:grayscl/>
            <a:extLst>
              <a:ext uri="{28A0092B-C50C-407E-A947-70E740481C1C}">
                <a14:useLocalDpi xmlns:a14="http://schemas.microsoft.com/office/drawing/2010/main" val="0"/>
              </a:ext>
            </a:extLst>
          </a:blip>
          <a:stretch>
            <a:fillRect/>
          </a:stretch>
        </p:blipFill>
        <p:spPr>
          <a:xfrm>
            <a:off x="2673934" y="5705895"/>
            <a:ext cx="691157" cy="197098"/>
          </a:xfrm>
          <a:prstGeom prst="rect">
            <a:avLst/>
          </a:prstGeom>
        </p:spPr>
      </p:pic>
      <p:pic>
        <p:nvPicPr>
          <p:cNvPr id="104" name="Picture 103"/>
          <p:cNvPicPr>
            <a:picLocks noChangeAspect="1"/>
          </p:cNvPicPr>
          <p:nvPr/>
        </p:nvPicPr>
        <p:blipFill>
          <a:blip r:embed="rId21">
            <a:grayscl/>
          </a:blip>
          <a:stretch>
            <a:fillRect/>
          </a:stretch>
        </p:blipFill>
        <p:spPr>
          <a:xfrm>
            <a:off x="4011498" y="3433093"/>
            <a:ext cx="355932" cy="350000"/>
          </a:xfrm>
          <a:prstGeom prst="rect">
            <a:avLst/>
          </a:prstGeom>
        </p:spPr>
      </p:pic>
      <p:pic>
        <p:nvPicPr>
          <p:cNvPr id="105" name="Picture 104"/>
          <p:cNvPicPr>
            <a:picLocks noChangeAspect="1"/>
          </p:cNvPicPr>
          <p:nvPr/>
        </p:nvPicPr>
        <p:blipFill>
          <a:blip r:embed="rId22" cstate="email">
            <a:grayscl/>
            <a:extLst>
              <a:ext uri="{28A0092B-C50C-407E-A947-70E740481C1C}">
                <a14:useLocalDpi xmlns:a14="http://schemas.microsoft.com/office/drawing/2010/main" val="0"/>
              </a:ext>
            </a:extLst>
          </a:blip>
          <a:stretch>
            <a:fillRect/>
          </a:stretch>
        </p:blipFill>
        <p:spPr>
          <a:xfrm>
            <a:off x="3836408" y="3894633"/>
            <a:ext cx="947284" cy="334336"/>
          </a:xfrm>
          <a:prstGeom prst="rect">
            <a:avLst/>
          </a:prstGeom>
        </p:spPr>
      </p:pic>
      <p:pic>
        <p:nvPicPr>
          <p:cNvPr id="106" name="Picture 105"/>
          <p:cNvPicPr>
            <a:picLocks noChangeAspect="1"/>
          </p:cNvPicPr>
          <p:nvPr/>
        </p:nvPicPr>
        <p:blipFill>
          <a:blip r:embed="rId23" cstate="email">
            <a:grayscl/>
            <a:extLst>
              <a:ext uri="{28A0092B-C50C-407E-A947-70E740481C1C}">
                <a14:useLocalDpi xmlns:a14="http://schemas.microsoft.com/office/drawing/2010/main" val="0"/>
              </a:ext>
            </a:extLst>
          </a:blip>
          <a:stretch>
            <a:fillRect/>
          </a:stretch>
        </p:blipFill>
        <p:spPr>
          <a:xfrm>
            <a:off x="3751983" y="1852777"/>
            <a:ext cx="756736" cy="504491"/>
          </a:xfrm>
          <a:prstGeom prst="rect">
            <a:avLst/>
          </a:prstGeom>
        </p:spPr>
      </p:pic>
      <p:pic>
        <p:nvPicPr>
          <p:cNvPr id="107" name="Picture 106"/>
          <p:cNvPicPr>
            <a:picLocks noChangeAspect="1"/>
          </p:cNvPicPr>
          <p:nvPr/>
        </p:nvPicPr>
        <p:blipFill>
          <a:blip r:embed="rId24">
            <a:grayscl/>
          </a:blip>
          <a:stretch>
            <a:fillRect/>
          </a:stretch>
        </p:blipFill>
        <p:spPr>
          <a:xfrm>
            <a:off x="3771715" y="2368622"/>
            <a:ext cx="868990" cy="271612"/>
          </a:xfrm>
          <a:prstGeom prst="rect">
            <a:avLst/>
          </a:prstGeom>
        </p:spPr>
      </p:pic>
      <p:pic>
        <p:nvPicPr>
          <p:cNvPr id="108" name="Picture 107"/>
          <p:cNvPicPr>
            <a:picLocks noChangeAspect="1"/>
          </p:cNvPicPr>
          <p:nvPr/>
        </p:nvPicPr>
        <p:blipFill>
          <a:blip r:embed="rId25" cstate="email">
            <a:grayscl/>
            <a:extLst>
              <a:ext uri="{28A0092B-C50C-407E-A947-70E740481C1C}">
                <a14:useLocalDpi xmlns:a14="http://schemas.microsoft.com/office/drawing/2010/main" val="0"/>
              </a:ext>
            </a:extLst>
          </a:blip>
          <a:stretch>
            <a:fillRect/>
          </a:stretch>
        </p:blipFill>
        <p:spPr>
          <a:xfrm>
            <a:off x="3931241" y="4943572"/>
            <a:ext cx="571672" cy="411085"/>
          </a:xfrm>
          <a:prstGeom prst="rect">
            <a:avLst/>
          </a:prstGeom>
        </p:spPr>
      </p:pic>
      <p:pic>
        <p:nvPicPr>
          <p:cNvPr id="109" name="Picture 108"/>
          <p:cNvPicPr>
            <a:picLocks noChangeAspect="1"/>
          </p:cNvPicPr>
          <p:nvPr/>
        </p:nvPicPr>
        <p:blipFill>
          <a:blip r:embed="rId26">
            <a:grayscl/>
          </a:blip>
          <a:stretch>
            <a:fillRect/>
          </a:stretch>
        </p:blipFill>
        <p:spPr>
          <a:xfrm>
            <a:off x="3727755" y="5940212"/>
            <a:ext cx="957484" cy="195849"/>
          </a:xfrm>
          <a:prstGeom prst="rect">
            <a:avLst/>
          </a:prstGeom>
        </p:spPr>
      </p:pic>
      <p:pic>
        <p:nvPicPr>
          <p:cNvPr id="110" name="Picture 109"/>
          <p:cNvPicPr>
            <a:picLocks noChangeAspect="1"/>
          </p:cNvPicPr>
          <p:nvPr/>
        </p:nvPicPr>
        <p:blipFill>
          <a:blip r:embed="rId27">
            <a:grayscl/>
          </a:blip>
          <a:stretch>
            <a:fillRect/>
          </a:stretch>
        </p:blipFill>
        <p:spPr>
          <a:xfrm>
            <a:off x="6161055" y="3807839"/>
            <a:ext cx="882009" cy="446832"/>
          </a:xfrm>
          <a:prstGeom prst="rect">
            <a:avLst/>
          </a:prstGeom>
        </p:spPr>
      </p:pic>
      <p:pic>
        <p:nvPicPr>
          <p:cNvPr id="111" name="Picture 110"/>
          <p:cNvPicPr>
            <a:picLocks noChangeAspect="1"/>
          </p:cNvPicPr>
          <p:nvPr/>
        </p:nvPicPr>
        <p:blipFill>
          <a:blip r:embed="rId28" cstate="email">
            <a:grayscl/>
            <a:extLst>
              <a:ext uri="{28A0092B-C50C-407E-A947-70E740481C1C}">
                <a14:useLocalDpi xmlns:a14="http://schemas.microsoft.com/office/drawing/2010/main" val="0"/>
              </a:ext>
            </a:extLst>
          </a:blip>
          <a:stretch>
            <a:fillRect/>
          </a:stretch>
        </p:blipFill>
        <p:spPr>
          <a:xfrm>
            <a:off x="7165266" y="3970276"/>
            <a:ext cx="716596" cy="247102"/>
          </a:xfrm>
          <a:prstGeom prst="rect">
            <a:avLst/>
          </a:prstGeom>
        </p:spPr>
      </p:pic>
      <p:pic>
        <p:nvPicPr>
          <p:cNvPr id="112" name="Picture 111"/>
          <p:cNvPicPr>
            <a:picLocks noChangeAspect="1"/>
          </p:cNvPicPr>
          <p:nvPr/>
        </p:nvPicPr>
        <p:blipFill>
          <a:blip r:embed="rId29" cstate="email">
            <a:grayscl/>
            <a:extLst>
              <a:ext uri="{28A0092B-C50C-407E-A947-70E740481C1C}">
                <a14:useLocalDpi xmlns:a14="http://schemas.microsoft.com/office/drawing/2010/main" val="0"/>
              </a:ext>
            </a:extLst>
          </a:blip>
          <a:stretch>
            <a:fillRect/>
          </a:stretch>
        </p:blipFill>
        <p:spPr>
          <a:xfrm>
            <a:off x="7226265" y="4390399"/>
            <a:ext cx="613909" cy="168257"/>
          </a:xfrm>
          <a:prstGeom prst="rect">
            <a:avLst/>
          </a:prstGeom>
        </p:spPr>
      </p:pic>
      <p:pic>
        <p:nvPicPr>
          <p:cNvPr id="113" name="Picture 112"/>
          <p:cNvPicPr>
            <a:picLocks noChangeAspect="1"/>
          </p:cNvPicPr>
          <p:nvPr/>
        </p:nvPicPr>
        <p:blipFill>
          <a:blip r:embed="rId30">
            <a:grayscl/>
          </a:blip>
          <a:stretch>
            <a:fillRect/>
          </a:stretch>
        </p:blipFill>
        <p:spPr>
          <a:xfrm>
            <a:off x="6249309" y="2560793"/>
            <a:ext cx="728673" cy="149289"/>
          </a:xfrm>
          <a:prstGeom prst="rect">
            <a:avLst/>
          </a:prstGeom>
        </p:spPr>
      </p:pic>
      <p:pic>
        <p:nvPicPr>
          <p:cNvPr id="114" name="Picture 113"/>
          <p:cNvPicPr>
            <a:picLocks noChangeAspect="1"/>
          </p:cNvPicPr>
          <p:nvPr/>
        </p:nvPicPr>
        <p:blipFill>
          <a:blip r:embed="rId31" cstate="email">
            <a:grayscl/>
            <a:extLst>
              <a:ext uri="{28A0092B-C50C-407E-A947-70E740481C1C}">
                <a14:useLocalDpi xmlns:a14="http://schemas.microsoft.com/office/drawing/2010/main" val="0"/>
              </a:ext>
            </a:extLst>
          </a:blip>
          <a:stretch>
            <a:fillRect/>
          </a:stretch>
        </p:blipFill>
        <p:spPr>
          <a:xfrm>
            <a:off x="9923121" y="2529175"/>
            <a:ext cx="839054" cy="173684"/>
          </a:xfrm>
          <a:prstGeom prst="rect">
            <a:avLst/>
          </a:prstGeom>
        </p:spPr>
      </p:pic>
      <p:pic>
        <p:nvPicPr>
          <p:cNvPr id="115" name="Picture 114"/>
          <p:cNvPicPr>
            <a:picLocks noChangeAspect="1"/>
          </p:cNvPicPr>
          <p:nvPr/>
        </p:nvPicPr>
        <p:blipFill>
          <a:blip r:embed="rId32" cstate="email">
            <a:grayscl/>
            <a:extLst>
              <a:ext uri="{28A0092B-C50C-407E-A947-70E740481C1C}">
                <a14:useLocalDpi xmlns:a14="http://schemas.microsoft.com/office/drawing/2010/main" val="0"/>
              </a:ext>
            </a:extLst>
          </a:blip>
          <a:stretch>
            <a:fillRect/>
          </a:stretch>
        </p:blipFill>
        <p:spPr>
          <a:xfrm>
            <a:off x="7207948" y="5029664"/>
            <a:ext cx="618976" cy="164029"/>
          </a:xfrm>
          <a:prstGeom prst="rect">
            <a:avLst/>
          </a:prstGeom>
        </p:spPr>
      </p:pic>
      <p:pic>
        <p:nvPicPr>
          <p:cNvPr id="116" name="Picture 115"/>
          <p:cNvPicPr>
            <a:picLocks noChangeAspect="1"/>
          </p:cNvPicPr>
          <p:nvPr/>
        </p:nvPicPr>
        <p:blipFill>
          <a:blip r:embed="rId33">
            <a:grayscl/>
          </a:blip>
          <a:stretch>
            <a:fillRect/>
          </a:stretch>
        </p:blipFill>
        <p:spPr>
          <a:xfrm>
            <a:off x="7133231" y="2268080"/>
            <a:ext cx="780257" cy="278070"/>
          </a:xfrm>
          <a:prstGeom prst="rect">
            <a:avLst/>
          </a:prstGeom>
        </p:spPr>
      </p:pic>
      <p:pic>
        <p:nvPicPr>
          <p:cNvPr id="117" name="Picture 116"/>
          <p:cNvPicPr>
            <a:picLocks noChangeAspect="1"/>
          </p:cNvPicPr>
          <p:nvPr/>
        </p:nvPicPr>
        <p:blipFill>
          <a:blip r:embed="rId34" cstate="email">
            <a:grayscl/>
            <a:extLst>
              <a:ext uri="{28A0092B-C50C-407E-A947-70E740481C1C}">
                <a14:useLocalDpi xmlns:a14="http://schemas.microsoft.com/office/drawing/2010/main" val="0"/>
              </a:ext>
            </a:extLst>
          </a:blip>
          <a:stretch>
            <a:fillRect/>
          </a:stretch>
        </p:blipFill>
        <p:spPr>
          <a:xfrm>
            <a:off x="6252582" y="2814630"/>
            <a:ext cx="702415" cy="320477"/>
          </a:xfrm>
          <a:prstGeom prst="rect">
            <a:avLst/>
          </a:prstGeom>
        </p:spPr>
      </p:pic>
      <p:pic>
        <p:nvPicPr>
          <p:cNvPr id="118" name="Picture 117"/>
          <p:cNvPicPr>
            <a:picLocks noChangeAspect="1"/>
          </p:cNvPicPr>
          <p:nvPr/>
        </p:nvPicPr>
        <p:blipFill>
          <a:blip r:embed="rId35" cstate="email">
            <a:grayscl/>
            <a:extLst>
              <a:ext uri="{28A0092B-C50C-407E-A947-70E740481C1C}">
                <a14:useLocalDpi xmlns:a14="http://schemas.microsoft.com/office/drawing/2010/main" val="0"/>
              </a:ext>
            </a:extLst>
          </a:blip>
          <a:stretch>
            <a:fillRect/>
          </a:stretch>
        </p:blipFill>
        <p:spPr>
          <a:xfrm>
            <a:off x="6236521" y="4243842"/>
            <a:ext cx="683911" cy="384700"/>
          </a:xfrm>
          <a:prstGeom prst="rect">
            <a:avLst/>
          </a:prstGeom>
        </p:spPr>
      </p:pic>
      <p:pic>
        <p:nvPicPr>
          <p:cNvPr id="119" name="Picture 118"/>
          <p:cNvPicPr>
            <a:picLocks noChangeAspect="1"/>
          </p:cNvPicPr>
          <p:nvPr/>
        </p:nvPicPr>
        <p:blipFill>
          <a:blip r:embed="rId36" cstate="email">
            <a:grayscl/>
            <a:extLst>
              <a:ext uri="{28A0092B-C50C-407E-A947-70E740481C1C}">
                <a14:useLocalDpi xmlns:a14="http://schemas.microsoft.com/office/drawing/2010/main" val="0"/>
              </a:ext>
            </a:extLst>
          </a:blip>
          <a:stretch>
            <a:fillRect/>
          </a:stretch>
        </p:blipFill>
        <p:spPr>
          <a:xfrm>
            <a:off x="8255816" y="4269726"/>
            <a:ext cx="440297" cy="438439"/>
          </a:xfrm>
          <a:prstGeom prst="rect">
            <a:avLst/>
          </a:prstGeom>
        </p:spPr>
      </p:pic>
      <p:pic>
        <p:nvPicPr>
          <p:cNvPr id="120" name="Picture 119"/>
          <p:cNvPicPr>
            <a:picLocks noChangeAspect="1"/>
          </p:cNvPicPr>
          <p:nvPr/>
        </p:nvPicPr>
        <p:blipFill>
          <a:blip r:embed="rId37" cstate="email">
            <a:grayscl/>
            <a:extLst>
              <a:ext uri="{28A0092B-C50C-407E-A947-70E740481C1C}">
                <a14:useLocalDpi xmlns:a14="http://schemas.microsoft.com/office/drawing/2010/main" val="0"/>
              </a:ext>
            </a:extLst>
          </a:blip>
          <a:stretch>
            <a:fillRect/>
          </a:stretch>
        </p:blipFill>
        <p:spPr>
          <a:xfrm>
            <a:off x="6195651" y="5390666"/>
            <a:ext cx="850323" cy="477822"/>
          </a:xfrm>
          <a:prstGeom prst="rect">
            <a:avLst/>
          </a:prstGeom>
        </p:spPr>
      </p:pic>
      <p:pic>
        <p:nvPicPr>
          <p:cNvPr id="121" name="Picture 120"/>
          <p:cNvPicPr>
            <a:picLocks noChangeAspect="1"/>
          </p:cNvPicPr>
          <p:nvPr/>
        </p:nvPicPr>
        <p:blipFill>
          <a:blip r:embed="rId38" cstate="email">
            <a:grayscl/>
            <a:extLst>
              <a:ext uri="{28A0092B-C50C-407E-A947-70E740481C1C}">
                <a14:useLocalDpi xmlns:a14="http://schemas.microsoft.com/office/drawing/2010/main" val="0"/>
              </a:ext>
            </a:extLst>
          </a:blip>
          <a:stretch>
            <a:fillRect/>
          </a:stretch>
        </p:blipFill>
        <p:spPr>
          <a:xfrm>
            <a:off x="6267421" y="5838872"/>
            <a:ext cx="671623" cy="407451"/>
          </a:xfrm>
          <a:prstGeom prst="rect">
            <a:avLst/>
          </a:prstGeom>
        </p:spPr>
      </p:pic>
      <p:pic>
        <p:nvPicPr>
          <p:cNvPr id="122" name="Picture 121"/>
          <p:cNvPicPr>
            <a:picLocks noChangeAspect="1"/>
          </p:cNvPicPr>
          <p:nvPr/>
        </p:nvPicPr>
        <p:blipFill>
          <a:blip r:embed="rId39" cstate="email">
            <a:grayscl/>
            <a:extLst>
              <a:ext uri="{28A0092B-C50C-407E-A947-70E740481C1C}">
                <a14:useLocalDpi xmlns:a14="http://schemas.microsoft.com/office/drawing/2010/main" val="0"/>
              </a:ext>
            </a:extLst>
          </a:blip>
          <a:stretch>
            <a:fillRect/>
          </a:stretch>
        </p:blipFill>
        <p:spPr>
          <a:xfrm>
            <a:off x="6257931" y="4918634"/>
            <a:ext cx="690590" cy="478190"/>
          </a:xfrm>
          <a:prstGeom prst="rect">
            <a:avLst/>
          </a:prstGeom>
        </p:spPr>
      </p:pic>
      <p:pic>
        <p:nvPicPr>
          <p:cNvPr id="123" name="Picture 122"/>
          <p:cNvPicPr>
            <a:picLocks noChangeAspect="1"/>
          </p:cNvPicPr>
          <p:nvPr/>
        </p:nvPicPr>
        <p:blipFill>
          <a:blip r:embed="rId40" cstate="email">
            <a:grayscl/>
            <a:extLst>
              <a:ext uri="{28A0092B-C50C-407E-A947-70E740481C1C}">
                <a14:useLocalDpi xmlns:a14="http://schemas.microsoft.com/office/drawing/2010/main" val="0"/>
              </a:ext>
            </a:extLst>
          </a:blip>
          <a:stretch>
            <a:fillRect/>
          </a:stretch>
        </p:blipFill>
        <p:spPr>
          <a:xfrm>
            <a:off x="7144818" y="5423644"/>
            <a:ext cx="716596" cy="147338"/>
          </a:xfrm>
          <a:prstGeom prst="rect">
            <a:avLst/>
          </a:prstGeom>
        </p:spPr>
      </p:pic>
      <p:pic>
        <p:nvPicPr>
          <p:cNvPr id="124" name="Picture 123"/>
          <p:cNvPicPr>
            <a:picLocks noChangeAspect="1"/>
          </p:cNvPicPr>
          <p:nvPr/>
        </p:nvPicPr>
        <p:blipFill rotWithShape="1">
          <a:blip r:embed="rId41" cstate="email">
            <a:grayscl/>
            <a:extLst>
              <a:ext uri="{28A0092B-C50C-407E-A947-70E740481C1C}">
                <a14:useLocalDpi xmlns:a14="http://schemas.microsoft.com/office/drawing/2010/main" val="0"/>
              </a:ext>
            </a:extLst>
          </a:blip>
          <a:srcRect r="53078"/>
          <a:stretch/>
        </p:blipFill>
        <p:spPr>
          <a:xfrm>
            <a:off x="7171417" y="5629673"/>
            <a:ext cx="733747" cy="665441"/>
          </a:xfrm>
          <a:prstGeom prst="rect">
            <a:avLst/>
          </a:prstGeom>
        </p:spPr>
      </p:pic>
      <p:pic>
        <p:nvPicPr>
          <p:cNvPr id="125" name="Picture 124"/>
          <p:cNvPicPr>
            <a:picLocks noChangeAspect="1"/>
          </p:cNvPicPr>
          <p:nvPr/>
        </p:nvPicPr>
        <p:blipFill rotWithShape="1">
          <a:blip r:embed="rId42" cstate="email">
            <a:grayscl/>
            <a:extLst>
              <a:ext uri="{28A0092B-C50C-407E-A947-70E740481C1C}">
                <a14:useLocalDpi xmlns:a14="http://schemas.microsoft.com/office/drawing/2010/main" val="0"/>
              </a:ext>
            </a:extLst>
          </a:blip>
          <a:srcRect l="16432" t="-2871" r="18769" b="-3657"/>
          <a:stretch/>
        </p:blipFill>
        <p:spPr>
          <a:xfrm>
            <a:off x="9058537" y="5734776"/>
            <a:ext cx="602766" cy="378882"/>
          </a:xfrm>
          <a:prstGeom prst="rect">
            <a:avLst/>
          </a:prstGeom>
        </p:spPr>
      </p:pic>
      <p:pic>
        <p:nvPicPr>
          <p:cNvPr id="126" name="Picture 125"/>
          <p:cNvPicPr>
            <a:picLocks noChangeAspect="1"/>
          </p:cNvPicPr>
          <p:nvPr/>
        </p:nvPicPr>
        <p:blipFill rotWithShape="1">
          <a:blip r:embed="rId43">
            <a:grayscl/>
          </a:blip>
          <a:srcRect t="25052" b="29966"/>
          <a:stretch/>
        </p:blipFill>
        <p:spPr>
          <a:xfrm>
            <a:off x="8045237" y="5843504"/>
            <a:ext cx="845784" cy="237778"/>
          </a:xfrm>
          <a:prstGeom prst="rect">
            <a:avLst/>
          </a:prstGeom>
        </p:spPr>
      </p:pic>
      <p:pic>
        <p:nvPicPr>
          <p:cNvPr id="127" name="Picture 126"/>
          <p:cNvPicPr>
            <a:picLocks noChangeAspect="1"/>
          </p:cNvPicPr>
          <p:nvPr/>
        </p:nvPicPr>
        <p:blipFill>
          <a:blip r:embed="rId44" cstate="email">
            <a:grayscl/>
            <a:extLst>
              <a:ext uri="{28A0092B-C50C-407E-A947-70E740481C1C}">
                <a14:useLocalDpi xmlns:a14="http://schemas.microsoft.com/office/drawing/2010/main" val="0"/>
              </a:ext>
            </a:extLst>
          </a:blip>
          <a:stretch>
            <a:fillRect/>
          </a:stretch>
        </p:blipFill>
        <p:spPr>
          <a:xfrm>
            <a:off x="9992678" y="4038197"/>
            <a:ext cx="717055" cy="179264"/>
          </a:xfrm>
          <a:prstGeom prst="rect">
            <a:avLst/>
          </a:prstGeom>
        </p:spPr>
      </p:pic>
      <p:pic>
        <p:nvPicPr>
          <p:cNvPr id="128" name="Picture 127"/>
          <p:cNvPicPr>
            <a:picLocks noChangeAspect="1"/>
          </p:cNvPicPr>
          <p:nvPr/>
        </p:nvPicPr>
        <p:blipFill>
          <a:blip r:embed="rId45" cstate="email">
            <a:grayscl/>
            <a:extLst>
              <a:ext uri="{28A0092B-C50C-407E-A947-70E740481C1C}">
                <a14:useLocalDpi xmlns:a14="http://schemas.microsoft.com/office/drawing/2010/main" val="0"/>
              </a:ext>
            </a:extLst>
          </a:blip>
          <a:stretch>
            <a:fillRect/>
          </a:stretch>
        </p:blipFill>
        <p:spPr>
          <a:xfrm>
            <a:off x="10023382" y="4420430"/>
            <a:ext cx="665238" cy="280100"/>
          </a:xfrm>
          <a:prstGeom prst="rect">
            <a:avLst/>
          </a:prstGeom>
        </p:spPr>
      </p:pic>
      <p:pic>
        <p:nvPicPr>
          <p:cNvPr id="129" name="Picture 128"/>
          <p:cNvPicPr>
            <a:picLocks noChangeAspect="1"/>
          </p:cNvPicPr>
          <p:nvPr/>
        </p:nvPicPr>
        <p:blipFill>
          <a:blip r:embed="rId46" cstate="email">
            <a:grayscl/>
            <a:extLst>
              <a:ext uri="{28A0092B-C50C-407E-A947-70E740481C1C}">
                <a14:useLocalDpi xmlns:a14="http://schemas.microsoft.com/office/drawing/2010/main" val="0"/>
              </a:ext>
            </a:extLst>
          </a:blip>
          <a:stretch>
            <a:fillRect/>
          </a:stretch>
        </p:blipFill>
        <p:spPr>
          <a:xfrm>
            <a:off x="8050906" y="5131528"/>
            <a:ext cx="848809" cy="192396"/>
          </a:xfrm>
          <a:prstGeom prst="rect">
            <a:avLst/>
          </a:prstGeom>
        </p:spPr>
      </p:pic>
      <p:pic>
        <p:nvPicPr>
          <p:cNvPr id="130" name="Picture 129"/>
          <p:cNvPicPr>
            <a:picLocks noChangeAspect="1"/>
          </p:cNvPicPr>
          <p:nvPr/>
        </p:nvPicPr>
        <p:blipFill>
          <a:blip r:embed="rId47" cstate="email">
            <a:grayscl/>
            <a:extLst>
              <a:ext uri="{28A0092B-C50C-407E-A947-70E740481C1C}">
                <a14:useLocalDpi xmlns:a14="http://schemas.microsoft.com/office/drawing/2010/main" val="0"/>
              </a:ext>
            </a:extLst>
          </a:blip>
          <a:stretch>
            <a:fillRect/>
          </a:stretch>
        </p:blipFill>
        <p:spPr>
          <a:xfrm>
            <a:off x="9023548" y="3612887"/>
            <a:ext cx="747113" cy="96848"/>
          </a:xfrm>
          <a:prstGeom prst="rect">
            <a:avLst/>
          </a:prstGeom>
        </p:spPr>
      </p:pic>
      <p:pic>
        <p:nvPicPr>
          <p:cNvPr id="131" name="Picture 130"/>
          <p:cNvPicPr>
            <a:picLocks noChangeAspect="1"/>
          </p:cNvPicPr>
          <p:nvPr/>
        </p:nvPicPr>
        <p:blipFill rotWithShape="1">
          <a:blip r:embed="rId48" cstate="email">
            <a:grayscl/>
            <a:extLst>
              <a:ext uri="{28A0092B-C50C-407E-A947-70E740481C1C}">
                <a14:useLocalDpi xmlns:a14="http://schemas.microsoft.com/office/drawing/2010/main" val="0"/>
              </a:ext>
            </a:extLst>
          </a:blip>
          <a:srcRect l="16432" t="-2871" r="18769" b="-3657"/>
          <a:stretch/>
        </p:blipFill>
        <p:spPr>
          <a:xfrm>
            <a:off x="9072757" y="3847289"/>
            <a:ext cx="547969" cy="344438"/>
          </a:xfrm>
          <a:prstGeom prst="rect">
            <a:avLst/>
          </a:prstGeom>
        </p:spPr>
      </p:pic>
      <p:pic>
        <p:nvPicPr>
          <p:cNvPr id="133" name="Picture 2" descr="Tilbake til forsiden"/>
          <p:cNvPicPr>
            <a:picLocks noChangeAspect="1" noChangeArrowheads="1"/>
          </p:cNvPicPr>
          <p:nvPr/>
        </p:nvPicPr>
        <p:blipFill>
          <a:blip r:embed="rId49" cstate="email">
            <a:grayscl/>
            <a:extLst>
              <a:ext uri="{28A0092B-C50C-407E-A947-70E740481C1C}">
                <a14:useLocalDpi xmlns:a14="http://schemas.microsoft.com/office/drawing/2010/main" val="0"/>
              </a:ext>
            </a:extLst>
          </a:blip>
          <a:srcRect/>
          <a:stretch>
            <a:fillRect/>
          </a:stretch>
        </p:blipFill>
        <p:spPr bwMode="auto">
          <a:xfrm>
            <a:off x="9136229" y="4277297"/>
            <a:ext cx="444348" cy="444349"/>
          </a:xfrm>
          <a:prstGeom prst="rect">
            <a:avLst/>
          </a:prstGeom>
          <a:extLst>
            <a:ext uri="{909E8E84-426E-40DD-AFC4-6F175D3DCCD1}">
              <a14:hiddenFill xmlns:a14="http://schemas.microsoft.com/office/drawing/2010/main">
                <a:solidFill>
                  <a:srgbClr val="FFFFFF"/>
                </a:solidFill>
              </a14:hiddenFill>
            </a:ext>
          </a:extLst>
        </p:spPr>
      </p:pic>
      <p:pic>
        <p:nvPicPr>
          <p:cNvPr id="135" name="Picture 2" descr="https://www.bytt.no/content/img/erfaringer/logo/er-logo-forsikring-eika.png"/>
          <p:cNvPicPr>
            <a:picLocks noChangeAspect="1" noChangeArrowheads="1"/>
          </p:cNvPicPr>
          <p:nvPr/>
        </p:nvPicPr>
        <p:blipFill>
          <a:blip r:embed="rId7">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8174738" y="5458368"/>
            <a:ext cx="538959" cy="24875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6" descr="http://imbo.derdubor.no/users/ddb/images/fd701b07834c7baa04e689332045c4ca?t%5B0%5D=maxSize%3Awidth%3D500%2Cheight%3D500&amp;accessToken=ccb4f40853f0aa8546badc17e6b8919edc1ae2892357494ca9111709dc83dc09"/>
          <p:cNvPicPr>
            <a:picLocks noChangeAspect="1" noChangeArrowheads="1"/>
          </p:cNvPicPr>
          <p:nvPr/>
        </p:nvPicPr>
        <p:blipFill>
          <a:blip r:embed="rId9" cstate="print">
            <a:clrChange>
              <a:clrFrom>
                <a:srgbClr val="FEFCFB"/>
              </a:clrFrom>
              <a:clrTo>
                <a:srgbClr val="FEFCFB">
                  <a:alpha val="0"/>
                </a:srgbClr>
              </a:clrTo>
            </a:clrChange>
            <a:grayscl/>
            <a:extLst>
              <a:ext uri="{28A0092B-C50C-407E-A947-70E740481C1C}">
                <a14:useLocalDpi xmlns:a14="http://schemas.microsoft.com/office/drawing/2010/main"/>
              </a:ext>
            </a:extLst>
          </a:blip>
          <a:srcRect/>
          <a:stretch>
            <a:fillRect/>
          </a:stretch>
        </p:blipFill>
        <p:spPr bwMode="auto">
          <a:xfrm>
            <a:off x="9023547" y="5095294"/>
            <a:ext cx="760018" cy="183775"/>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descr="Maik"/>
          <p:cNvPicPr>
            <a:picLocks noChangeAspect="1" noChangeArrowheads="1"/>
          </p:cNvPicPr>
          <p:nvPr/>
        </p:nvPicPr>
        <p:blipFill rotWithShape="1">
          <a:blip r:embed="rId6" cstate="print">
            <a:grayscl/>
            <a:extLst>
              <a:ext uri="{28A0092B-C50C-407E-A947-70E740481C1C}">
                <a14:useLocalDpi xmlns:a14="http://schemas.microsoft.com/office/drawing/2010/main"/>
              </a:ext>
            </a:extLst>
          </a:blip>
          <a:srcRect t="-8706" b="-1"/>
          <a:stretch/>
        </p:blipFill>
        <p:spPr bwMode="auto">
          <a:xfrm>
            <a:off x="10230677" y="2804146"/>
            <a:ext cx="241055" cy="405915"/>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2" descr="https://upload.wikimedia.org/wikipedia/commons/thumb/4/49/Commerzbank_(2009).svg/1280px-Commerzbank_(2009).svg.png"/>
          <p:cNvPicPr>
            <a:picLocks noChangeAspect="1" noChangeArrowheads="1"/>
          </p:cNvPicPr>
          <p:nvPr/>
        </p:nvPicPr>
        <p:blipFill>
          <a:blip r:embed="rId50" cstate="email">
            <a:grayscl/>
            <a:extLst>
              <a:ext uri="{28A0092B-C50C-407E-A947-70E740481C1C}">
                <a14:useLocalDpi xmlns:a14="http://schemas.microsoft.com/office/drawing/2010/main" val="0"/>
              </a:ext>
            </a:extLst>
          </a:blip>
          <a:srcRect/>
          <a:stretch>
            <a:fillRect/>
          </a:stretch>
        </p:blipFill>
        <p:spPr bwMode="auto">
          <a:xfrm>
            <a:off x="8051194" y="2201274"/>
            <a:ext cx="845435" cy="154556"/>
          </a:xfrm>
          <a:prstGeom prst="rect">
            <a:avLst/>
          </a:prstGeom>
          <a:extLst>
            <a:ext uri="{909E8E84-426E-40DD-AFC4-6F175D3DCCD1}">
              <a14:hiddenFill xmlns:a14="http://schemas.microsoft.com/office/drawing/2010/main">
                <a:solidFill>
                  <a:srgbClr val="FFFFFF"/>
                </a:solidFill>
              </a14:hiddenFill>
            </a:ext>
          </a:extLst>
        </p:spPr>
      </p:pic>
      <p:pic>
        <p:nvPicPr>
          <p:cNvPr id="207" name="Picture 6" descr="https://upload.wikimedia.org/wikipedia/en/thumb/a/ab/UBS_Logo.svg/200px-UBS_Logo.svg.png"/>
          <p:cNvPicPr>
            <a:picLocks noChangeAspect="1" noChangeArrowheads="1"/>
          </p:cNvPicPr>
          <p:nvPr/>
        </p:nvPicPr>
        <p:blipFill>
          <a:blip r:embed="rId51" cstate="email">
            <a:grayscl/>
            <a:extLst>
              <a:ext uri="{28A0092B-C50C-407E-A947-70E740481C1C}">
                <a14:useLocalDpi xmlns:a14="http://schemas.microsoft.com/office/drawing/2010/main" val="0"/>
              </a:ext>
            </a:extLst>
          </a:blip>
          <a:srcRect/>
          <a:stretch>
            <a:fillRect/>
          </a:stretch>
        </p:blipFill>
        <p:spPr bwMode="auto">
          <a:xfrm>
            <a:off x="8112683" y="2838922"/>
            <a:ext cx="667690" cy="243707"/>
          </a:xfrm>
          <a:prstGeom prst="rect">
            <a:avLst/>
          </a:prstGeom>
          <a:extLst>
            <a:ext uri="{909E8E84-426E-40DD-AFC4-6F175D3DCCD1}">
              <a14:hiddenFill xmlns:a14="http://schemas.microsoft.com/office/drawing/2010/main">
                <a:solidFill>
                  <a:srgbClr val="FFFFFF"/>
                </a:solidFill>
              </a14:hiddenFill>
            </a:ext>
          </a:extLst>
        </p:spPr>
      </p:pic>
      <p:pic>
        <p:nvPicPr>
          <p:cNvPr id="208" name="Picture 8" descr="http://technologies.comarch.com/wp-content/uploads/2015/02/deutsche-bank-logo.png"/>
          <p:cNvPicPr>
            <a:picLocks noChangeAspect="1" noChangeArrowheads="1"/>
          </p:cNvPicPr>
          <p:nvPr/>
        </p:nvPicPr>
        <p:blipFill>
          <a:blip r:embed="rId52" cstate="email">
            <a:grayscl/>
            <a:extLst>
              <a:ext uri="{28A0092B-C50C-407E-A947-70E740481C1C}">
                <a14:useLocalDpi xmlns:a14="http://schemas.microsoft.com/office/drawing/2010/main" val="0"/>
              </a:ext>
            </a:extLst>
          </a:blip>
          <a:srcRect/>
          <a:stretch>
            <a:fillRect/>
          </a:stretch>
        </p:blipFill>
        <p:spPr bwMode="auto">
          <a:xfrm>
            <a:off x="8051194" y="2485888"/>
            <a:ext cx="858521" cy="178146"/>
          </a:xfrm>
          <a:prstGeom prst="rect">
            <a:avLst/>
          </a:prstGeom>
          <a:noFill/>
          <a:extLst>
            <a:ext uri="{909E8E84-426E-40DD-AFC4-6F175D3DCCD1}">
              <a14:hiddenFill xmlns:a14="http://schemas.microsoft.com/office/drawing/2010/main">
                <a:solidFill>
                  <a:srgbClr val="FFFFFF"/>
                </a:solidFill>
              </a14:hiddenFill>
            </a:ext>
          </a:extLst>
        </p:spPr>
      </p:pic>
      <p:pic>
        <p:nvPicPr>
          <p:cNvPr id="209" name="Grafik 6"/>
          <p:cNvPicPr>
            <a:picLocks noChangeAspect="1"/>
          </p:cNvPicPr>
          <p:nvPr/>
        </p:nvPicPr>
        <p:blipFill>
          <a:blip r:embed="rId53">
            <a:grayscl/>
          </a:blip>
          <a:stretch>
            <a:fillRect/>
          </a:stretch>
        </p:blipFill>
        <p:spPr>
          <a:xfrm>
            <a:off x="5058621" y="1884766"/>
            <a:ext cx="638132" cy="385214"/>
          </a:xfrm>
          <a:prstGeom prst="rect">
            <a:avLst/>
          </a:prstGeom>
        </p:spPr>
      </p:pic>
      <p:pic>
        <p:nvPicPr>
          <p:cNvPr id="210" name="Grafik 23"/>
          <p:cNvPicPr>
            <a:picLocks noChangeAspect="1"/>
          </p:cNvPicPr>
          <p:nvPr/>
        </p:nvPicPr>
        <p:blipFill>
          <a:blip r:embed="rId54">
            <a:grayscl/>
          </a:blip>
          <a:stretch>
            <a:fillRect/>
          </a:stretch>
        </p:blipFill>
        <p:spPr>
          <a:xfrm>
            <a:off x="4887551" y="2383291"/>
            <a:ext cx="962637" cy="334830"/>
          </a:xfrm>
          <a:prstGeom prst="rect">
            <a:avLst/>
          </a:prstGeom>
        </p:spPr>
      </p:pic>
      <p:pic>
        <p:nvPicPr>
          <p:cNvPr id="211" name="Picture 210"/>
          <p:cNvPicPr>
            <a:picLocks noChangeAspect="1"/>
          </p:cNvPicPr>
          <p:nvPr/>
        </p:nvPicPr>
        <p:blipFill>
          <a:blip r:embed="rId33">
            <a:grayscl/>
          </a:blip>
          <a:stretch>
            <a:fillRect/>
          </a:stretch>
        </p:blipFill>
        <p:spPr>
          <a:xfrm>
            <a:off x="4980805" y="2850483"/>
            <a:ext cx="780257" cy="278070"/>
          </a:xfrm>
          <a:prstGeom prst="rect">
            <a:avLst/>
          </a:prstGeom>
        </p:spPr>
      </p:pic>
      <p:pic>
        <p:nvPicPr>
          <p:cNvPr id="212" name="Picture 211"/>
          <p:cNvPicPr>
            <a:picLocks noChangeAspect="1"/>
          </p:cNvPicPr>
          <p:nvPr/>
        </p:nvPicPr>
        <p:blipFill>
          <a:blip r:embed="rId55">
            <a:grayscl/>
          </a:blip>
          <a:stretch>
            <a:fillRect/>
          </a:stretch>
        </p:blipFill>
        <p:spPr>
          <a:xfrm>
            <a:off x="9009430" y="2460051"/>
            <a:ext cx="827613" cy="308975"/>
          </a:xfrm>
          <a:prstGeom prst="rect">
            <a:avLst/>
          </a:prstGeom>
        </p:spPr>
      </p:pic>
      <p:pic>
        <p:nvPicPr>
          <p:cNvPr id="213" name="Picture 212"/>
          <p:cNvPicPr>
            <a:picLocks noChangeAspect="1"/>
          </p:cNvPicPr>
          <p:nvPr/>
        </p:nvPicPr>
        <p:blipFill>
          <a:blip r:embed="rId56">
            <a:grayscl/>
          </a:blip>
          <a:stretch>
            <a:fillRect/>
          </a:stretch>
        </p:blipFill>
        <p:spPr>
          <a:xfrm>
            <a:off x="3734198" y="4241516"/>
            <a:ext cx="875367" cy="528774"/>
          </a:xfrm>
          <a:prstGeom prst="rect">
            <a:avLst/>
          </a:prstGeom>
        </p:spPr>
      </p:pic>
      <p:pic>
        <p:nvPicPr>
          <p:cNvPr id="214" name="Picture 2" descr="http://www.starfmvaxjo.se/_images/logos/griffel-logo.jpg"/>
          <p:cNvPicPr>
            <a:picLocks noChangeAspect="1" noChangeArrowheads="1"/>
          </p:cNvPicPr>
          <p:nvPr/>
        </p:nvPicPr>
        <p:blipFill rotWithShape="1">
          <a:blip r:embed="rId57" cstate="email">
            <a:grayscl/>
            <a:extLst>
              <a:ext uri="{28A0092B-C50C-407E-A947-70E740481C1C}">
                <a14:useLocalDpi xmlns:a14="http://schemas.microsoft.com/office/drawing/2010/main" val="0"/>
              </a:ext>
            </a:extLst>
          </a:blip>
          <a:srcRect b="33483"/>
          <a:stretch/>
        </p:blipFill>
        <p:spPr bwMode="auto">
          <a:xfrm>
            <a:off x="3750275" y="5400653"/>
            <a:ext cx="888696" cy="443350"/>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4" descr="http://images.gofreedownload.net/thumps_middle/sydkraft-60574.jpg"/>
          <p:cNvPicPr>
            <a:picLocks noChangeAspect="1" noChangeArrowheads="1"/>
          </p:cNvPicPr>
          <p:nvPr/>
        </p:nvPicPr>
        <p:blipFill rotWithShape="1">
          <a:blip r:embed="rId58" cstate="email">
            <a:grayscl/>
            <a:extLst>
              <a:ext uri="{28A0092B-C50C-407E-A947-70E740481C1C}">
                <a14:useLocalDpi xmlns:a14="http://schemas.microsoft.com/office/drawing/2010/main" val="0"/>
              </a:ext>
            </a:extLst>
          </a:blip>
          <a:srcRect t="14074" b="18868"/>
          <a:stretch/>
        </p:blipFill>
        <p:spPr bwMode="auto">
          <a:xfrm>
            <a:off x="3784922" y="2744714"/>
            <a:ext cx="766150" cy="442206"/>
          </a:xfrm>
          <a:prstGeom prst="rect">
            <a:avLst/>
          </a:prstGeom>
          <a:extLst>
            <a:ext uri="{909E8E84-426E-40DD-AFC4-6F175D3DCCD1}">
              <a14:hiddenFill xmlns:a14="http://schemas.microsoft.com/office/drawing/2010/main">
                <a:solidFill>
                  <a:srgbClr val="FFFFFF"/>
                </a:solidFill>
              </a14:hiddenFill>
            </a:ext>
          </a:extLst>
        </p:spPr>
      </p:pic>
      <p:sp>
        <p:nvSpPr>
          <p:cNvPr id="223" name="Text Box 8"/>
          <p:cNvSpPr txBox="1">
            <a:spLocks noChangeArrowheads="1"/>
          </p:cNvSpPr>
          <p:nvPr/>
        </p:nvSpPr>
        <p:spPr bwMode="auto">
          <a:xfrm>
            <a:off x="1635430" y="917803"/>
            <a:ext cx="4395816" cy="35768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lgn="ctr">
                <a:solidFill>
                  <a:srgbClr val="000000"/>
                </a:solidFill>
                <a:miter lim="800000"/>
                <a:headEnd/>
                <a:tailEnd/>
              </a14:hiddenLine>
            </a:ext>
          </a:extLst>
        </p:spPr>
        <p:txBody>
          <a:bodyPr vert="horz" lIns="99060" tIns="49530" rIns="99060" bIns="49530" rtlCol="0" anchor="ctr">
            <a:normAutofit/>
          </a:bodyPr>
          <a:lstStyle>
            <a:defPPr>
              <a:defRPr lang="en-US"/>
            </a:defPPr>
            <a:lvl1pPr indent="0" algn="ctr" defTabSz="685800">
              <a:lnSpc>
                <a:spcPct val="100000"/>
              </a:lnSpc>
              <a:spcBef>
                <a:spcPts val="750"/>
              </a:spcBef>
              <a:buClr>
                <a:srgbClr val="22B9D8"/>
              </a:buClr>
              <a:buFont typeface="Arial" panose="020B0604020202020204" pitchFamily="34" charset="0"/>
              <a:buNone/>
              <a:defRPr sz="1100">
                <a:latin typeface="Neo Sans Std Light" panose="020B0304030504040204"/>
                <a:cs typeface="Arial" panose="020B0604020202020204" pitchFamily="34" charset="0"/>
              </a:defRPr>
            </a:lvl1pPr>
            <a:lvl2pPr marL="514350" indent="-171450" defTabSz="685800">
              <a:lnSpc>
                <a:spcPct val="100000"/>
              </a:lnSpc>
              <a:spcBef>
                <a:spcPts val="375"/>
              </a:spcBef>
              <a:buClr>
                <a:schemeClr val="accent1">
                  <a:lumMod val="75000"/>
                </a:schemeClr>
              </a:buClr>
              <a:buFont typeface="Arial" panose="020B0604020202020204" pitchFamily="34" charset="0"/>
              <a:buChar char="-"/>
              <a:defRPr sz="800">
                <a:latin typeface="Arial" panose="020B0604020202020204" pitchFamily="34" charset="0"/>
                <a:cs typeface="Arial" panose="020B0604020202020204" pitchFamily="34" charset="0"/>
              </a:defRPr>
            </a:lvl2pPr>
            <a:lvl3pPr marL="857250" indent="-171450" defTabSz="685800">
              <a:lnSpc>
                <a:spcPct val="100000"/>
              </a:lnSpc>
              <a:spcBef>
                <a:spcPts val="375"/>
              </a:spcBef>
              <a:buFont typeface="Arial" panose="020B0604020202020204" pitchFamily="34" charset="0"/>
              <a:buChar char="-"/>
              <a:defRPr sz="800">
                <a:latin typeface="Arial" panose="020B0604020202020204" pitchFamily="34" charset="0"/>
                <a:cs typeface="Arial" panose="020B0604020202020204" pitchFamily="34" charset="0"/>
              </a:defRPr>
            </a:lvl3pPr>
            <a:lvl4pPr marL="1200150" indent="-171450" defTabSz="685800">
              <a:lnSpc>
                <a:spcPct val="100000"/>
              </a:lnSpc>
              <a:spcBef>
                <a:spcPts val="375"/>
              </a:spcBef>
              <a:buFont typeface="Arial" panose="020B0604020202020204" pitchFamily="34" charset="0"/>
              <a:buChar char="-"/>
              <a:defRPr sz="800">
                <a:latin typeface="Arial" panose="020B0604020202020204" pitchFamily="34" charset="0"/>
                <a:cs typeface="Arial" panose="020B0604020202020204" pitchFamily="34" charset="0"/>
              </a:defRPr>
            </a:lvl4pPr>
            <a:lvl5pPr marL="1543050" indent="-171450" defTabSz="685800">
              <a:lnSpc>
                <a:spcPct val="100000"/>
              </a:lnSpc>
              <a:spcBef>
                <a:spcPts val="375"/>
              </a:spcBef>
              <a:buFont typeface="Arial" panose="020B0604020202020204" pitchFamily="34" charset="0"/>
              <a:buChar char="-"/>
              <a:defRPr sz="800">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1200" err="1">
                <a:solidFill>
                  <a:schemeClr val="tx1">
                    <a:lumMod val="50000"/>
                  </a:schemeClr>
                </a:solidFill>
                <a:latin typeface="Neo Sans Std Medium" panose="020B0704030504040204" pitchFamily="34" charset="0"/>
              </a:rPr>
              <a:t>Kunder</a:t>
            </a:r>
            <a:r>
              <a:rPr lang="en-US" sz="1200">
                <a:solidFill>
                  <a:schemeClr val="tx1">
                    <a:lumMod val="50000"/>
                  </a:schemeClr>
                </a:solidFill>
                <a:latin typeface="Neo Sans Std Medium" panose="020B0704030504040204" pitchFamily="34" charset="0"/>
              </a:rPr>
              <a:t>/</a:t>
            </a:r>
            <a:r>
              <a:rPr lang="en-US" sz="1200" err="1">
                <a:solidFill>
                  <a:schemeClr val="tx1">
                    <a:lumMod val="50000"/>
                  </a:schemeClr>
                </a:solidFill>
                <a:latin typeface="Neo Sans Std Medium" panose="020B0704030504040204" pitchFamily="34" charset="0"/>
              </a:rPr>
              <a:t>partnere</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på</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tvers</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av</a:t>
            </a:r>
            <a:r>
              <a:rPr lang="en-US" sz="1200">
                <a:solidFill>
                  <a:schemeClr val="tx1">
                    <a:lumMod val="50000"/>
                  </a:schemeClr>
                </a:solidFill>
                <a:latin typeface="Neo Sans Std Medium" panose="020B0704030504040204" pitchFamily="34" charset="0"/>
              </a:rPr>
              <a:t> land </a:t>
            </a:r>
            <a:r>
              <a:rPr lang="en-US" sz="1200" err="1">
                <a:solidFill>
                  <a:schemeClr val="tx1">
                    <a:lumMod val="50000"/>
                  </a:schemeClr>
                </a:solidFill>
                <a:latin typeface="Neo Sans Std Medium" panose="020B0704030504040204" pitchFamily="34" charset="0"/>
              </a:rPr>
              <a:t>og</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løsning</a:t>
            </a:r>
            <a:endParaRPr lang="en-US" sz="1200">
              <a:solidFill>
                <a:schemeClr val="tx1">
                  <a:lumMod val="50000"/>
                </a:schemeClr>
              </a:solidFill>
              <a:latin typeface="Neo Sans Std Medium" panose="020B0704030504040204" pitchFamily="34" charset="0"/>
            </a:endParaRPr>
          </a:p>
        </p:txBody>
      </p:sp>
      <p:sp>
        <p:nvSpPr>
          <p:cNvPr id="226" name="Text Box 8"/>
          <p:cNvSpPr txBox="1">
            <a:spLocks noChangeArrowheads="1"/>
          </p:cNvSpPr>
          <p:nvPr/>
        </p:nvSpPr>
        <p:spPr bwMode="auto">
          <a:xfrm>
            <a:off x="6301183" y="917803"/>
            <a:ext cx="4395817" cy="35768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lgn="ctr">
                <a:solidFill>
                  <a:srgbClr val="000000"/>
                </a:solidFill>
                <a:miter lim="800000"/>
                <a:headEnd/>
                <a:tailEnd/>
              </a14:hiddenLine>
            </a:ext>
          </a:extLst>
        </p:spPr>
        <p:txBody>
          <a:bodyPr vert="horz" lIns="99060" tIns="49530" rIns="99060" bIns="49530" rtlCol="0" anchor="ctr">
            <a:normAutofit/>
          </a:bodyPr>
          <a:lstStyle>
            <a:defPPr>
              <a:defRPr lang="en-US"/>
            </a:defPPr>
            <a:lvl1pPr indent="0" algn="ctr" defTabSz="685800">
              <a:lnSpc>
                <a:spcPct val="100000"/>
              </a:lnSpc>
              <a:spcBef>
                <a:spcPts val="750"/>
              </a:spcBef>
              <a:buClr>
                <a:srgbClr val="22B9D8"/>
              </a:buClr>
              <a:buFont typeface="Arial" panose="020B0604020202020204" pitchFamily="34" charset="0"/>
              <a:buNone/>
              <a:defRPr sz="1100">
                <a:latin typeface="Neo Sans Std Light" panose="020B0304030504040204"/>
                <a:cs typeface="Arial" panose="020B0604020202020204" pitchFamily="34" charset="0"/>
              </a:defRPr>
            </a:lvl1pPr>
            <a:lvl2pPr marL="514350" indent="-171450" defTabSz="685800">
              <a:lnSpc>
                <a:spcPct val="100000"/>
              </a:lnSpc>
              <a:spcBef>
                <a:spcPts val="375"/>
              </a:spcBef>
              <a:buClr>
                <a:schemeClr val="accent1">
                  <a:lumMod val="75000"/>
                </a:schemeClr>
              </a:buClr>
              <a:buFont typeface="Arial" panose="020B0604020202020204" pitchFamily="34" charset="0"/>
              <a:buChar char="-"/>
              <a:defRPr sz="800">
                <a:latin typeface="Arial" panose="020B0604020202020204" pitchFamily="34" charset="0"/>
                <a:cs typeface="Arial" panose="020B0604020202020204" pitchFamily="34" charset="0"/>
              </a:defRPr>
            </a:lvl2pPr>
            <a:lvl3pPr marL="857250" indent="-171450" defTabSz="685800">
              <a:lnSpc>
                <a:spcPct val="100000"/>
              </a:lnSpc>
              <a:spcBef>
                <a:spcPts val="375"/>
              </a:spcBef>
              <a:buFont typeface="Arial" panose="020B0604020202020204" pitchFamily="34" charset="0"/>
              <a:buChar char="-"/>
              <a:defRPr sz="800">
                <a:latin typeface="Arial" panose="020B0604020202020204" pitchFamily="34" charset="0"/>
                <a:cs typeface="Arial" panose="020B0604020202020204" pitchFamily="34" charset="0"/>
              </a:defRPr>
            </a:lvl3pPr>
            <a:lvl4pPr marL="1200150" indent="-171450" defTabSz="685800">
              <a:lnSpc>
                <a:spcPct val="100000"/>
              </a:lnSpc>
              <a:spcBef>
                <a:spcPts val="375"/>
              </a:spcBef>
              <a:buFont typeface="Arial" panose="020B0604020202020204" pitchFamily="34" charset="0"/>
              <a:buChar char="-"/>
              <a:defRPr sz="800">
                <a:latin typeface="Arial" panose="020B0604020202020204" pitchFamily="34" charset="0"/>
                <a:cs typeface="Arial" panose="020B0604020202020204" pitchFamily="34" charset="0"/>
              </a:defRPr>
            </a:lvl4pPr>
            <a:lvl5pPr marL="1543050" indent="-171450" defTabSz="685800">
              <a:lnSpc>
                <a:spcPct val="100000"/>
              </a:lnSpc>
              <a:spcBef>
                <a:spcPts val="375"/>
              </a:spcBef>
              <a:buFont typeface="Arial" panose="020B0604020202020204" pitchFamily="34" charset="0"/>
              <a:buChar char="-"/>
              <a:defRPr sz="800">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1200" err="1">
                <a:solidFill>
                  <a:schemeClr val="tx1">
                    <a:lumMod val="50000"/>
                  </a:schemeClr>
                </a:solidFill>
                <a:latin typeface="Neo Sans Std Medium" panose="020B0704030504040204" pitchFamily="34" charset="0"/>
              </a:rPr>
              <a:t>Kunder</a:t>
            </a:r>
            <a:r>
              <a:rPr lang="en-US" sz="1200">
                <a:solidFill>
                  <a:schemeClr val="tx1">
                    <a:lumMod val="50000"/>
                  </a:schemeClr>
                </a:solidFill>
                <a:latin typeface="Neo Sans Std Medium" panose="020B0704030504040204" pitchFamily="34" charset="0"/>
              </a:rPr>
              <a:t>/</a:t>
            </a:r>
            <a:r>
              <a:rPr lang="en-US" sz="1200" err="1">
                <a:solidFill>
                  <a:schemeClr val="tx1">
                    <a:lumMod val="50000"/>
                  </a:schemeClr>
                </a:solidFill>
                <a:latin typeface="Neo Sans Std Medium" panose="020B0704030504040204" pitchFamily="34" charset="0"/>
              </a:rPr>
              <a:t>partnere</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på</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tvers</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av</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industri</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og</a:t>
            </a:r>
            <a:r>
              <a:rPr lang="en-US" sz="1200">
                <a:solidFill>
                  <a:schemeClr val="tx1">
                    <a:lumMod val="50000"/>
                  </a:schemeClr>
                </a:solidFill>
                <a:latin typeface="Neo Sans Std Medium" panose="020B0704030504040204" pitchFamily="34" charset="0"/>
              </a:rPr>
              <a:t> </a:t>
            </a:r>
            <a:r>
              <a:rPr lang="en-US" sz="1200" err="1">
                <a:solidFill>
                  <a:schemeClr val="tx1">
                    <a:lumMod val="50000"/>
                  </a:schemeClr>
                </a:solidFill>
                <a:latin typeface="Neo Sans Std Medium" panose="020B0704030504040204" pitchFamily="34" charset="0"/>
              </a:rPr>
              <a:t>løsning</a:t>
            </a:r>
            <a:endParaRPr lang="en-US" sz="1200">
              <a:solidFill>
                <a:schemeClr val="tx1">
                  <a:lumMod val="50000"/>
                </a:schemeClr>
              </a:solidFill>
              <a:latin typeface="Neo Sans Std Medium" panose="020B0704030504040204" pitchFamily="34" charset="0"/>
            </a:endParaRPr>
          </a:p>
        </p:txBody>
      </p:sp>
    </p:spTree>
    <p:extLst>
      <p:ext uri="{BB962C8B-B14F-4D97-AF65-F5344CB8AC3E}">
        <p14:creationId xmlns:p14="http://schemas.microsoft.com/office/powerpoint/2010/main" val="349480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ACA1A52-3D23-4DFB-9E80-9AB2607231A7}"/>
              </a:ext>
            </a:extLst>
          </p:cNvPr>
          <p:cNvPicPr>
            <a:picLocks noChangeAspect="1"/>
          </p:cNvPicPr>
          <p:nvPr/>
        </p:nvPicPr>
        <p:blipFill>
          <a:blip r:embed="rId3"/>
          <a:stretch>
            <a:fillRect/>
          </a:stretch>
        </p:blipFill>
        <p:spPr>
          <a:xfrm>
            <a:off x="495015" y="466153"/>
            <a:ext cx="4149176" cy="6079025"/>
          </a:xfrm>
          <a:prstGeom prst="rect">
            <a:avLst/>
          </a:prstGeom>
        </p:spPr>
      </p:pic>
      <p:sp>
        <p:nvSpPr>
          <p:cNvPr id="3" name="Text Placeholder 6">
            <a:extLst>
              <a:ext uri="{FF2B5EF4-FFF2-40B4-BE49-F238E27FC236}">
                <a16:creationId xmlns:a16="http://schemas.microsoft.com/office/drawing/2014/main" id="{395C7068-E091-40E0-9853-6F8E2A06AC21}"/>
              </a:ext>
            </a:extLst>
          </p:cNvPr>
          <p:cNvSpPr txBox="1">
            <a:spLocks/>
          </p:cNvSpPr>
          <p:nvPr/>
        </p:nvSpPr>
        <p:spPr>
          <a:xfrm>
            <a:off x="5107509" y="1849395"/>
            <a:ext cx="5775068" cy="4551406"/>
          </a:xfrm>
          <a:prstGeom prst="rect">
            <a:avLst/>
          </a:prstGeom>
        </p:spPr>
        <p:txBody>
          <a:bodyPr>
            <a:normAutofit/>
          </a:bodyPr>
          <a:lstStyle>
            <a:lvl1pPr marL="0" indent="0" algn="l" defTabSz="457200" rtl="0" eaLnBrk="1" latinLnBrk="0" hangingPunct="1">
              <a:spcBef>
                <a:spcPct val="20000"/>
              </a:spcBef>
              <a:buFontTx/>
              <a:buNone/>
              <a:defRPr sz="3200" b="0" i="0" kern="1200">
                <a:solidFill>
                  <a:srgbClr val="414141"/>
                </a:solidFill>
                <a:latin typeface="Neo Sans Std Light" panose="020B0304030504040204" pitchFamily="34" charset="0"/>
                <a:ea typeface="+mn-ea"/>
                <a:cs typeface="Neo Sans Std Light" panose="020B0304030504040204" pitchFamily="34" charset="0"/>
              </a:defRPr>
            </a:lvl1pPr>
            <a:lvl2pPr marL="457200" indent="0" algn="l" defTabSz="457200" rtl="0" eaLnBrk="1" latinLnBrk="0" hangingPunct="1">
              <a:spcBef>
                <a:spcPct val="20000"/>
              </a:spcBef>
              <a:buFontTx/>
              <a:buNone/>
              <a:defRPr sz="2800" b="0" i="0" kern="1200">
                <a:solidFill>
                  <a:srgbClr val="414141"/>
                </a:solidFill>
                <a:latin typeface="Neo Sans Std Light" panose="020B0304030504040204" pitchFamily="34" charset="0"/>
                <a:ea typeface="+mn-ea"/>
                <a:cs typeface="Neo Sans Std Light" panose="020B0304030504040204" pitchFamily="34" charset="0"/>
              </a:defRPr>
            </a:lvl2pPr>
            <a:lvl3pPr marL="914400" indent="0" algn="l" defTabSz="457200" rtl="0" eaLnBrk="1" latinLnBrk="0" hangingPunct="1">
              <a:spcBef>
                <a:spcPct val="20000"/>
              </a:spcBef>
              <a:buFontTx/>
              <a:buNone/>
              <a:defRPr sz="2400" b="0" i="0" kern="1200">
                <a:solidFill>
                  <a:srgbClr val="414141"/>
                </a:solidFill>
                <a:latin typeface="Neo Sans Std Light" panose="020B0304030504040204" pitchFamily="34" charset="0"/>
                <a:ea typeface="+mn-ea"/>
                <a:cs typeface="Neo Sans Std Light" panose="020B0304030504040204" pitchFamily="34" charset="0"/>
              </a:defRPr>
            </a:lvl3pPr>
            <a:lvl4pPr marL="1371600" indent="0" algn="l" defTabSz="457200" rtl="0" eaLnBrk="1" latinLnBrk="0" hangingPunct="1">
              <a:spcBef>
                <a:spcPct val="20000"/>
              </a:spcBef>
              <a:buFontTx/>
              <a:buNone/>
              <a:defRPr sz="2000" b="0" i="0" kern="1200">
                <a:solidFill>
                  <a:srgbClr val="414141"/>
                </a:solidFill>
                <a:latin typeface="Neo Sans Std Light" panose="020B0304030504040204" pitchFamily="34" charset="0"/>
                <a:ea typeface="+mn-ea"/>
                <a:cs typeface="Neo Sans Std Light" panose="020B0304030504040204" pitchFamily="34" charset="0"/>
              </a:defRPr>
            </a:lvl4pPr>
            <a:lvl5pPr marL="1828800" indent="0" algn="l" defTabSz="457200" rtl="0" eaLnBrk="1" latinLnBrk="0" hangingPunct="1">
              <a:spcBef>
                <a:spcPct val="20000"/>
              </a:spcBef>
              <a:buFontTx/>
              <a:buNone/>
              <a:defRPr sz="2000" b="0" i="0" kern="1200">
                <a:solidFill>
                  <a:srgbClr val="414141"/>
                </a:solidFill>
                <a:latin typeface="Neo Sans Std Light" panose="020B0304030504040204" pitchFamily="34" charset="0"/>
                <a:ea typeface="+mn-ea"/>
                <a:cs typeface="Neo Sans Std Light" panose="020B03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sz="2000" dirty="0"/>
          </a:p>
          <a:p>
            <a:r>
              <a:rPr lang="nb-NO" sz="2000" dirty="0"/>
              <a:t>«Regnskapsoversikter vil erstattes av statusoversikter i </a:t>
            </a:r>
            <a:r>
              <a:rPr lang="nb-NO" sz="2000" dirty="0" err="1"/>
              <a:t>sanntid</a:t>
            </a:r>
            <a:r>
              <a:rPr lang="nb-NO" sz="2000" dirty="0"/>
              <a:t>.»</a:t>
            </a:r>
          </a:p>
          <a:p>
            <a:endParaRPr lang="nb-NO" sz="2000" dirty="0"/>
          </a:p>
          <a:p>
            <a:r>
              <a:rPr lang="nb-NO" sz="2000" dirty="0"/>
              <a:t>«De store endringene kommer når staten, som den viktigste premissgiveren for regnskap og revisjon, endrer sin holdning.» </a:t>
            </a:r>
          </a:p>
          <a:p>
            <a:endParaRPr lang="nb-NO" sz="2000" dirty="0"/>
          </a:p>
          <a:p>
            <a:r>
              <a:rPr lang="nb-NO" sz="2000" dirty="0"/>
              <a:t>«Teknologier som </a:t>
            </a:r>
            <a:r>
              <a:rPr lang="nb-NO" sz="2000" dirty="0" err="1"/>
              <a:t>blockchain</a:t>
            </a:r>
            <a:r>
              <a:rPr lang="nb-NO" sz="2000" dirty="0"/>
              <a:t> og kunstig intelligens snur opp ned på bransjen.» </a:t>
            </a:r>
          </a:p>
        </p:txBody>
      </p:sp>
      <p:sp>
        <p:nvSpPr>
          <p:cNvPr id="4" name="TekstSylinder 3">
            <a:extLst>
              <a:ext uri="{FF2B5EF4-FFF2-40B4-BE49-F238E27FC236}">
                <a16:creationId xmlns:a16="http://schemas.microsoft.com/office/drawing/2014/main" id="{6AE3C284-541A-46E5-AEDF-7F3276D7E885}"/>
              </a:ext>
            </a:extLst>
          </p:cNvPr>
          <p:cNvSpPr txBox="1"/>
          <p:nvPr/>
        </p:nvSpPr>
        <p:spPr>
          <a:xfrm>
            <a:off x="5107509" y="783771"/>
            <a:ext cx="5560491" cy="646331"/>
          </a:xfrm>
          <a:prstGeom prst="rect">
            <a:avLst/>
          </a:prstGeom>
          <a:noFill/>
        </p:spPr>
        <p:txBody>
          <a:bodyPr wrap="square" rtlCol="0">
            <a:spAutoFit/>
          </a:bodyPr>
          <a:lstStyle/>
          <a:p>
            <a:r>
              <a:rPr lang="nb-NO" sz="3600" dirty="0"/>
              <a:t>Hva bringer fremtiden?</a:t>
            </a:r>
          </a:p>
        </p:txBody>
      </p:sp>
    </p:spTree>
    <p:extLst>
      <p:ext uri="{BB962C8B-B14F-4D97-AF65-F5344CB8AC3E}">
        <p14:creationId xmlns:p14="http://schemas.microsoft.com/office/powerpoint/2010/main" val="41569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ilde 1026">
            <a:extLst>
              <a:ext uri="{FF2B5EF4-FFF2-40B4-BE49-F238E27FC236}">
                <a16:creationId xmlns:a16="http://schemas.microsoft.com/office/drawing/2014/main" id="{B6AC80B3-E3CC-4D56-A806-2CE8B0A6E8C5}"/>
              </a:ext>
            </a:extLst>
          </p:cNvPr>
          <p:cNvPicPr>
            <a:picLocks noChangeAspect="1"/>
          </p:cNvPicPr>
          <p:nvPr/>
        </p:nvPicPr>
        <p:blipFill>
          <a:blip r:embed="rId3"/>
          <a:stretch>
            <a:fillRect/>
          </a:stretch>
        </p:blipFill>
        <p:spPr>
          <a:xfrm>
            <a:off x="10497409" y="5947382"/>
            <a:ext cx="644212" cy="666050"/>
          </a:xfrm>
          <a:prstGeom prst="rect">
            <a:avLst/>
          </a:prstGeom>
        </p:spPr>
      </p:pic>
      <p:pic>
        <p:nvPicPr>
          <p:cNvPr id="50" name="Bilde 49">
            <a:extLst>
              <a:ext uri="{FF2B5EF4-FFF2-40B4-BE49-F238E27FC236}">
                <a16:creationId xmlns:a16="http://schemas.microsoft.com/office/drawing/2014/main" id="{4B46EB06-8427-4571-9B6B-49C02B0DA44D}"/>
              </a:ext>
            </a:extLst>
          </p:cNvPr>
          <p:cNvPicPr>
            <a:picLocks noChangeAspect="1"/>
          </p:cNvPicPr>
          <p:nvPr/>
        </p:nvPicPr>
        <p:blipFill>
          <a:blip r:embed="rId4"/>
          <a:stretch>
            <a:fillRect/>
          </a:stretch>
        </p:blipFill>
        <p:spPr>
          <a:xfrm>
            <a:off x="7574230" y="2352866"/>
            <a:ext cx="1247978" cy="818421"/>
          </a:xfrm>
          <a:prstGeom prst="rect">
            <a:avLst/>
          </a:prstGeom>
        </p:spPr>
      </p:pic>
      <p:sp>
        <p:nvSpPr>
          <p:cNvPr id="7" name="Title 1"/>
          <p:cNvSpPr txBox="1">
            <a:spLocks/>
          </p:cNvSpPr>
          <p:nvPr/>
        </p:nvSpPr>
        <p:spPr>
          <a:xfrm>
            <a:off x="68022" y="311132"/>
            <a:ext cx="1597544" cy="696214"/>
          </a:xfrm>
          <a:prstGeom prst="rect">
            <a:avLst/>
          </a:prstGeom>
        </p:spPr>
        <p:txBody>
          <a:bodyPr vert="horz" lIns="91440" tIns="45720" rIns="91440" bIns="45720" rtlCol="0" anchor="t" anchorCtr="0">
            <a:normAutofit fontScale="25000" lnSpcReduction="20000"/>
          </a:bodyPr>
          <a:lstStyle>
            <a:lvl1pPr algn="ctr" defTabSz="457200" rtl="0" eaLnBrk="1" latinLnBrk="0" hangingPunct="1">
              <a:spcBef>
                <a:spcPct val="0"/>
              </a:spcBef>
              <a:buNone/>
              <a:defRPr sz="4200" b="0" i="0" kern="1200">
                <a:solidFill>
                  <a:srgbClr val="414141"/>
                </a:solidFill>
                <a:latin typeface="Neo Sans Std Light" panose="020B0304030504040204" pitchFamily="34" charset="0"/>
                <a:ea typeface="+mj-ea"/>
                <a:cs typeface="Neo Sans Std Light" panose="020B0304030504040204" pitchFamily="34" charset="0"/>
              </a:defRPr>
            </a:lvl1pPr>
          </a:lstStyle>
          <a:p>
            <a:pPr>
              <a:lnSpc>
                <a:spcPct val="160000"/>
              </a:lnSpc>
            </a:pPr>
            <a:r>
              <a:rPr lang="nb-NO" sz="12800" b="1" dirty="0">
                <a:solidFill>
                  <a:srgbClr val="FF0000"/>
                </a:solidFill>
                <a:latin typeface="Neo Sans Std Medium" panose="020B0704030504040204" pitchFamily="34" charset="0"/>
              </a:rPr>
              <a:t>Fortid</a:t>
            </a:r>
            <a:br>
              <a:rPr lang="nb-NO" dirty="0">
                <a:solidFill>
                  <a:schemeClr val="tx1">
                    <a:lumMod val="50000"/>
                  </a:schemeClr>
                </a:solidFill>
              </a:rPr>
            </a:br>
            <a:endParaRPr lang="nb-NO" dirty="0">
              <a:solidFill>
                <a:schemeClr val="tx1">
                  <a:lumMod val="50000"/>
                </a:schemeClr>
              </a:solidFill>
              <a:latin typeface="Neo Sans Std Medium" panose="020B0704030504040204" pitchFamily="34" charset="0"/>
            </a:endParaRPr>
          </a:p>
        </p:txBody>
      </p:sp>
      <p:sp>
        <p:nvSpPr>
          <p:cNvPr id="35" name="Title 1">
            <a:extLst>
              <a:ext uri="{FF2B5EF4-FFF2-40B4-BE49-F238E27FC236}">
                <a16:creationId xmlns:a16="http://schemas.microsoft.com/office/drawing/2014/main" id="{99CB457B-463E-4667-8F96-E6644FE819BF}"/>
              </a:ext>
            </a:extLst>
          </p:cNvPr>
          <p:cNvSpPr txBox="1">
            <a:spLocks/>
          </p:cNvSpPr>
          <p:nvPr/>
        </p:nvSpPr>
        <p:spPr>
          <a:xfrm>
            <a:off x="10358699" y="311132"/>
            <a:ext cx="1565845" cy="875840"/>
          </a:xfrm>
          <a:prstGeom prst="rect">
            <a:avLst/>
          </a:prstGeom>
        </p:spPr>
        <p:txBody>
          <a:bodyPr vert="horz" lIns="91440" tIns="45720" rIns="91440" bIns="45720" rtlCol="0" anchor="t" anchorCtr="0">
            <a:normAutofit fontScale="25000" lnSpcReduction="20000"/>
          </a:bodyPr>
          <a:lstStyle>
            <a:lvl1pPr algn="ctr" defTabSz="457200" rtl="0" eaLnBrk="1" latinLnBrk="0" hangingPunct="1">
              <a:spcBef>
                <a:spcPct val="0"/>
              </a:spcBef>
              <a:buNone/>
              <a:defRPr sz="4200" b="0" i="0" kern="1200">
                <a:solidFill>
                  <a:srgbClr val="414141"/>
                </a:solidFill>
                <a:latin typeface="Neo Sans Std Light" panose="020B0304030504040204" pitchFamily="34" charset="0"/>
                <a:ea typeface="+mj-ea"/>
                <a:cs typeface="Neo Sans Std Light" panose="020B0304030504040204" pitchFamily="34" charset="0"/>
              </a:defRPr>
            </a:lvl1pPr>
          </a:lstStyle>
          <a:p>
            <a:pPr>
              <a:lnSpc>
                <a:spcPct val="160000"/>
              </a:lnSpc>
            </a:pPr>
            <a:r>
              <a:rPr lang="nb-NO" sz="12800" b="1" dirty="0">
                <a:solidFill>
                  <a:srgbClr val="FF0000"/>
                </a:solidFill>
                <a:latin typeface="Neo Sans Std Medium" panose="020B0704030504040204" pitchFamily="34" charset="0"/>
              </a:rPr>
              <a:t>Fremtid</a:t>
            </a:r>
            <a:br>
              <a:rPr lang="nb-NO" dirty="0">
                <a:solidFill>
                  <a:schemeClr val="tx1">
                    <a:lumMod val="50000"/>
                  </a:schemeClr>
                </a:solidFill>
              </a:rPr>
            </a:br>
            <a:endParaRPr lang="nb-NO" dirty="0">
              <a:solidFill>
                <a:schemeClr val="tx1">
                  <a:lumMod val="50000"/>
                </a:schemeClr>
              </a:solidFill>
              <a:latin typeface="Neo Sans Std Medium" panose="020B0704030504040204" pitchFamily="34" charset="0"/>
            </a:endParaRPr>
          </a:p>
        </p:txBody>
      </p:sp>
      <p:pic>
        <p:nvPicPr>
          <p:cNvPr id="6" name="Picture 2" descr="C:\Users\runel\AppData\Local\Temp\SNAGHTML1a54634e.PNG">
            <a:extLst>
              <a:ext uri="{FF2B5EF4-FFF2-40B4-BE49-F238E27FC236}">
                <a16:creationId xmlns:a16="http://schemas.microsoft.com/office/drawing/2014/main" id="{279E42B5-93A5-4ED8-B071-F5759FF15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5548" y="1421413"/>
            <a:ext cx="1617406" cy="787967"/>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a:extLst>
              <a:ext uri="{FF2B5EF4-FFF2-40B4-BE49-F238E27FC236}">
                <a16:creationId xmlns:a16="http://schemas.microsoft.com/office/drawing/2014/main" id="{5C66DB07-4BA3-4B99-9947-E88B4B2C026A}"/>
              </a:ext>
            </a:extLst>
          </p:cNvPr>
          <p:cNvPicPr>
            <a:picLocks noChangeAspect="1"/>
          </p:cNvPicPr>
          <p:nvPr/>
        </p:nvPicPr>
        <p:blipFill>
          <a:blip r:embed="rId6"/>
          <a:stretch>
            <a:fillRect/>
          </a:stretch>
        </p:blipFill>
        <p:spPr>
          <a:xfrm>
            <a:off x="2068251" y="1549385"/>
            <a:ext cx="1336415" cy="642508"/>
          </a:xfrm>
          <a:prstGeom prst="rect">
            <a:avLst/>
          </a:prstGeom>
        </p:spPr>
      </p:pic>
      <p:pic>
        <p:nvPicPr>
          <p:cNvPr id="12" name="Bilde 11">
            <a:extLst>
              <a:ext uri="{FF2B5EF4-FFF2-40B4-BE49-F238E27FC236}">
                <a16:creationId xmlns:a16="http://schemas.microsoft.com/office/drawing/2014/main" id="{BDF07E6C-0F2F-4D61-A2CE-1165064A1BD1}"/>
              </a:ext>
            </a:extLst>
          </p:cNvPr>
          <p:cNvPicPr>
            <a:picLocks noChangeAspect="1"/>
          </p:cNvPicPr>
          <p:nvPr/>
        </p:nvPicPr>
        <p:blipFill>
          <a:blip r:embed="rId7"/>
          <a:stretch>
            <a:fillRect/>
          </a:stretch>
        </p:blipFill>
        <p:spPr>
          <a:xfrm>
            <a:off x="866794" y="2822162"/>
            <a:ext cx="1673936" cy="2367463"/>
          </a:xfrm>
          <a:prstGeom prst="rect">
            <a:avLst/>
          </a:prstGeom>
        </p:spPr>
      </p:pic>
      <p:pic>
        <p:nvPicPr>
          <p:cNvPr id="18" name="Bilde 17">
            <a:extLst>
              <a:ext uri="{FF2B5EF4-FFF2-40B4-BE49-F238E27FC236}">
                <a16:creationId xmlns:a16="http://schemas.microsoft.com/office/drawing/2014/main" id="{F31E752D-8ACD-4474-8051-6785B38F159D}"/>
              </a:ext>
            </a:extLst>
          </p:cNvPr>
          <p:cNvPicPr>
            <a:picLocks noChangeAspect="1"/>
          </p:cNvPicPr>
          <p:nvPr/>
        </p:nvPicPr>
        <p:blipFill>
          <a:blip r:embed="rId8"/>
          <a:stretch>
            <a:fillRect/>
          </a:stretch>
        </p:blipFill>
        <p:spPr>
          <a:xfrm>
            <a:off x="3608193" y="1421413"/>
            <a:ext cx="1677951" cy="931340"/>
          </a:xfrm>
          <a:prstGeom prst="rect">
            <a:avLst/>
          </a:prstGeom>
        </p:spPr>
      </p:pic>
      <p:pic>
        <p:nvPicPr>
          <p:cNvPr id="21" name="Bilde 20">
            <a:extLst>
              <a:ext uri="{FF2B5EF4-FFF2-40B4-BE49-F238E27FC236}">
                <a16:creationId xmlns:a16="http://schemas.microsoft.com/office/drawing/2014/main" id="{5A759DA8-56A0-43AA-A194-6D6EA2EE8E27}"/>
              </a:ext>
            </a:extLst>
          </p:cNvPr>
          <p:cNvPicPr>
            <a:picLocks noChangeAspect="1"/>
          </p:cNvPicPr>
          <p:nvPr/>
        </p:nvPicPr>
        <p:blipFill>
          <a:blip r:embed="rId9"/>
          <a:stretch>
            <a:fillRect/>
          </a:stretch>
        </p:blipFill>
        <p:spPr>
          <a:xfrm>
            <a:off x="494845" y="5328885"/>
            <a:ext cx="1972865" cy="989754"/>
          </a:xfrm>
          <a:prstGeom prst="rect">
            <a:avLst/>
          </a:prstGeom>
        </p:spPr>
      </p:pic>
      <p:pic>
        <p:nvPicPr>
          <p:cNvPr id="22" name="Bilde 21">
            <a:extLst>
              <a:ext uri="{FF2B5EF4-FFF2-40B4-BE49-F238E27FC236}">
                <a16:creationId xmlns:a16="http://schemas.microsoft.com/office/drawing/2014/main" id="{9AA4F50B-10A4-4EEE-A1CC-7DE2D53601C2}"/>
              </a:ext>
            </a:extLst>
          </p:cNvPr>
          <p:cNvPicPr>
            <a:picLocks noChangeAspect="1"/>
          </p:cNvPicPr>
          <p:nvPr/>
        </p:nvPicPr>
        <p:blipFill>
          <a:blip r:embed="rId10"/>
          <a:stretch>
            <a:fillRect/>
          </a:stretch>
        </p:blipFill>
        <p:spPr>
          <a:xfrm>
            <a:off x="2923917" y="2673358"/>
            <a:ext cx="1197040" cy="1560584"/>
          </a:xfrm>
          <a:prstGeom prst="rect">
            <a:avLst/>
          </a:prstGeom>
        </p:spPr>
      </p:pic>
      <p:pic>
        <p:nvPicPr>
          <p:cNvPr id="34" name="Bilde 33">
            <a:extLst>
              <a:ext uri="{FF2B5EF4-FFF2-40B4-BE49-F238E27FC236}">
                <a16:creationId xmlns:a16="http://schemas.microsoft.com/office/drawing/2014/main" id="{EE338B3E-A7E6-4AFE-B41B-460BB18DE684}"/>
              </a:ext>
            </a:extLst>
          </p:cNvPr>
          <p:cNvPicPr>
            <a:picLocks noChangeAspect="1"/>
          </p:cNvPicPr>
          <p:nvPr/>
        </p:nvPicPr>
        <p:blipFill>
          <a:blip r:embed="rId11"/>
          <a:stretch>
            <a:fillRect/>
          </a:stretch>
        </p:blipFill>
        <p:spPr>
          <a:xfrm>
            <a:off x="6932398" y="3942929"/>
            <a:ext cx="1236071" cy="1003689"/>
          </a:xfrm>
          <a:prstGeom prst="rect">
            <a:avLst/>
          </a:prstGeom>
        </p:spPr>
      </p:pic>
      <p:pic>
        <p:nvPicPr>
          <p:cNvPr id="24" name="Bilde 23">
            <a:extLst>
              <a:ext uri="{FF2B5EF4-FFF2-40B4-BE49-F238E27FC236}">
                <a16:creationId xmlns:a16="http://schemas.microsoft.com/office/drawing/2014/main" id="{B410BBE6-BD50-415C-ADF3-03EB09A1083C}"/>
              </a:ext>
            </a:extLst>
          </p:cNvPr>
          <p:cNvPicPr>
            <a:picLocks noChangeAspect="1"/>
          </p:cNvPicPr>
          <p:nvPr/>
        </p:nvPicPr>
        <p:blipFill>
          <a:blip r:embed="rId12"/>
          <a:stretch>
            <a:fillRect/>
          </a:stretch>
        </p:blipFill>
        <p:spPr>
          <a:xfrm>
            <a:off x="6921896" y="4778516"/>
            <a:ext cx="1246573" cy="1262976"/>
          </a:xfrm>
          <a:prstGeom prst="rect">
            <a:avLst/>
          </a:prstGeom>
        </p:spPr>
      </p:pic>
      <p:sp>
        <p:nvSpPr>
          <p:cNvPr id="53" name="Title 1">
            <a:extLst>
              <a:ext uri="{FF2B5EF4-FFF2-40B4-BE49-F238E27FC236}">
                <a16:creationId xmlns:a16="http://schemas.microsoft.com/office/drawing/2014/main" id="{04B917B5-8CDF-450B-B3C1-5739FFC3B61B}"/>
              </a:ext>
            </a:extLst>
          </p:cNvPr>
          <p:cNvSpPr txBox="1">
            <a:spLocks/>
          </p:cNvSpPr>
          <p:nvPr/>
        </p:nvSpPr>
        <p:spPr>
          <a:xfrm>
            <a:off x="1540770" y="-151918"/>
            <a:ext cx="8700054" cy="1500055"/>
          </a:xfrm>
          <a:prstGeom prst="rect">
            <a:avLst/>
          </a:prstGeom>
        </p:spPr>
        <p:txBody>
          <a:bodyPr vert="horz" lIns="91440" tIns="45720" rIns="91440" bIns="45720" rtlCol="0" anchor="t" anchorCtr="0">
            <a:normAutofit fontScale="25000" lnSpcReduction="20000"/>
          </a:bodyPr>
          <a:lstStyle>
            <a:lvl1pPr algn="ctr" defTabSz="457200" rtl="0" eaLnBrk="1" latinLnBrk="0" hangingPunct="1">
              <a:spcBef>
                <a:spcPct val="0"/>
              </a:spcBef>
              <a:buNone/>
              <a:defRPr sz="4200" b="0" i="0" kern="1200">
                <a:solidFill>
                  <a:srgbClr val="414141"/>
                </a:solidFill>
                <a:latin typeface="Neo Sans Std Light" panose="020B0304030504040204" pitchFamily="34" charset="0"/>
                <a:ea typeface="+mj-ea"/>
                <a:cs typeface="Neo Sans Std Light" panose="020B0304030504040204" pitchFamily="34" charset="0"/>
              </a:defRPr>
            </a:lvl1pPr>
          </a:lstStyle>
          <a:p>
            <a:pPr>
              <a:lnSpc>
                <a:spcPct val="160000"/>
              </a:lnSpc>
            </a:pPr>
            <a:r>
              <a:rPr lang="nb-NO" sz="17600" dirty="0">
                <a:solidFill>
                  <a:schemeClr val="tx1">
                    <a:lumMod val="50000"/>
                  </a:schemeClr>
                </a:solidFill>
                <a:latin typeface="Neo Sans Std Medium" panose="020B0704030504040204" pitchFamily="34" charset="0"/>
              </a:rPr>
              <a:t>Utviklingen av vår betalingshverdag</a:t>
            </a:r>
            <a:br>
              <a:rPr lang="nb-NO" dirty="0">
                <a:solidFill>
                  <a:schemeClr val="tx1">
                    <a:lumMod val="50000"/>
                  </a:schemeClr>
                </a:solidFill>
              </a:rPr>
            </a:br>
            <a:endParaRPr lang="nb-NO" dirty="0">
              <a:solidFill>
                <a:schemeClr val="tx1">
                  <a:lumMod val="50000"/>
                </a:schemeClr>
              </a:solidFill>
              <a:latin typeface="Neo Sans Std Medium" panose="020B0704030504040204" pitchFamily="34" charset="0"/>
            </a:endParaRPr>
          </a:p>
        </p:txBody>
      </p:sp>
      <p:pic>
        <p:nvPicPr>
          <p:cNvPr id="44" name="Bilde 43">
            <a:extLst>
              <a:ext uri="{FF2B5EF4-FFF2-40B4-BE49-F238E27FC236}">
                <a16:creationId xmlns:a16="http://schemas.microsoft.com/office/drawing/2014/main" id="{218BCF33-54F1-42C9-83ED-E756911549A7}"/>
              </a:ext>
            </a:extLst>
          </p:cNvPr>
          <p:cNvPicPr>
            <a:picLocks noChangeAspect="1"/>
          </p:cNvPicPr>
          <p:nvPr/>
        </p:nvPicPr>
        <p:blipFill>
          <a:blip r:embed="rId13"/>
          <a:stretch>
            <a:fillRect/>
          </a:stretch>
        </p:blipFill>
        <p:spPr>
          <a:xfrm>
            <a:off x="8677738" y="4759812"/>
            <a:ext cx="835287" cy="1484515"/>
          </a:xfrm>
          <a:prstGeom prst="rect">
            <a:avLst/>
          </a:prstGeom>
        </p:spPr>
      </p:pic>
      <p:pic>
        <p:nvPicPr>
          <p:cNvPr id="42" name="Bilde 41">
            <a:extLst>
              <a:ext uri="{FF2B5EF4-FFF2-40B4-BE49-F238E27FC236}">
                <a16:creationId xmlns:a16="http://schemas.microsoft.com/office/drawing/2014/main" id="{8486FC2C-D163-4CF8-91E8-F8DADC8B1F7B}"/>
              </a:ext>
            </a:extLst>
          </p:cNvPr>
          <p:cNvPicPr>
            <a:picLocks noChangeAspect="1"/>
          </p:cNvPicPr>
          <p:nvPr/>
        </p:nvPicPr>
        <p:blipFill>
          <a:blip r:embed="rId14"/>
          <a:stretch>
            <a:fillRect/>
          </a:stretch>
        </p:blipFill>
        <p:spPr>
          <a:xfrm>
            <a:off x="8807667" y="5012273"/>
            <a:ext cx="575427" cy="1029219"/>
          </a:xfrm>
          <a:prstGeom prst="rect">
            <a:avLst/>
          </a:prstGeom>
        </p:spPr>
      </p:pic>
      <p:pic>
        <p:nvPicPr>
          <p:cNvPr id="45" name="Grafikk 44">
            <a:extLst>
              <a:ext uri="{FF2B5EF4-FFF2-40B4-BE49-F238E27FC236}">
                <a16:creationId xmlns:a16="http://schemas.microsoft.com/office/drawing/2014/main" id="{F33C5315-92A5-4A99-B253-1A4DE13BC9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18061" y="4496074"/>
            <a:ext cx="954637" cy="235279"/>
          </a:xfrm>
          <a:prstGeom prst="rect">
            <a:avLst/>
          </a:prstGeom>
        </p:spPr>
      </p:pic>
      <p:pic>
        <p:nvPicPr>
          <p:cNvPr id="47" name="Bilde 46">
            <a:extLst>
              <a:ext uri="{FF2B5EF4-FFF2-40B4-BE49-F238E27FC236}">
                <a16:creationId xmlns:a16="http://schemas.microsoft.com/office/drawing/2014/main" id="{609CE706-D32A-4173-9591-D15E2C875A10}"/>
              </a:ext>
            </a:extLst>
          </p:cNvPr>
          <p:cNvPicPr>
            <a:picLocks noChangeAspect="1"/>
          </p:cNvPicPr>
          <p:nvPr/>
        </p:nvPicPr>
        <p:blipFill>
          <a:blip r:embed="rId17"/>
          <a:stretch>
            <a:fillRect/>
          </a:stretch>
        </p:blipFill>
        <p:spPr>
          <a:xfrm>
            <a:off x="5535006" y="1057383"/>
            <a:ext cx="1307822" cy="511392"/>
          </a:xfrm>
          <a:prstGeom prst="rect">
            <a:avLst/>
          </a:prstGeom>
        </p:spPr>
      </p:pic>
      <p:pic>
        <p:nvPicPr>
          <p:cNvPr id="48" name="Bilde 47">
            <a:extLst>
              <a:ext uri="{FF2B5EF4-FFF2-40B4-BE49-F238E27FC236}">
                <a16:creationId xmlns:a16="http://schemas.microsoft.com/office/drawing/2014/main" id="{3E292ECA-9E07-4A9F-BF4B-4B5D6056D380}"/>
              </a:ext>
            </a:extLst>
          </p:cNvPr>
          <p:cNvPicPr>
            <a:picLocks noChangeAspect="1"/>
          </p:cNvPicPr>
          <p:nvPr/>
        </p:nvPicPr>
        <p:blipFill>
          <a:blip r:embed="rId18"/>
          <a:stretch>
            <a:fillRect/>
          </a:stretch>
        </p:blipFill>
        <p:spPr>
          <a:xfrm>
            <a:off x="8419344" y="3252547"/>
            <a:ext cx="1056901" cy="904016"/>
          </a:xfrm>
          <a:prstGeom prst="rect">
            <a:avLst/>
          </a:prstGeom>
        </p:spPr>
      </p:pic>
      <p:pic>
        <p:nvPicPr>
          <p:cNvPr id="49" name="Bilde 48">
            <a:extLst>
              <a:ext uri="{FF2B5EF4-FFF2-40B4-BE49-F238E27FC236}">
                <a16:creationId xmlns:a16="http://schemas.microsoft.com/office/drawing/2014/main" id="{E2BB44B3-08AC-45A0-B3EA-5900B82447E4}"/>
              </a:ext>
            </a:extLst>
          </p:cNvPr>
          <p:cNvPicPr>
            <a:picLocks noChangeAspect="1"/>
          </p:cNvPicPr>
          <p:nvPr/>
        </p:nvPicPr>
        <p:blipFill>
          <a:blip r:embed="rId19"/>
          <a:stretch>
            <a:fillRect/>
          </a:stretch>
        </p:blipFill>
        <p:spPr>
          <a:xfrm>
            <a:off x="8829538" y="2289160"/>
            <a:ext cx="1215172" cy="799108"/>
          </a:xfrm>
          <a:prstGeom prst="rect">
            <a:avLst/>
          </a:prstGeom>
        </p:spPr>
      </p:pic>
      <p:pic>
        <p:nvPicPr>
          <p:cNvPr id="51" name="Bilde 50">
            <a:extLst>
              <a:ext uri="{FF2B5EF4-FFF2-40B4-BE49-F238E27FC236}">
                <a16:creationId xmlns:a16="http://schemas.microsoft.com/office/drawing/2014/main" id="{125FB29C-9BA5-4235-AA4F-DAAA8B4E8677}"/>
              </a:ext>
            </a:extLst>
          </p:cNvPr>
          <p:cNvPicPr>
            <a:picLocks noChangeAspect="1"/>
          </p:cNvPicPr>
          <p:nvPr/>
        </p:nvPicPr>
        <p:blipFill>
          <a:blip r:embed="rId20"/>
          <a:stretch>
            <a:fillRect/>
          </a:stretch>
        </p:blipFill>
        <p:spPr>
          <a:xfrm>
            <a:off x="7084475" y="1041420"/>
            <a:ext cx="978886" cy="748560"/>
          </a:xfrm>
          <a:prstGeom prst="rect">
            <a:avLst/>
          </a:prstGeom>
        </p:spPr>
      </p:pic>
      <p:pic>
        <p:nvPicPr>
          <p:cNvPr id="52" name="Bilde 51">
            <a:extLst>
              <a:ext uri="{FF2B5EF4-FFF2-40B4-BE49-F238E27FC236}">
                <a16:creationId xmlns:a16="http://schemas.microsoft.com/office/drawing/2014/main" id="{BC7F0D5C-CF0E-4512-B5A0-0BA512DD2F13}"/>
              </a:ext>
            </a:extLst>
          </p:cNvPr>
          <p:cNvPicPr>
            <a:picLocks noChangeAspect="1"/>
          </p:cNvPicPr>
          <p:nvPr/>
        </p:nvPicPr>
        <p:blipFill>
          <a:blip r:embed="rId21"/>
          <a:stretch>
            <a:fillRect/>
          </a:stretch>
        </p:blipFill>
        <p:spPr>
          <a:xfrm>
            <a:off x="4120957" y="5661387"/>
            <a:ext cx="2240167" cy="792573"/>
          </a:xfrm>
          <a:prstGeom prst="rect">
            <a:avLst/>
          </a:prstGeom>
        </p:spPr>
      </p:pic>
      <p:pic>
        <p:nvPicPr>
          <p:cNvPr id="54" name="Bilde 53">
            <a:extLst>
              <a:ext uri="{FF2B5EF4-FFF2-40B4-BE49-F238E27FC236}">
                <a16:creationId xmlns:a16="http://schemas.microsoft.com/office/drawing/2014/main" id="{F569EDEA-F76F-419F-963A-6FDC07E618C5}"/>
              </a:ext>
            </a:extLst>
          </p:cNvPr>
          <p:cNvPicPr>
            <a:picLocks noChangeAspect="1"/>
          </p:cNvPicPr>
          <p:nvPr/>
        </p:nvPicPr>
        <p:blipFill>
          <a:blip r:embed="rId22"/>
          <a:stretch>
            <a:fillRect/>
          </a:stretch>
        </p:blipFill>
        <p:spPr>
          <a:xfrm>
            <a:off x="2832991" y="4691766"/>
            <a:ext cx="1507165" cy="840202"/>
          </a:xfrm>
          <a:prstGeom prst="rect">
            <a:avLst/>
          </a:prstGeom>
        </p:spPr>
      </p:pic>
      <p:pic>
        <p:nvPicPr>
          <p:cNvPr id="56" name="Bilde 55">
            <a:extLst>
              <a:ext uri="{FF2B5EF4-FFF2-40B4-BE49-F238E27FC236}">
                <a16:creationId xmlns:a16="http://schemas.microsoft.com/office/drawing/2014/main" id="{CC199710-7F7C-4790-A7B1-D26301BD25DB}"/>
              </a:ext>
            </a:extLst>
          </p:cNvPr>
          <p:cNvPicPr>
            <a:picLocks noChangeAspect="1"/>
          </p:cNvPicPr>
          <p:nvPr/>
        </p:nvPicPr>
        <p:blipFill>
          <a:blip r:embed="rId23"/>
          <a:stretch>
            <a:fillRect/>
          </a:stretch>
        </p:blipFill>
        <p:spPr>
          <a:xfrm>
            <a:off x="4501950" y="3691594"/>
            <a:ext cx="2014751" cy="1272474"/>
          </a:xfrm>
          <a:prstGeom prst="rect">
            <a:avLst/>
          </a:prstGeom>
        </p:spPr>
      </p:pic>
      <p:pic>
        <p:nvPicPr>
          <p:cNvPr id="59" name="Bilde 58">
            <a:extLst>
              <a:ext uri="{FF2B5EF4-FFF2-40B4-BE49-F238E27FC236}">
                <a16:creationId xmlns:a16="http://schemas.microsoft.com/office/drawing/2014/main" id="{6700EBDF-AE79-46FE-ABA8-B79F70A54771}"/>
              </a:ext>
            </a:extLst>
          </p:cNvPr>
          <p:cNvPicPr>
            <a:picLocks noChangeAspect="1"/>
          </p:cNvPicPr>
          <p:nvPr/>
        </p:nvPicPr>
        <p:blipFill>
          <a:blip r:embed="rId24"/>
          <a:stretch>
            <a:fillRect/>
          </a:stretch>
        </p:blipFill>
        <p:spPr>
          <a:xfrm>
            <a:off x="5808505" y="2631406"/>
            <a:ext cx="1427788" cy="893730"/>
          </a:xfrm>
          <a:prstGeom prst="rect">
            <a:avLst/>
          </a:prstGeom>
        </p:spPr>
      </p:pic>
      <p:pic>
        <p:nvPicPr>
          <p:cNvPr id="61" name="Bilde 60">
            <a:extLst>
              <a:ext uri="{FF2B5EF4-FFF2-40B4-BE49-F238E27FC236}">
                <a16:creationId xmlns:a16="http://schemas.microsoft.com/office/drawing/2014/main" id="{3067404D-AFA9-497C-A92A-CAE0D94B6E60}"/>
              </a:ext>
            </a:extLst>
          </p:cNvPr>
          <p:cNvPicPr>
            <a:picLocks noChangeAspect="1"/>
          </p:cNvPicPr>
          <p:nvPr/>
        </p:nvPicPr>
        <p:blipFill>
          <a:blip r:embed="rId25"/>
          <a:stretch>
            <a:fillRect/>
          </a:stretch>
        </p:blipFill>
        <p:spPr>
          <a:xfrm>
            <a:off x="9885690" y="5692321"/>
            <a:ext cx="781949" cy="626318"/>
          </a:xfrm>
          <a:prstGeom prst="rect">
            <a:avLst/>
          </a:prstGeom>
        </p:spPr>
      </p:pic>
      <p:pic>
        <p:nvPicPr>
          <p:cNvPr id="62" name="Bilde 61">
            <a:extLst>
              <a:ext uri="{FF2B5EF4-FFF2-40B4-BE49-F238E27FC236}">
                <a16:creationId xmlns:a16="http://schemas.microsoft.com/office/drawing/2014/main" id="{9C13DB24-3FAE-400F-9961-25C0208F2484}"/>
              </a:ext>
            </a:extLst>
          </p:cNvPr>
          <p:cNvPicPr>
            <a:picLocks noChangeAspect="1"/>
          </p:cNvPicPr>
          <p:nvPr/>
        </p:nvPicPr>
        <p:blipFill>
          <a:blip r:embed="rId26"/>
          <a:stretch>
            <a:fillRect/>
          </a:stretch>
        </p:blipFill>
        <p:spPr>
          <a:xfrm>
            <a:off x="9425232" y="3276472"/>
            <a:ext cx="873343" cy="600423"/>
          </a:xfrm>
          <a:prstGeom prst="rect">
            <a:avLst/>
          </a:prstGeom>
        </p:spPr>
      </p:pic>
      <p:pic>
        <p:nvPicPr>
          <p:cNvPr id="63" name="Bilde 62">
            <a:extLst>
              <a:ext uri="{FF2B5EF4-FFF2-40B4-BE49-F238E27FC236}">
                <a16:creationId xmlns:a16="http://schemas.microsoft.com/office/drawing/2014/main" id="{0B168F75-868E-48ED-8C0D-CE15BD202012}"/>
              </a:ext>
            </a:extLst>
          </p:cNvPr>
          <p:cNvPicPr>
            <a:picLocks noChangeAspect="1"/>
          </p:cNvPicPr>
          <p:nvPr/>
        </p:nvPicPr>
        <p:blipFill>
          <a:blip r:embed="rId27"/>
          <a:stretch>
            <a:fillRect/>
          </a:stretch>
        </p:blipFill>
        <p:spPr>
          <a:xfrm>
            <a:off x="9855467" y="4233704"/>
            <a:ext cx="1868748" cy="1101808"/>
          </a:xfrm>
          <a:prstGeom prst="rect">
            <a:avLst/>
          </a:prstGeom>
        </p:spPr>
      </p:pic>
      <p:pic>
        <p:nvPicPr>
          <p:cNvPr id="1025" name="Bilde 1024">
            <a:extLst>
              <a:ext uri="{FF2B5EF4-FFF2-40B4-BE49-F238E27FC236}">
                <a16:creationId xmlns:a16="http://schemas.microsoft.com/office/drawing/2014/main" id="{557E6B05-1B9D-4F8B-A5E8-6F504B4AC03A}"/>
              </a:ext>
            </a:extLst>
          </p:cNvPr>
          <p:cNvPicPr>
            <a:picLocks noChangeAspect="1"/>
          </p:cNvPicPr>
          <p:nvPr/>
        </p:nvPicPr>
        <p:blipFill>
          <a:blip r:embed="rId28"/>
          <a:stretch>
            <a:fillRect/>
          </a:stretch>
        </p:blipFill>
        <p:spPr>
          <a:xfrm>
            <a:off x="9832219" y="1448553"/>
            <a:ext cx="2033530" cy="1147712"/>
          </a:xfrm>
          <a:prstGeom prst="rect">
            <a:avLst/>
          </a:prstGeom>
        </p:spPr>
      </p:pic>
      <p:pic>
        <p:nvPicPr>
          <p:cNvPr id="1029" name="Bilde 1028">
            <a:extLst>
              <a:ext uri="{FF2B5EF4-FFF2-40B4-BE49-F238E27FC236}">
                <a16:creationId xmlns:a16="http://schemas.microsoft.com/office/drawing/2014/main" id="{8C3AC387-48B6-4474-B86D-E668D1CFCD0B}"/>
              </a:ext>
            </a:extLst>
          </p:cNvPr>
          <p:cNvPicPr>
            <a:picLocks noChangeAspect="1"/>
          </p:cNvPicPr>
          <p:nvPr/>
        </p:nvPicPr>
        <p:blipFill>
          <a:blip r:embed="rId29"/>
          <a:stretch>
            <a:fillRect/>
          </a:stretch>
        </p:blipFill>
        <p:spPr>
          <a:xfrm>
            <a:off x="267180" y="1641128"/>
            <a:ext cx="1597544" cy="961124"/>
          </a:xfrm>
          <a:prstGeom prst="rect">
            <a:avLst/>
          </a:prstGeom>
        </p:spPr>
      </p:pic>
      <p:pic>
        <p:nvPicPr>
          <p:cNvPr id="1031" name="Bilde 1030">
            <a:extLst>
              <a:ext uri="{FF2B5EF4-FFF2-40B4-BE49-F238E27FC236}">
                <a16:creationId xmlns:a16="http://schemas.microsoft.com/office/drawing/2014/main" id="{4AE30E27-DC6A-4072-B2AE-215B5A2734B5}"/>
              </a:ext>
            </a:extLst>
          </p:cNvPr>
          <p:cNvPicPr>
            <a:picLocks noChangeAspect="1"/>
          </p:cNvPicPr>
          <p:nvPr/>
        </p:nvPicPr>
        <p:blipFill>
          <a:blip r:embed="rId30"/>
          <a:stretch>
            <a:fillRect/>
          </a:stretch>
        </p:blipFill>
        <p:spPr>
          <a:xfrm>
            <a:off x="4274207" y="2810577"/>
            <a:ext cx="1381048" cy="391297"/>
          </a:xfrm>
          <a:prstGeom prst="rect">
            <a:avLst/>
          </a:prstGeom>
        </p:spPr>
      </p:pic>
      <p:pic>
        <p:nvPicPr>
          <p:cNvPr id="1035" name="Bilde 1034">
            <a:extLst>
              <a:ext uri="{FF2B5EF4-FFF2-40B4-BE49-F238E27FC236}">
                <a16:creationId xmlns:a16="http://schemas.microsoft.com/office/drawing/2014/main" id="{CA75BE07-5B4C-4C8D-A30C-DDE92835A068}"/>
              </a:ext>
            </a:extLst>
          </p:cNvPr>
          <p:cNvPicPr>
            <a:picLocks noChangeAspect="1"/>
          </p:cNvPicPr>
          <p:nvPr/>
        </p:nvPicPr>
        <p:blipFill>
          <a:blip r:embed="rId31"/>
          <a:stretch>
            <a:fillRect/>
          </a:stretch>
        </p:blipFill>
        <p:spPr>
          <a:xfrm>
            <a:off x="10725700" y="3119724"/>
            <a:ext cx="1144533" cy="706365"/>
          </a:xfrm>
          <a:prstGeom prst="rect">
            <a:avLst/>
          </a:prstGeom>
        </p:spPr>
      </p:pic>
      <p:sp>
        <p:nvSpPr>
          <p:cNvPr id="1037" name="Rektangel 1036">
            <a:extLst>
              <a:ext uri="{FF2B5EF4-FFF2-40B4-BE49-F238E27FC236}">
                <a16:creationId xmlns:a16="http://schemas.microsoft.com/office/drawing/2014/main" id="{C25259D2-FF4F-488A-8758-49BAE8C1A6F2}"/>
              </a:ext>
            </a:extLst>
          </p:cNvPr>
          <p:cNvSpPr/>
          <p:nvPr/>
        </p:nvSpPr>
        <p:spPr>
          <a:xfrm>
            <a:off x="11792084" y="3139065"/>
            <a:ext cx="434123" cy="584775"/>
          </a:xfrm>
          <a:prstGeom prst="rect">
            <a:avLst/>
          </a:prstGeom>
          <a:noFill/>
        </p:spPr>
        <p:txBody>
          <a:bodyPr wrap="square" lIns="91440" tIns="45720" rIns="91440" bIns="45720">
            <a:spAutoFit/>
          </a:bodyPr>
          <a:lstStyle/>
          <a:p>
            <a:pPr algn="ctr"/>
            <a:r>
              <a:rPr lang="nb-NO" sz="3200" b="0" cap="none" spc="0" dirty="0">
                <a:ln w="0"/>
                <a:solidFill>
                  <a:schemeClr val="tx1"/>
                </a:solidFill>
                <a:effectLst>
                  <a:outerShdw blurRad="38100" dist="19050" dir="2700000" algn="tl" rotWithShape="0">
                    <a:schemeClr val="dk1">
                      <a:alpha val="40000"/>
                    </a:schemeClr>
                  </a:outerShdw>
                </a:effectLst>
              </a:rPr>
              <a:t>?</a:t>
            </a:r>
          </a:p>
        </p:txBody>
      </p:sp>
      <p:pic>
        <p:nvPicPr>
          <p:cNvPr id="1039" name="Bilde 1038">
            <a:extLst>
              <a:ext uri="{FF2B5EF4-FFF2-40B4-BE49-F238E27FC236}">
                <a16:creationId xmlns:a16="http://schemas.microsoft.com/office/drawing/2014/main" id="{B76FCBE8-683E-4C9A-BE1E-EE753B4A571C}"/>
              </a:ext>
            </a:extLst>
          </p:cNvPr>
          <p:cNvPicPr>
            <a:picLocks noChangeAspect="1"/>
          </p:cNvPicPr>
          <p:nvPr/>
        </p:nvPicPr>
        <p:blipFill>
          <a:blip r:embed="rId32"/>
          <a:stretch>
            <a:fillRect/>
          </a:stretch>
        </p:blipFill>
        <p:spPr>
          <a:xfrm>
            <a:off x="5547177" y="1913112"/>
            <a:ext cx="2074833" cy="493667"/>
          </a:xfrm>
          <a:prstGeom prst="rect">
            <a:avLst/>
          </a:prstGeom>
        </p:spPr>
      </p:pic>
      <p:pic>
        <p:nvPicPr>
          <p:cNvPr id="1045" name="Bilde 1044">
            <a:extLst>
              <a:ext uri="{FF2B5EF4-FFF2-40B4-BE49-F238E27FC236}">
                <a16:creationId xmlns:a16="http://schemas.microsoft.com/office/drawing/2014/main" id="{7A62EDA0-785B-4ABE-A7A4-BC3214C6D62E}"/>
              </a:ext>
            </a:extLst>
          </p:cNvPr>
          <p:cNvPicPr>
            <a:picLocks noChangeAspect="1"/>
          </p:cNvPicPr>
          <p:nvPr/>
        </p:nvPicPr>
        <p:blipFill>
          <a:blip r:embed="rId33"/>
          <a:stretch>
            <a:fillRect/>
          </a:stretch>
        </p:blipFill>
        <p:spPr>
          <a:xfrm>
            <a:off x="7519248" y="3435758"/>
            <a:ext cx="794961" cy="281850"/>
          </a:xfrm>
          <a:prstGeom prst="rect">
            <a:avLst/>
          </a:prstGeom>
        </p:spPr>
      </p:pic>
      <p:pic>
        <p:nvPicPr>
          <p:cNvPr id="1047" name="Bilde 1046">
            <a:extLst>
              <a:ext uri="{FF2B5EF4-FFF2-40B4-BE49-F238E27FC236}">
                <a16:creationId xmlns:a16="http://schemas.microsoft.com/office/drawing/2014/main" id="{00E8DF9E-245E-41ED-8AE7-6A5BF06E2763}"/>
              </a:ext>
            </a:extLst>
          </p:cNvPr>
          <p:cNvPicPr>
            <a:picLocks noChangeAspect="1"/>
          </p:cNvPicPr>
          <p:nvPr/>
        </p:nvPicPr>
        <p:blipFill>
          <a:blip r:embed="rId34"/>
          <a:stretch>
            <a:fillRect/>
          </a:stretch>
        </p:blipFill>
        <p:spPr>
          <a:xfrm>
            <a:off x="6950521" y="3708375"/>
            <a:ext cx="1374298" cy="295634"/>
          </a:xfrm>
          <a:prstGeom prst="rect">
            <a:avLst/>
          </a:prstGeom>
        </p:spPr>
      </p:pic>
      <p:pic>
        <p:nvPicPr>
          <p:cNvPr id="1049" name="Bilde 1048">
            <a:extLst>
              <a:ext uri="{FF2B5EF4-FFF2-40B4-BE49-F238E27FC236}">
                <a16:creationId xmlns:a16="http://schemas.microsoft.com/office/drawing/2014/main" id="{51541284-0FCC-4894-9977-59D69B7EBB6B}"/>
              </a:ext>
            </a:extLst>
          </p:cNvPr>
          <p:cNvPicPr>
            <a:picLocks noChangeAspect="1"/>
          </p:cNvPicPr>
          <p:nvPr/>
        </p:nvPicPr>
        <p:blipFill>
          <a:blip r:embed="rId35"/>
          <a:stretch>
            <a:fillRect/>
          </a:stretch>
        </p:blipFill>
        <p:spPr>
          <a:xfrm>
            <a:off x="5062844" y="5159884"/>
            <a:ext cx="1637725" cy="354103"/>
          </a:xfrm>
          <a:prstGeom prst="rect">
            <a:avLst/>
          </a:prstGeom>
        </p:spPr>
      </p:pic>
    </p:spTree>
    <p:extLst>
      <p:ext uri="{BB962C8B-B14F-4D97-AF65-F5344CB8AC3E}">
        <p14:creationId xmlns:p14="http://schemas.microsoft.com/office/powerpoint/2010/main" val="204796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04B917B5-8CDF-450B-B3C1-5739FFC3B61B}"/>
              </a:ext>
            </a:extLst>
          </p:cNvPr>
          <p:cNvSpPr txBox="1">
            <a:spLocks/>
          </p:cNvSpPr>
          <p:nvPr/>
        </p:nvSpPr>
        <p:spPr>
          <a:xfrm>
            <a:off x="1540770" y="-151918"/>
            <a:ext cx="8700054" cy="1500055"/>
          </a:xfrm>
          <a:prstGeom prst="rect">
            <a:avLst/>
          </a:prstGeom>
        </p:spPr>
        <p:txBody>
          <a:bodyPr vert="horz" lIns="91440" tIns="45720" rIns="91440" bIns="45720" rtlCol="0" anchor="t" anchorCtr="0">
            <a:normAutofit fontScale="25000" lnSpcReduction="20000"/>
          </a:bodyPr>
          <a:lstStyle>
            <a:lvl1pPr algn="ctr" defTabSz="457200" rtl="0" eaLnBrk="1" latinLnBrk="0" hangingPunct="1">
              <a:spcBef>
                <a:spcPct val="0"/>
              </a:spcBef>
              <a:buNone/>
              <a:defRPr sz="4200" b="0" i="0" kern="1200">
                <a:solidFill>
                  <a:srgbClr val="414141"/>
                </a:solidFill>
                <a:latin typeface="Neo Sans Std Light" panose="020B0304030504040204" pitchFamily="34" charset="0"/>
                <a:ea typeface="+mj-ea"/>
                <a:cs typeface="Neo Sans Std Light" panose="020B0304030504040204" pitchFamily="34" charset="0"/>
              </a:defRPr>
            </a:lvl1pPr>
          </a:lstStyle>
          <a:p>
            <a:pPr>
              <a:lnSpc>
                <a:spcPct val="160000"/>
              </a:lnSpc>
            </a:pPr>
            <a:r>
              <a:rPr lang="nb-NO" sz="17600" dirty="0">
                <a:solidFill>
                  <a:schemeClr val="tx1">
                    <a:lumMod val="50000"/>
                  </a:schemeClr>
                </a:solidFill>
                <a:latin typeface="Neo Sans Std Medium" panose="020B0704030504040204" pitchFamily="34" charset="0"/>
              </a:rPr>
              <a:t>Kan dette være veien vi går?</a:t>
            </a:r>
            <a:br>
              <a:rPr lang="nb-NO" dirty="0">
                <a:solidFill>
                  <a:schemeClr val="tx1">
                    <a:lumMod val="50000"/>
                  </a:schemeClr>
                </a:solidFill>
              </a:rPr>
            </a:br>
            <a:endParaRPr lang="nb-NO" dirty="0">
              <a:solidFill>
                <a:schemeClr val="tx1">
                  <a:lumMod val="50000"/>
                </a:schemeClr>
              </a:solidFill>
              <a:latin typeface="Neo Sans Std Medium" panose="020B0704030504040204" pitchFamily="34" charset="0"/>
            </a:endParaRPr>
          </a:p>
        </p:txBody>
      </p:sp>
      <p:pic>
        <p:nvPicPr>
          <p:cNvPr id="4" name="WKdU_bwzKjQ">
            <a:hlinkClick r:id="" action="ppaction://media"/>
            <a:extLst>
              <a:ext uri="{FF2B5EF4-FFF2-40B4-BE49-F238E27FC236}">
                <a16:creationId xmlns:a16="http://schemas.microsoft.com/office/drawing/2014/main" id="{5809D895-1B08-42BC-BBB8-A4CD972F1542}"/>
              </a:ext>
            </a:extLst>
          </p:cNvPr>
          <p:cNvPicPr>
            <a:picLocks noRot="1" noChangeAspect="1"/>
          </p:cNvPicPr>
          <p:nvPr>
            <a:videoFile r:link="rId1"/>
          </p:nvPr>
        </p:nvPicPr>
        <p:blipFill>
          <a:blip r:embed="rId4"/>
          <a:stretch>
            <a:fillRect/>
          </a:stretch>
        </p:blipFill>
        <p:spPr>
          <a:xfrm>
            <a:off x="2141621" y="866273"/>
            <a:ext cx="7676147" cy="4826604"/>
          </a:xfrm>
          <a:prstGeom prst="rect">
            <a:avLst/>
          </a:prstGeom>
        </p:spPr>
      </p:pic>
      <p:sp>
        <p:nvSpPr>
          <p:cNvPr id="2" name="TekstSylinder 1">
            <a:extLst>
              <a:ext uri="{FF2B5EF4-FFF2-40B4-BE49-F238E27FC236}">
                <a16:creationId xmlns:a16="http://schemas.microsoft.com/office/drawing/2014/main" id="{627F0403-FD1A-478A-857F-8FFCEF88921D}"/>
              </a:ext>
            </a:extLst>
          </p:cNvPr>
          <p:cNvSpPr txBox="1"/>
          <p:nvPr/>
        </p:nvSpPr>
        <p:spPr>
          <a:xfrm>
            <a:off x="3302732" y="5997677"/>
            <a:ext cx="5353923" cy="369332"/>
          </a:xfrm>
          <a:prstGeom prst="rect">
            <a:avLst/>
          </a:prstGeom>
          <a:noFill/>
        </p:spPr>
        <p:txBody>
          <a:bodyPr wrap="square" rtlCol="0">
            <a:spAutoFit/>
          </a:bodyPr>
          <a:lstStyle/>
          <a:p>
            <a:r>
              <a:rPr lang="en-US" dirty="0">
                <a:hlinkClick r:id="rId5"/>
              </a:rPr>
              <a:t>https://www.youtube.com/watch?v=B8RpBbd6Sao</a:t>
            </a:r>
            <a:r>
              <a:rPr lang="en-US" dirty="0"/>
              <a:t> </a:t>
            </a:r>
          </a:p>
        </p:txBody>
      </p:sp>
    </p:spTree>
    <p:extLst>
      <p:ext uri="{BB962C8B-B14F-4D97-AF65-F5344CB8AC3E}">
        <p14:creationId xmlns:p14="http://schemas.microsoft.com/office/powerpoint/2010/main" val="32023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A66824-5914-4F16-BFC0-B678801FB12A}"/>
              </a:ext>
            </a:extLst>
          </p:cNvPr>
          <p:cNvSpPr>
            <a:spLocks noGrp="1"/>
          </p:cNvSpPr>
          <p:nvPr>
            <p:ph idx="1"/>
          </p:nvPr>
        </p:nvSpPr>
        <p:spPr>
          <a:xfrm>
            <a:off x="336000" y="1164228"/>
            <a:ext cx="7225943" cy="4525963"/>
          </a:xfrm>
        </p:spPr>
        <p:txBody>
          <a:bodyPr>
            <a:normAutofit fontScale="92500" lnSpcReduction="20000"/>
          </a:bodyPr>
          <a:lstStyle/>
          <a:p>
            <a:r>
              <a:rPr lang="nb-NO" sz="1900" dirty="0" err="1"/>
              <a:t>Bitcoin</a:t>
            </a:r>
            <a:r>
              <a:rPr lang="nb-NO" sz="1900" dirty="0"/>
              <a:t> ble etablert i 2009, som en såkalt kryptovaluta</a:t>
            </a:r>
          </a:p>
          <a:p>
            <a:pPr marL="742950" lvl="1" indent="-285750">
              <a:buFont typeface="Arial" panose="020B0604020202020204" pitchFamily="34" charset="0"/>
              <a:buChar char="•"/>
            </a:pPr>
            <a:r>
              <a:rPr lang="nb-NO" sz="1900" dirty="0"/>
              <a:t>Desentralisert</a:t>
            </a:r>
          </a:p>
          <a:p>
            <a:pPr marL="742950" lvl="1" indent="-285750">
              <a:buFont typeface="Arial" panose="020B0604020202020204" pitchFamily="34" charset="0"/>
              <a:buChar char="•"/>
            </a:pPr>
            <a:r>
              <a:rPr lang="nb-NO" sz="1900" dirty="0"/>
              <a:t>Eies og kontrolleres ikke av noen myndighet</a:t>
            </a:r>
          </a:p>
          <a:p>
            <a:pPr marL="742950" lvl="1" indent="-285750">
              <a:buFont typeface="Arial" panose="020B0604020202020204" pitchFamily="34" charset="0"/>
              <a:buChar char="•"/>
            </a:pPr>
            <a:r>
              <a:rPr lang="nb-NO" sz="1900" dirty="0"/>
              <a:t>Verdi er ikke knyttet mot noen naturressurs (som </a:t>
            </a:r>
            <a:r>
              <a:rPr lang="nb-NO" sz="1900" dirty="0" err="1"/>
              <a:t>feks</a:t>
            </a:r>
            <a:r>
              <a:rPr lang="nb-NO" sz="1900" dirty="0"/>
              <a:t> gull, sølv </a:t>
            </a:r>
            <a:r>
              <a:rPr lang="nb-NO" sz="1900" dirty="0" err="1"/>
              <a:t>etc</a:t>
            </a:r>
            <a:r>
              <a:rPr lang="nb-NO" sz="1900" dirty="0"/>
              <a:t>)</a:t>
            </a:r>
          </a:p>
          <a:p>
            <a:pPr marL="742950" lvl="1" indent="-285750">
              <a:buFont typeface="Arial" panose="020B0604020202020204" pitchFamily="34" charset="0"/>
              <a:buChar char="•"/>
            </a:pPr>
            <a:r>
              <a:rPr lang="nb-NO" sz="1900" dirty="0"/>
              <a:t>Fremskaffes ved såkalt «</a:t>
            </a:r>
            <a:r>
              <a:rPr lang="nb-NO" sz="1900" dirty="0" err="1"/>
              <a:t>mining</a:t>
            </a:r>
            <a:r>
              <a:rPr lang="nb-NO" sz="1900" dirty="0"/>
              <a:t>» som går ut på at én eller flere datamaskiner løser komplekse matematiske problemer, og på en måte får «betaling» i </a:t>
            </a:r>
            <a:r>
              <a:rPr lang="nb-NO" sz="1900" dirty="0" err="1"/>
              <a:t>Bitcoin</a:t>
            </a:r>
            <a:r>
              <a:rPr lang="nb-NO" sz="1900" dirty="0"/>
              <a:t>.</a:t>
            </a:r>
          </a:p>
          <a:p>
            <a:pPr marL="742950" lvl="1" indent="-285750">
              <a:buFont typeface="Arial" panose="020B0604020202020204" pitchFamily="34" charset="0"/>
              <a:buChar char="•"/>
            </a:pPr>
            <a:r>
              <a:rPr lang="nb-NO" sz="1900" dirty="0"/>
              <a:t>Det kan maksimalt eksistere 21 millioner </a:t>
            </a:r>
            <a:r>
              <a:rPr lang="nb-NO" sz="1900" dirty="0" err="1"/>
              <a:t>Bitcoins</a:t>
            </a:r>
            <a:r>
              <a:rPr lang="nb-NO" sz="1900" dirty="0"/>
              <a:t> </a:t>
            </a:r>
          </a:p>
          <a:p>
            <a:pPr marL="742950" lvl="1" indent="-285750">
              <a:buFont typeface="Arial" panose="020B0604020202020204" pitchFamily="34" charset="0"/>
              <a:buChar char="•"/>
            </a:pPr>
            <a:endParaRPr lang="nb-NO" dirty="0"/>
          </a:p>
          <a:p>
            <a:pPr lvl="1"/>
            <a:r>
              <a:rPr lang="nb-NO" dirty="0"/>
              <a:t> </a:t>
            </a:r>
          </a:p>
          <a:p>
            <a:r>
              <a:rPr lang="nb-NO" sz="1900" dirty="0"/>
              <a:t>Kursutviklingen opp mot kjent valuta, som for eksempel USD ($) har vært formidabel</a:t>
            </a:r>
          </a:p>
          <a:p>
            <a:pPr marL="742950" lvl="1" indent="-285750">
              <a:buFont typeface="Arial" panose="020B0604020202020204" pitchFamily="34" charset="0"/>
              <a:buChar char="•"/>
            </a:pPr>
            <a:r>
              <a:rPr lang="nb-NO" sz="1900" dirty="0"/>
              <a:t>Kurs i 2009 – $ 0.07 pr </a:t>
            </a:r>
            <a:r>
              <a:rPr lang="nb-NO" sz="1900" dirty="0" err="1"/>
              <a:t>Bitcoin</a:t>
            </a:r>
            <a:endParaRPr lang="nb-NO" sz="1900" dirty="0"/>
          </a:p>
          <a:p>
            <a:pPr marL="742950" lvl="1" indent="-285750">
              <a:buFont typeface="Arial" panose="020B0604020202020204" pitchFamily="34" charset="0"/>
              <a:buChar char="•"/>
            </a:pPr>
            <a:r>
              <a:rPr lang="nb-NO" sz="1900" dirty="0"/>
              <a:t>Kurs i dag – ca. $ 3.900 pr </a:t>
            </a:r>
            <a:r>
              <a:rPr lang="nb-NO" sz="1900" dirty="0" err="1"/>
              <a:t>Bitcoin</a:t>
            </a:r>
            <a:endParaRPr lang="nb-NO" sz="1900" dirty="0"/>
          </a:p>
          <a:p>
            <a:pPr marL="742950" lvl="1" indent="-285750">
              <a:buFont typeface="Arial" panose="020B0604020202020204" pitchFamily="34" charset="0"/>
              <a:buChar char="•"/>
            </a:pPr>
            <a:r>
              <a:rPr lang="nb-NO" sz="1900" dirty="0"/>
              <a:t>De største endringene har skjedd i år</a:t>
            </a:r>
          </a:p>
        </p:txBody>
      </p:sp>
      <p:sp>
        <p:nvSpPr>
          <p:cNvPr id="3" name="Plassholder for tekst 2">
            <a:extLst>
              <a:ext uri="{FF2B5EF4-FFF2-40B4-BE49-F238E27FC236}">
                <a16:creationId xmlns:a16="http://schemas.microsoft.com/office/drawing/2014/main" id="{C3A9F6BD-93C2-4FA1-8850-A19D95896A37}"/>
              </a:ext>
            </a:extLst>
          </p:cNvPr>
          <p:cNvSpPr>
            <a:spLocks noGrp="1"/>
          </p:cNvSpPr>
          <p:nvPr>
            <p:ph type="body" sz="quarter" idx="16"/>
          </p:nvPr>
        </p:nvSpPr>
        <p:spPr/>
        <p:txBody>
          <a:bodyPr/>
          <a:lstStyle/>
          <a:p>
            <a:r>
              <a:rPr lang="nb-NO" dirty="0" err="1"/>
              <a:t>Bitcoin</a:t>
            </a:r>
            <a:r>
              <a:rPr lang="nb-NO" dirty="0"/>
              <a:t> og annen kryptovaluta</a:t>
            </a:r>
          </a:p>
        </p:txBody>
      </p:sp>
      <p:pic>
        <p:nvPicPr>
          <p:cNvPr id="5" name="Bilde 4">
            <a:extLst>
              <a:ext uri="{FF2B5EF4-FFF2-40B4-BE49-F238E27FC236}">
                <a16:creationId xmlns:a16="http://schemas.microsoft.com/office/drawing/2014/main" id="{5209260D-5548-4905-BA53-D731970584F7}"/>
              </a:ext>
            </a:extLst>
          </p:cNvPr>
          <p:cNvPicPr>
            <a:picLocks noChangeAspect="1"/>
          </p:cNvPicPr>
          <p:nvPr/>
        </p:nvPicPr>
        <p:blipFill>
          <a:blip r:embed="rId3"/>
          <a:stretch>
            <a:fillRect/>
          </a:stretch>
        </p:blipFill>
        <p:spPr>
          <a:xfrm>
            <a:off x="6724643" y="698583"/>
            <a:ext cx="4102793" cy="778116"/>
          </a:xfrm>
          <a:prstGeom prst="rect">
            <a:avLst/>
          </a:prstGeom>
        </p:spPr>
      </p:pic>
      <p:pic>
        <p:nvPicPr>
          <p:cNvPr id="6" name="Bilde 5">
            <a:extLst>
              <a:ext uri="{FF2B5EF4-FFF2-40B4-BE49-F238E27FC236}">
                <a16:creationId xmlns:a16="http://schemas.microsoft.com/office/drawing/2014/main" id="{71BB0CA4-8B66-4D8A-B25A-698A84BEB728}"/>
              </a:ext>
            </a:extLst>
          </p:cNvPr>
          <p:cNvPicPr>
            <a:picLocks noChangeAspect="1"/>
          </p:cNvPicPr>
          <p:nvPr/>
        </p:nvPicPr>
        <p:blipFill>
          <a:blip r:embed="rId4"/>
          <a:stretch>
            <a:fillRect/>
          </a:stretch>
        </p:blipFill>
        <p:spPr>
          <a:xfrm>
            <a:off x="7939374" y="1679326"/>
            <a:ext cx="3593664" cy="964154"/>
          </a:xfrm>
          <a:prstGeom prst="rect">
            <a:avLst/>
          </a:prstGeom>
        </p:spPr>
      </p:pic>
      <p:pic>
        <p:nvPicPr>
          <p:cNvPr id="7" name="Bilde 6">
            <a:extLst>
              <a:ext uri="{FF2B5EF4-FFF2-40B4-BE49-F238E27FC236}">
                <a16:creationId xmlns:a16="http://schemas.microsoft.com/office/drawing/2014/main" id="{3BAAD416-5404-45D8-95E6-B9AAF41DE071}"/>
              </a:ext>
            </a:extLst>
          </p:cNvPr>
          <p:cNvPicPr>
            <a:picLocks noChangeAspect="1"/>
          </p:cNvPicPr>
          <p:nvPr/>
        </p:nvPicPr>
        <p:blipFill>
          <a:blip r:embed="rId5"/>
          <a:stretch>
            <a:fillRect/>
          </a:stretch>
        </p:blipFill>
        <p:spPr>
          <a:xfrm>
            <a:off x="6724643" y="6242302"/>
            <a:ext cx="3793225" cy="305905"/>
          </a:xfrm>
          <a:prstGeom prst="rect">
            <a:avLst/>
          </a:prstGeom>
        </p:spPr>
      </p:pic>
      <p:pic>
        <p:nvPicPr>
          <p:cNvPr id="8" name="Bilde 7">
            <a:extLst>
              <a:ext uri="{FF2B5EF4-FFF2-40B4-BE49-F238E27FC236}">
                <a16:creationId xmlns:a16="http://schemas.microsoft.com/office/drawing/2014/main" id="{C90C5795-E875-47D6-B1D1-C2624ADA564F}"/>
              </a:ext>
            </a:extLst>
          </p:cNvPr>
          <p:cNvPicPr>
            <a:picLocks noChangeAspect="1"/>
          </p:cNvPicPr>
          <p:nvPr/>
        </p:nvPicPr>
        <p:blipFill>
          <a:blip r:embed="rId6"/>
          <a:stretch>
            <a:fillRect/>
          </a:stretch>
        </p:blipFill>
        <p:spPr>
          <a:xfrm>
            <a:off x="8220395" y="2844118"/>
            <a:ext cx="3054538" cy="2080514"/>
          </a:xfrm>
          <a:prstGeom prst="rect">
            <a:avLst/>
          </a:prstGeom>
        </p:spPr>
      </p:pic>
      <p:pic>
        <p:nvPicPr>
          <p:cNvPr id="9" name="Bilde 8">
            <a:extLst>
              <a:ext uri="{FF2B5EF4-FFF2-40B4-BE49-F238E27FC236}">
                <a16:creationId xmlns:a16="http://schemas.microsoft.com/office/drawing/2014/main" id="{EBDA7B2A-4577-45D2-A2B4-960A13806E8F}"/>
              </a:ext>
            </a:extLst>
          </p:cNvPr>
          <p:cNvPicPr>
            <a:picLocks noChangeAspect="1"/>
          </p:cNvPicPr>
          <p:nvPr/>
        </p:nvPicPr>
        <p:blipFill>
          <a:blip r:embed="rId7"/>
          <a:stretch>
            <a:fillRect/>
          </a:stretch>
        </p:blipFill>
        <p:spPr>
          <a:xfrm>
            <a:off x="5843905" y="5125271"/>
            <a:ext cx="5964136" cy="754886"/>
          </a:xfrm>
          <a:prstGeom prst="rect">
            <a:avLst/>
          </a:prstGeom>
        </p:spPr>
      </p:pic>
    </p:spTree>
    <p:extLst>
      <p:ext uri="{BB962C8B-B14F-4D97-AF65-F5344CB8AC3E}">
        <p14:creationId xmlns:p14="http://schemas.microsoft.com/office/powerpoint/2010/main" val="285461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1A66824-5914-4F16-BFC0-B678801FB12A}"/>
              </a:ext>
            </a:extLst>
          </p:cNvPr>
          <p:cNvSpPr>
            <a:spLocks noGrp="1"/>
          </p:cNvSpPr>
          <p:nvPr>
            <p:ph idx="1"/>
          </p:nvPr>
        </p:nvSpPr>
        <p:spPr>
          <a:xfrm>
            <a:off x="336000" y="1091660"/>
            <a:ext cx="7225943" cy="4525963"/>
          </a:xfrm>
        </p:spPr>
        <p:txBody>
          <a:bodyPr>
            <a:normAutofit/>
          </a:bodyPr>
          <a:lstStyle/>
          <a:p>
            <a:r>
              <a:rPr lang="nb-NO" dirty="0"/>
              <a:t>Det finnes i dag over 30 ulike kryptovalutaer, og stadig flere skapes</a:t>
            </a:r>
          </a:p>
          <a:p>
            <a:r>
              <a:rPr lang="nb-NO" dirty="0"/>
              <a:t>Teknologiske uenigheter har ført til at </a:t>
            </a:r>
            <a:r>
              <a:rPr lang="nb-NO" dirty="0" err="1"/>
              <a:t>Bitcoin</a:t>
            </a:r>
            <a:r>
              <a:rPr lang="nb-NO" dirty="0"/>
              <a:t> har blitt splittet i to ulike varianter – den andre heter </a:t>
            </a:r>
            <a:r>
              <a:rPr lang="nb-NO" dirty="0" err="1"/>
              <a:t>Bitcoin</a:t>
            </a:r>
            <a:r>
              <a:rPr lang="nb-NO" dirty="0"/>
              <a:t> Cash</a:t>
            </a:r>
          </a:p>
          <a:p>
            <a:r>
              <a:rPr lang="nb-NO" dirty="0"/>
              <a:t>Det er fremdeles relativt få steder som aksepterer </a:t>
            </a:r>
            <a:r>
              <a:rPr lang="nb-NO" dirty="0" err="1"/>
              <a:t>Bitcoin</a:t>
            </a:r>
            <a:r>
              <a:rPr lang="nb-NO" dirty="0"/>
              <a:t> som betalingsmiddel</a:t>
            </a:r>
          </a:p>
          <a:p>
            <a:r>
              <a:rPr lang="nb-NO" dirty="0"/>
              <a:t>Kursen er meget volatil – bare i september har den gått fra $5.000 ned til $.2000, og så opp igjen til nesten $4.000</a:t>
            </a:r>
          </a:p>
          <a:p>
            <a:endParaRPr lang="nb-NO" dirty="0"/>
          </a:p>
        </p:txBody>
      </p:sp>
      <p:sp>
        <p:nvSpPr>
          <p:cNvPr id="3" name="Plassholder for tekst 2">
            <a:extLst>
              <a:ext uri="{FF2B5EF4-FFF2-40B4-BE49-F238E27FC236}">
                <a16:creationId xmlns:a16="http://schemas.microsoft.com/office/drawing/2014/main" id="{C3A9F6BD-93C2-4FA1-8850-A19D95896A37}"/>
              </a:ext>
            </a:extLst>
          </p:cNvPr>
          <p:cNvSpPr>
            <a:spLocks noGrp="1"/>
          </p:cNvSpPr>
          <p:nvPr>
            <p:ph type="body" sz="quarter" idx="16"/>
          </p:nvPr>
        </p:nvSpPr>
        <p:spPr/>
        <p:txBody>
          <a:bodyPr/>
          <a:lstStyle/>
          <a:p>
            <a:r>
              <a:rPr lang="nb-NO" dirty="0" err="1"/>
              <a:t>Bitcoin</a:t>
            </a:r>
            <a:r>
              <a:rPr lang="nb-NO" dirty="0"/>
              <a:t> og annen kryptovaluta</a:t>
            </a:r>
          </a:p>
        </p:txBody>
      </p:sp>
      <p:pic>
        <p:nvPicPr>
          <p:cNvPr id="10" name="Bilde 9">
            <a:extLst>
              <a:ext uri="{FF2B5EF4-FFF2-40B4-BE49-F238E27FC236}">
                <a16:creationId xmlns:a16="http://schemas.microsoft.com/office/drawing/2014/main" id="{65F76C12-20FD-4DD8-B637-3E6DD45E7377}"/>
              </a:ext>
            </a:extLst>
          </p:cNvPr>
          <p:cNvPicPr>
            <a:picLocks noChangeAspect="1"/>
          </p:cNvPicPr>
          <p:nvPr/>
        </p:nvPicPr>
        <p:blipFill>
          <a:blip r:embed="rId3"/>
          <a:stretch>
            <a:fillRect/>
          </a:stretch>
        </p:blipFill>
        <p:spPr>
          <a:xfrm>
            <a:off x="8167379" y="740010"/>
            <a:ext cx="3043162" cy="2360248"/>
          </a:xfrm>
          <a:prstGeom prst="rect">
            <a:avLst/>
          </a:prstGeom>
        </p:spPr>
      </p:pic>
      <p:pic>
        <p:nvPicPr>
          <p:cNvPr id="12" name="Bilde 11">
            <a:extLst>
              <a:ext uri="{FF2B5EF4-FFF2-40B4-BE49-F238E27FC236}">
                <a16:creationId xmlns:a16="http://schemas.microsoft.com/office/drawing/2014/main" id="{737DAD63-DEFE-4A8B-8EEF-BDEF603BAAA0}"/>
              </a:ext>
            </a:extLst>
          </p:cNvPr>
          <p:cNvPicPr>
            <a:picLocks noChangeAspect="1"/>
          </p:cNvPicPr>
          <p:nvPr/>
        </p:nvPicPr>
        <p:blipFill>
          <a:blip r:embed="rId4"/>
          <a:stretch>
            <a:fillRect/>
          </a:stretch>
        </p:blipFill>
        <p:spPr>
          <a:xfrm>
            <a:off x="6668419" y="5507177"/>
            <a:ext cx="5277210" cy="924524"/>
          </a:xfrm>
          <a:prstGeom prst="rect">
            <a:avLst/>
          </a:prstGeom>
        </p:spPr>
      </p:pic>
      <p:pic>
        <p:nvPicPr>
          <p:cNvPr id="15" name="Bilde 14">
            <a:extLst>
              <a:ext uri="{FF2B5EF4-FFF2-40B4-BE49-F238E27FC236}">
                <a16:creationId xmlns:a16="http://schemas.microsoft.com/office/drawing/2014/main" id="{39C857FA-A048-4B94-BAC3-653B3AEF541D}"/>
              </a:ext>
            </a:extLst>
          </p:cNvPr>
          <p:cNvPicPr>
            <a:picLocks noChangeAspect="1"/>
          </p:cNvPicPr>
          <p:nvPr/>
        </p:nvPicPr>
        <p:blipFill>
          <a:blip r:embed="rId5"/>
          <a:stretch>
            <a:fillRect/>
          </a:stretch>
        </p:blipFill>
        <p:spPr>
          <a:xfrm>
            <a:off x="7732871" y="3381181"/>
            <a:ext cx="3912178" cy="1732258"/>
          </a:xfrm>
          <a:prstGeom prst="rect">
            <a:avLst/>
          </a:prstGeom>
        </p:spPr>
      </p:pic>
      <p:pic>
        <p:nvPicPr>
          <p:cNvPr id="16" name="Bilde 15">
            <a:extLst>
              <a:ext uri="{FF2B5EF4-FFF2-40B4-BE49-F238E27FC236}">
                <a16:creationId xmlns:a16="http://schemas.microsoft.com/office/drawing/2014/main" id="{F6986750-13FD-496C-A79D-14FA4430B9BD}"/>
              </a:ext>
            </a:extLst>
          </p:cNvPr>
          <p:cNvPicPr>
            <a:picLocks noChangeAspect="1"/>
          </p:cNvPicPr>
          <p:nvPr/>
        </p:nvPicPr>
        <p:blipFill>
          <a:blip r:embed="rId6"/>
          <a:stretch>
            <a:fillRect/>
          </a:stretch>
        </p:blipFill>
        <p:spPr>
          <a:xfrm>
            <a:off x="2284733" y="4825991"/>
            <a:ext cx="3138323" cy="1746170"/>
          </a:xfrm>
          <a:prstGeom prst="rect">
            <a:avLst/>
          </a:prstGeom>
        </p:spPr>
      </p:pic>
    </p:spTree>
    <p:extLst>
      <p:ext uri="{BB962C8B-B14F-4D97-AF65-F5344CB8AC3E}">
        <p14:creationId xmlns:p14="http://schemas.microsoft.com/office/powerpoint/2010/main" val="56326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Content">
  <a:themeElements>
    <a:clrScheme name="Custom 1">
      <a:dk1>
        <a:srgbClr val="414141"/>
      </a:dk1>
      <a:lt1>
        <a:sysClr val="window" lastClr="FFFFFF"/>
      </a:lt1>
      <a:dk2>
        <a:srgbClr val="535353"/>
      </a:dk2>
      <a:lt2>
        <a:srgbClr val="EEECE1"/>
      </a:lt2>
      <a:accent1>
        <a:srgbClr val="4B535D"/>
      </a:accent1>
      <a:accent2>
        <a:srgbClr val="CA9A32"/>
      </a:accent2>
      <a:accent3>
        <a:srgbClr val="783B36"/>
      </a:accent3>
      <a:accent4>
        <a:srgbClr val="001F5B"/>
      </a:accent4>
      <a:accent5>
        <a:srgbClr val="FF5000"/>
      </a:accent5>
      <a:accent6>
        <a:srgbClr val="9A9A9A"/>
      </a:accent6>
      <a:hlink>
        <a:srgbClr val="202020"/>
      </a:hlink>
      <a:folHlink>
        <a:srgbClr val="001F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14c55da0-ae97-47d9-80a2-3e8df30f9de0">
      <Terms xmlns="http://schemas.microsoft.com/office/infopath/2007/PartnerControls"/>
    </TaxKeywordTaxHTField>
    <TaxCatchAll xmlns="14c55da0-ae97-47d9-80a2-3e8df30f9de0"/>
    <Category xmlns="2ff6ba7f-b3fe-456c-b5e8-fa759053ee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4566AF97DBA54182074ACB4A52DA49" ma:contentTypeVersion="10" ma:contentTypeDescription="Create a new document." ma:contentTypeScope="" ma:versionID="13f0287ad5c1a74f03be6821149d2c72">
  <xsd:schema xmlns:xsd="http://www.w3.org/2001/XMLSchema" xmlns:xs="http://www.w3.org/2001/XMLSchema" xmlns:p="http://schemas.microsoft.com/office/2006/metadata/properties" xmlns:ns2="14c55da0-ae97-47d9-80a2-3e8df30f9de0" xmlns:ns3="2ff6ba7f-b3fe-456c-b5e8-fa759053ee2f" xmlns:ns4="3565b4d2-7c4e-43a3-bb08-59e9dbe97f74" targetNamespace="http://schemas.microsoft.com/office/2006/metadata/properties" ma:root="true" ma:fieldsID="016ff40fd3f375acddd475015f88657a" ns2:_="" ns3:_="" ns4:_="">
    <xsd:import namespace="14c55da0-ae97-47d9-80a2-3e8df30f9de0"/>
    <xsd:import namespace="2ff6ba7f-b3fe-456c-b5e8-fa759053ee2f"/>
    <xsd:import namespace="3565b4d2-7c4e-43a3-bb08-59e9dbe97f74"/>
    <xsd:element name="properties">
      <xsd:complexType>
        <xsd:sequence>
          <xsd:element name="documentManagement">
            <xsd:complexType>
              <xsd:all>
                <xsd:element ref="ns2:TaxKeywordTaxHTField" minOccurs="0"/>
                <xsd:element ref="ns2:TaxCatchAll" minOccurs="0"/>
                <xsd:element ref="ns3:Category" minOccurs="0"/>
                <xsd:element ref="ns4:SharedWithUsers"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55da0-ae97-47d9-80a2-3e8df30f9de0"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704d02ca-7a69-42cc-967f-bc68cca428c2"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ab91c76-fbac-477e-828f-0c74ff926d21}" ma:internalName="TaxCatchAll" ma:showField="CatchAllData" ma:web="14c55da0-ae97-47d9-80a2-3e8df30f9d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ff6ba7f-b3fe-456c-b5e8-fa759053ee2f"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restriction base="dms:Choice">
          <xsd:enumeration value="Partner"/>
          <xsd:enumeration value="Presse"/>
          <xsd:enumeration value="Messe/Stands"/>
          <xsd:enumeration value="Web"/>
          <xsd:enumeration value="Annet"/>
        </xsd:restriction>
      </xsd:simpleType>
    </xsd:element>
  </xsd:schema>
  <xsd:schema xmlns:xsd="http://www.w3.org/2001/XMLSchema" xmlns:xs="http://www.w3.org/2001/XMLSchema" xmlns:dms="http://schemas.microsoft.com/office/2006/documentManagement/types" xmlns:pc="http://schemas.microsoft.com/office/infopath/2007/PartnerControls" targetNamespace="3565b4d2-7c4e-43a3-bb08-59e9dbe97f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424DF2-DC74-494F-AA6B-61DD7B5B56C7}">
  <ds:schemaRefs>
    <ds:schemaRef ds:uri="http://purl.org/dc/elements/1.1/"/>
    <ds:schemaRef ds:uri="http://schemas.microsoft.com/office/2006/metadata/properties"/>
    <ds:schemaRef ds:uri="3565b4d2-7c4e-43a3-bb08-59e9dbe97f7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4c55da0-ae97-47d9-80a2-3e8df30f9de0"/>
    <ds:schemaRef ds:uri="2ff6ba7f-b3fe-456c-b5e8-fa759053ee2f"/>
    <ds:schemaRef ds:uri="http://www.w3.org/XML/1998/namespace"/>
    <ds:schemaRef ds:uri="http://purl.org/dc/dcmitype/"/>
  </ds:schemaRefs>
</ds:datastoreItem>
</file>

<file path=customXml/itemProps2.xml><?xml version="1.0" encoding="utf-8"?>
<ds:datastoreItem xmlns:ds="http://schemas.openxmlformats.org/officeDocument/2006/customXml" ds:itemID="{3C93118A-1230-48E8-9CAB-E17ACC082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c55da0-ae97-47d9-80a2-3e8df30f9de0"/>
    <ds:schemaRef ds:uri="2ff6ba7f-b3fe-456c-b5e8-fa759053ee2f"/>
    <ds:schemaRef ds:uri="3565b4d2-7c4e-43a3-bb08-59e9dbe97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2AB065-ED73-45E3-B038-DF6CB8E7E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2763</TotalTime>
  <Words>2029</Words>
  <Application>Microsoft Office PowerPoint</Application>
  <PresentationFormat>Widescreen</PresentationFormat>
  <Paragraphs>265</Paragraphs>
  <Slides>17</Slides>
  <Notes>17</Notes>
  <HiddenSlides>0</HiddenSlides>
  <MMClips>1</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17</vt:i4>
      </vt:variant>
    </vt:vector>
  </HeadingPairs>
  <TitlesOfParts>
    <vt:vector size="24" baseType="lpstr">
      <vt:lpstr>Arial</vt:lpstr>
      <vt:lpstr>Calibri</vt:lpstr>
      <vt:lpstr>Neo Sans Pro Light</vt:lpstr>
      <vt:lpstr>Neo Sans Std Light</vt:lpstr>
      <vt:lpstr>Neo Sans Std Medium</vt:lpstr>
      <vt:lpstr>Wingdings</vt:lpstr>
      <vt:lpstr>Title/Content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Rune Lindseth</dc:creator>
  <cp:lastModifiedBy>Rune Lindseth</cp:lastModifiedBy>
  <cp:revision>59</cp:revision>
  <dcterms:modified xsi:type="dcterms:W3CDTF">2017-09-21T11:18:38Z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0x0101001F4566AF97DBA54182074ACB4A52DA49</vt:lpwstr>
  </property>
  <property fmtid="{D5CDD505-2E9C-101B-9397-08002B2CF9AE}" pid="3" name="TaxKeyword">
    <vt:lpwstr/>
  </property>
</Properties>
</file>