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4"/>
  </p:sldMasterIdLst>
  <p:notesMasterIdLst>
    <p:notesMasterId r:id="rId34"/>
  </p:notesMasterIdLst>
  <p:sldIdLst>
    <p:sldId id="296" r:id="rId5"/>
    <p:sldId id="302" r:id="rId6"/>
    <p:sldId id="299" r:id="rId7"/>
    <p:sldId id="308" r:id="rId8"/>
    <p:sldId id="300" r:id="rId9"/>
    <p:sldId id="303" r:id="rId10"/>
    <p:sldId id="295" r:id="rId11"/>
    <p:sldId id="298" r:id="rId12"/>
    <p:sldId id="301" r:id="rId13"/>
    <p:sldId id="309" r:id="rId14"/>
    <p:sldId id="269" r:id="rId15"/>
    <p:sldId id="271" r:id="rId16"/>
    <p:sldId id="273" r:id="rId17"/>
    <p:sldId id="274" r:id="rId18"/>
    <p:sldId id="288" r:id="rId19"/>
    <p:sldId id="292" r:id="rId20"/>
    <p:sldId id="290" r:id="rId21"/>
    <p:sldId id="270" r:id="rId22"/>
    <p:sldId id="307" r:id="rId23"/>
    <p:sldId id="276" r:id="rId24"/>
    <p:sldId id="277" r:id="rId25"/>
    <p:sldId id="304" r:id="rId26"/>
    <p:sldId id="305" r:id="rId27"/>
    <p:sldId id="306" r:id="rId28"/>
    <p:sldId id="289" r:id="rId29"/>
    <p:sldId id="278" r:id="rId30"/>
    <p:sldId id="279" r:id="rId31"/>
    <p:sldId id="310" r:id="rId32"/>
    <p:sldId id="311" r:id="rId33"/>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 Storflåten" initials="JS" lastIdx="11" clrIdx="0">
    <p:extLst>
      <p:ext uri="{19B8F6BF-5375-455C-9EA6-DF929625EA0E}">
        <p15:presenceInfo xmlns:p15="http://schemas.microsoft.com/office/powerpoint/2012/main" userId="Jan Storflåt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A3A2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81" autoAdjust="0"/>
    <p:restoredTop sz="94660"/>
  </p:normalViewPr>
  <p:slideViewPr>
    <p:cSldViewPr snapToGrid="0" showGuides="1">
      <p:cViewPr varScale="1">
        <p:scale>
          <a:sx n="114" d="100"/>
          <a:sy n="114" d="100"/>
        </p:scale>
        <p:origin x="522" y="108"/>
      </p:cViewPr>
      <p:guideLst>
        <p:guide orient="horz" pos="2160"/>
        <p:guide pos="3840"/>
      </p:guideLst>
    </p:cSldViewPr>
  </p:slideViewPr>
  <p:notesTextViewPr>
    <p:cViewPr>
      <p:scale>
        <a:sx n="3" d="2"/>
        <a:sy n="3" d="2"/>
      </p:scale>
      <p:origin x="0" y="0"/>
    </p:cViewPr>
  </p:notesTextViewPr>
  <p:notesViewPr>
    <p:cSldViewPr snapToGrid="0" showGuides="1">
      <p:cViewPr varScale="1">
        <p:scale>
          <a:sx n="85" d="100"/>
          <a:sy n="85" d="100"/>
        </p:scale>
        <p:origin x="3804"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ColorSchemeForSuggestions">
  <dgm:title val="Color Scheme for Suggestions"/>
  <dgm:desc val="Color Scheme for Suggestions"/>
  <dgm:catLst>
    <dgm:cat type="Other" pri="2"/>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bg1">
        <a:lumMod val="95000"/>
      </a:schemeClr>
    </dgm:fillClrLst>
    <dgm:linClrLst>
      <a:schemeClr val="bg1">
        <a:lumMod val="95000"/>
      </a:schemeClr>
    </dgm:linClrLst>
    <dgm:effectClrLst/>
    <dgm:txLinClrLst/>
    <dgm:txFillClrLst meth="repeat">
      <a:schemeClr val="tx1">
        <a:lumMod val="75000"/>
        <a:lumOff val="25000"/>
      </a:schemeClr>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SchemeForSuggestions">
  <dgm:title val="Color Scheme for Suggestions"/>
  <dgm:desc val="Color Scheme for Suggestions"/>
  <dgm:catLst>
    <dgm:cat type="Other" pri="2"/>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bg1">
        <a:lumMod val="95000"/>
      </a:schemeClr>
    </dgm:fillClrLst>
    <dgm:linClrLst>
      <a:schemeClr val="bg1">
        <a:lumMod val="95000"/>
      </a:schemeClr>
    </dgm:linClrLst>
    <dgm:effectClrLst/>
    <dgm:txLinClrLst/>
    <dgm:txFillClrLst meth="repeat">
      <a:schemeClr val="tx1">
        <a:lumMod val="75000"/>
        <a:lumOff val="25000"/>
      </a:schemeClr>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SchemeForSuggestions">
  <dgm:title val="Color Scheme for Suggestions"/>
  <dgm:desc val="Color Scheme for Suggestions"/>
  <dgm:catLst>
    <dgm:cat type="Other" pri="2"/>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bg1">
        <a:lumMod val="95000"/>
      </a:schemeClr>
    </dgm:fillClrLst>
    <dgm:linClrLst>
      <a:schemeClr val="bg1">
        <a:lumMod val="95000"/>
      </a:schemeClr>
    </dgm:linClrLst>
    <dgm:effectClrLst/>
    <dgm:txLinClrLst/>
    <dgm:txFillClrLst meth="repeat">
      <a:schemeClr val="tx1">
        <a:lumMod val="75000"/>
        <a:lumOff val="25000"/>
      </a:schemeClr>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BF1491-66DD-48F2-A7E5-52518D2B6179}" type="doc">
      <dgm:prSet loTypeId="urn:microsoft.com/office/officeart/2016/7/layout/BasicLinearProcessNumbered" loCatId="process" qsTypeId="urn:microsoft.com/office/officeart/2005/8/quickstyle/simple1" qsCatId="simple" csTypeId="urn:microsoft.com/office/officeart/2005/8/colors/ColorSchemeForSuggestions" csCatId="other"/>
      <dgm:spPr/>
      <dgm:t>
        <a:bodyPr/>
        <a:lstStyle/>
        <a:p>
          <a:endParaRPr lang="en-US"/>
        </a:p>
      </dgm:t>
    </dgm:pt>
    <dgm:pt modelId="{F238E069-2698-4E5F-A32F-967068848D97}">
      <dgm:prSet/>
      <dgm:spPr/>
      <dgm:t>
        <a:bodyPr/>
        <a:lstStyle/>
        <a:p>
          <a:r>
            <a:rPr lang="nb-NO" b="1" dirty="0"/>
            <a:t>Styrke konkurranseevnen</a:t>
          </a:r>
          <a:endParaRPr lang="en-US" b="1" dirty="0"/>
        </a:p>
      </dgm:t>
    </dgm:pt>
    <dgm:pt modelId="{46502E06-29B9-43C3-804E-4FE105E80CF6}" type="parTrans" cxnId="{EFFDBEB5-44AD-4F09-913F-8C56A652983B}">
      <dgm:prSet/>
      <dgm:spPr/>
      <dgm:t>
        <a:bodyPr/>
        <a:lstStyle/>
        <a:p>
          <a:endParaRPr lang="en-US"/>
        </a:p>
      </dgm:t>
    </dgm:pt>
    <dgm:pt modelId="{11DCEC85-A283-439A-BAB5-F89D4DF90CE5}" type="sibTrans" cxnId="{EFFDBEB5-44AD-4F09-913F-8C56A652983B}">
      <dgm:prSet phldrT="1"/>
      <dgm:spPr/>
      <dgm:t>
        <a:bodyPr/>
        <a:lstStyle/>
        <a:p>
          <a:r>
            <a:rPr lang="en-US"/>
            <a:t>1</a:t>
          </a:r>
        </a:p>
      </dgm:t>
    </dgm:pt>
    <dgm:pt modelId="{9AFDACD3-FAB1-45C4-A13E-39C0B3CFA451}">
      <dgm:prSet/>
      <dgm:spPr/>
      <dgm:t>
        <a:bodyPr/>
        <a:lstStyle/>
        <a:p>
          <a:r>
            <a:rPr lang="nb-NO" sz="1100" b="1" dirty="0"/>
            <a:t>Gjennomgang og standardisering av prosesser</a:t>
          </a:r>
          <a:endParaRPr lang="en-US" sz="1100" b="1" dirty="0"/>
        </a:p>
      </dgm:t>
    </dgm:pt>
    <dgm:pt modelId="{2468FC33-D17C-4FA7-BF28-461AB88271E9}" type="parTrans" cxnId="{8BAA6377-AB21-4FB6-AA10-7BBE14786C7F}">
      <dgm:prSet/>
      <dgm:spPr/>
      <dgm:t>
        <a:bodyPr/>
        <a:lstStyle/>
        <a:p>
          <a:endParaRPr lang="en-US"/>
        </a:p>
      </dgm:t>
    </dgm:pt>
    <dgm:pt modelId="{2A16F76D-855D-486F-9B7B-6ABF91435534}" type="sibTrans" cxnId="{8BAA6377-AB21-4FB6-AA10-7BBE14786C7F}">
      <dgm:prSet phldrT="2"/>
      <dgm:spPr/>
      <dgm:t>
        <a:bodyPr/>
        <a:lstStyle/>
        <a:p>
          <a:r>
            <a:rPr lang="en-US"/>
            <a:t>2</a:t>
          </a:r>
        </a:p>
      </dgm:t>
    </dgm:pt>
    <dgm:pt modelId="{0C14CF87-5744-4942-BCDD-285BD3D679B2}">
      <dgm:prSet custT="1"/>
      <dgm:spPr/>
      <dgm:t>
        <a:bodyPr/>
        <a:lstStyle/>
        <a:p>
          <a:r>
            <a:rPr lang="nb-NO" sz="800" dirty="0"/>
            <a:t>Konsernføringer</a:t>
          </a:r>
          <a:endParaRPr lang="en-US" sz="800" dirty="0"/>
        </a:p>
      </dgm:t>
    </dgm:pt>
    <dgm:pt modelId="{40EA95FF-3A40-4132-9682-BFE9E7E235B0}" type="parTrans" cxnId="{182F7C6E-3A6A-42FC-B3E4-AA6561C7058F}">
      <dgm:prSet/>
      <dgm:spPr/>
      <dgm:t>
        <a:bodyPr/>
        <a:lstStyle/>
        <a:p>
          <a:endParaRPr lang="en-US"/>
        </a:p>
      </dgm:t>
    </dgm:pt>
    <dgm:pt modelId="{BF438A5D-AEBB-406C-9803-2DE02F2F747E}" type="sibTrans" cxnId="{182F7C6E-3A6A-42FC-B3E4-AA6561C7058F}">
      <dgm:prSet/>
      <dgm:spPr/>
      <dgm:t>
        <a:bodyPr/>
        <a:lstStyle/>
        <a:p>
          <a:endParaRPr lang="en-US"/>
        </a:p>
      </dgm:t>
    </dgm:pt>
    <dgm:pt modelId="{BCB7DBA9-C1AA-464B-B3CF-0508C9C5FDA9}">
      <dgm:prSet custT="1"/>
      <dgm:spPr/>
      <dgm:t>
        <a:bodyPr/>
        <a:lstStyle/>
        <a:p>
          <a:r>
            <a:rPr lang="nb-NO" sz="800" dirty="0"/>
            <a:t>Effektive og oversiktlige arbeidsprosesser</a:t>
          </a:r>
          <a:endParaRPr lang="en-US" sz="800" dirty="0"/>
        </a:p>
      </dgm:t>
    </dgm:pt>
    <dgm:pt modelId="{338C5F0D-FD03-4488-A65B-39F9BA2459D0}" type="parTrans" cxnId="{88B2FB16-0A12-4595-A7D6-B8FFD6CAB6CE}">
      <dgm:prSet/>
      <dgm:spPr/>
      <dgm:t>
        <a:bodyPr/>
        <a:lstStyle/>
        <a:p>
          <a:endParaRPr lang="en-US"/>
        </a:p>
      </dgm:t>
    </dgm:pt>
    <dgm:pt modelId="{8408FCC8-6849-4BE0-B050-247D44F07BB4}" type="sibTrans" cxnId="{88B2FB16-0A12-4595-A7D6-B8FFD6CAB6CE}">
      <dgm:prSet/>
      <dgm:spPr/>
      <dgm:t>
        <a:bodyPr/>
        <a:lstStyle/>
        <a:p>
          <a:endParaRPr lang="en-US"/>
        </a:p>
      </dgm:t>
    </dgm:pt>
    <dgm:pt modelId="{47124464-8DC5-4EA9-9D72-4A57C3FAD16B}">
      <dgm:prSet custT="1"/>
      <dgm:spPr/>
      <dgm:t>
        <a:bodyPr/>
        <a:lstStyle/>
        <a:p>
          <a:r>
            <a:rPr lang="nb-NO" sz="800" dirty="0"/>
            <a:t>Dokumentasjon av prosesser</a:t>
          </a:r>
          <a:endParaRPr lang="en-US" sz="800" dirty="0"/>
        </a:p>
      </dgm:t>
    </dgm:pt>
    <dgm:pt modelId="{603729DE-41E9-4E3E-B8D3-63F5414DA6A1}" type="parTrans" cxnId="{FBF82D18-A271-4218-8F88-43070A41BFE3}">
      <dgm:prSet/>
      <dgm:spPr/>
      <dgm:t>
        <a:bodyPr/>
        <a:lstStyle/>
        <a:p>
          <a:endParaRPr lang="en-US"/>
        </a:p>
      </dgm:t>
    </dgm:pt>
    <dgm:pt modelId="{74529B41-BB1B-4426-BE16-542B1FA6D464}" type="sibTrans" cxnId="{FBF82D18-A271-4218-8F88-43070A41BFE3}">
      <dgm:prSet/>
      <dgm:spPr/>
      <dgm:t>
        <a:bodyPr/>
        <a:lstStyle/>
        <a:p>
          <a:endParaRPr lang="en-US"/>
        </a:p>
      </dgm:t>
    </dgm:pt>
    <dgm:pt modelId="{5DF10339-0290-4271-A8D2-660F0C45CD82}">
      <dgm:prSet/>
      <dgm:spPr/>
      <dgm:t>
        <a:bodyPr/>
        <a:lstStyle/>
        <a:p>
          <a:r>
            <a:rPr lang="nb-NO" b="1" dirty="0"/>
            <a:t>Samhandling mellom selskap</a:t>
          </a:r>
          <a:endParaRPr lang="en-US" b="1" dirty="0"/>
        </a:p>
      </dgm:t>
    </dgm:pt>
    <dgm:pt modelId="{39C57795-6D43-4E8F-A7FB-649C8CEB9BFB}" type="parTrans" cxnId="{526B2FBD-FB66-4DA9-9982-F09B2C69CF77}">
      <dgm:prSet/>
      <dgm:spPr/>
      <dgm:t>
        <a:bodyPr/>
        <a:lstStyle/>
        <a:p>
          <a:endParaRPr lang="en-US"/>
        </a:p>
      </dgm:t>
    </dgm:pt>
    <dgm:pt modelId="{496DBFFD-29B6-4F62-90F3-9FA5CAE85983}" type="sibTrans" cxnId="{526B2FBD-FB66-4DA9-9982-F09B2C69CF77}">
      <dgm:prSet phldrT="3"/>
      <dgm:spPr/>
      <dgm:t>
        <a:bodyPr/>
        <a:lstStyle/>
        <a:p>
          <a:r>
            <a:rPr lang="en-US"/>
            <a:t>3</a:t>
          </a:r>
        </a:p>
      </dgm:t>
    </dgm:pt>
    <dgm:pt modelId="{15BD3888-44C7-4760-BBCD-520CB3E80658}">
      <dgm:prSet/>
      <dgm:spPr/>
      <dgm:t>
        <a:bodyPr/>
        <a:lstStyle/>
        <a:p>
          <a:r>
            <a:rPr lang="nb-NO" dirty="0"/>
            <a:t>Automatisering og effektivisering</a:t>
          </a:r>
          <a:endParaRPr lang="en-US" dirty="0"/>
        </a:p>
      </dgm:t>
    </dgm:pt>
    <dgm:pt modelId="{B5B29F0F-09FF-4DB2-B1B3-9EE272381A0E}" type="parTrans" cxnId="{11751545-EA21-48A5-8341-6C97F31D6B91}">
      <dgm:prSet/>
      <dgm:spPr/>
      <dgm:t>
        <a:bodyPr/>
        <a:lstStyle/>
        <a:p>
          <a:endParaRPr lang="en-US"/>
        </a:p>
      </dgm:t>
    </dgm:pt>
    <dgm:pt modelId="{3D0BBB9B-DE36-4AC4-89F7-C07EE82EA0FD}" type="sibTrans" cxnId="{11751545-EA21-48A5-8341-6C97F31D6B91}">
      <dgm:prSet/>
      <dgm:spPr/>
      <dgm:t>
        <a:bodyPr/>
        <a:lstStyle/>
        <a:p>
          <a:endParaRPr lang="en-US"/>
        </a:p>
      </dgm:t>
    </dgm:pt>
    <dgm:pt modelId="{222645D7-C582-4CF4-BC23-2CC2A84C7E00}">
      <dgm:prSet/>
      <dgm:spPr/>
      <dgm:t>
        <a:bodyPr/>
        <a:lstStyle/>
        <a:p>
          <a:r>
            <a:rPr lang="nb-NO"/>
            <a:t>Globale data</a:t>
          </a:r>
          <a:endParaRPr lang="en-US"/>
        </a:p>
      </dgm:t>
    </dgm:pt>
    <dgm:pt modelId="{0CC711D1-87C3-433B-BD66-5800EA7BC779}" type="parTrans" cxnId="{687C88C4-10A9-4110-AFBD-78209B4F67E6}">
      <dgm:prSet/>
      <dgm:spPr/>
      <dgm:t>
        <a:bodyPr/>
        <a:lstStyle/>
        <a:p>
          <a:endParaRPr lang="en-US"/>
        </a:p>
      </dgm:t>
    </dgm:pt>
    <dgm:pt modelId="{CD62F89F-05B0-4714-AA4C-8BA2E7AE7CBE}" type="sibTrans" cxnId="{687C88C4-10A9-4110-AFBD-78209B4F67E6}">
      <dgm:prSet/>
      <dgm:spPr/>
      <dgm:t>
        <a:bodyPr/>
        <a:lstStyle/>
        <a:p>
          <a:endParaRPr lang="en-US"/>
        </a:p>
      </dgm:t>
    </dgm:pt>
    <dgm:pt modelId="{C86E9197-7C4D-4EFE-A185-662EB851E30C}">
      <dgm:prSet/>
      <dgm:spPr/>
      <dgm:t>
        <a:bodyPr/>
        <a:lstStyle/>
        <a:p>
          <a:r>
            <a:rPr lang="nb-NO" b="1" dirty="0"/>
            <a:t>Moderne og fleksibel plattform</a:t>
          </a:r>
          <a:endParaRPr lang="en-US" b="1" dirty="0"/>
        </a:p>
      </dgm:t>
    </dgm:pt>
    <dgm:pt modelId="{E1A29896-7118-4557-8122-D03309038340}" type="parTrans" cxnId="{EB0A7D9C-692C-4251-8E0A-496A5818F06E}">
      <dgm:prSet/>
      <dgm:spPr/>
      <dgm:t>
        <a:bodyPr/>
        <a:lstStyle/>
        <a:p>
          <a:endParaRPr lang="en-US"/>
        </a:p>
      </dgm:t>
    </dgm:pt>
    <dgm:pt modelId="{C9FB61A4-D50F-4134-A103-B057DB4BD3F8}" type="sibTrans" cxnId="{EB0A7D9C-692C-4251-8E0A-496A5818F06E}">
      <dgm:prSet phldrT="4"/>
      <dgm:spPr/>
      <dgm:t>
        <a:bodyPr/>
        <a:lstStyle/>
        <a:p>
          <a:r>
            <a:rPr lang="en-US"/>
            <a:t>4</a:t>
          </a:r>
        </a:p>
      </dgm:t>
    </dgm:pt>
    <dgm:pt modelId="{6951F513-3659-4958-B0C5-4BDE6A15A52E}">
      <dgm:prSet/>
      <dgm:spPr/>
      <dgm:t>
        <a:bodyPr/>
        <a:lstStyle/>
        <a:p>
          <a:r>
            <a:rPr lang="nb-NO" dirty="0"/>
            <a:t>Dyrke særegenheter</a:t>
          </a:r>
          <a:endParaRPr lang="en-US" dirty="0"/>
        </a:p>
      </dgm:t>
    </dgm:pt>
    <dgm:pt modelId="{5420EB0C-1DED-43C1-87C8-4647B3474F7A}" type="parTrans" cxnId="{F3E3B22B-6773-48FA-A68C-5201CC691ED3}">
      <dgm:prSet/>
      <dgm:spPr/>
      <dgm:t>
        <a:bodyPr/>
        <a:lstStyle/>
        <a:p>
          <a:endParaRPr lang="en-US"/>
        </a:p>
      </dgm:t>
    </dgm:pt>
    <dgm:pt modelId="{7911014C-67A6-4721-9911-76BCCFC7F36B}" type="sibTrans" cxnId="{F3E3B22B-6773-48FA-A68C-5201CC691ED3}">
      <dgm:prSet/>
      <dgm:spPr/>
      <dgm:t>
        <a:bodyPr/>
        <a:lstStyle/>
        <a:p>
          <a:endParaRPr lang="en-US"/>
        </a:p>
      </dgm:t>
    </dgm:pt>
    <dgm:pt modelId="{0D48D22E-2A36-4E78-B1FE-748996E06092}">
      <dgm:prSet/>
      <dgm:spPr/>
      <dgm:t>
        <a:bodyPr/>
        <a:lstStyle/>
        <a:p>
          <a:r>
            <a:rPr lang="nb-NO" b="1" dirty="0"/>
            <a:t>Oversiktlig og gjennomsiktig på tvers av selskap</a:t>
          </a:r>
          <a:endParaRPr lang="en-US" b="1" dirty="0"/>
        </a:p>
      </dgm:t>
    </dgm:pt>
    <dgm:pt modelId="{8A1737AB-112D-498D-9C9B-7A719CFD771D}" type="parTrans" cxnId="{705D25FE-C8B8-4869-BC56-A4A1DD0D34EA}">
      <dgm:prSet/>
      <dgm:spPr/>
      <dgm:t>
        <a:bodyPr/>
        <a:lstStyle/>
        <a:p>
          <a:endParaRPr lang="en-US"/>
        </a:p>
      </dgm:t>
    </dgm:pt>
    <dgm:pt modelId="{3727B8E7-7104-4AED-AC77-C2F05AAF4D1B}" type="sibTrans" cxnId="{705D25FE-C8B8-4869-BC56-A4A1DD0D34EA}">
      <dgm:prSet phldrT="5"/>
      <dgm:spPr/>
      <dgm:t>
        <a:bodyPr/>
        <a:lstStyle/>
        <a:p>
          <a:r>
            <a:rPr lang="en-US"/>
            <a:t>5</a:t>
          </a:r>
        </a:p>
      </dgm:t>
    </dgm:pt>
    <dgm:pt modelId="{D7613F7A-89B8-44B7-8A13-B555B5F4F660}">
      <dgm:prSet/>
      <dgm:spPr/>
      <dgm:t>
        <a:bodyPr/>
        <a:lstStyle/>
        <a:p>
          <a:r>
            <a:rPr lang="nb-NO" dirty="0"/>
            <a:t>Økonomi</a:t>
          </a:r>
          <a:endParaRPr lang="en-US" dirty="0"/>
        </a:p>
      </dgm:t>
    </dgm:pt>
    <dgm:pt modelId="{9A2BDC71-501D-4CFC-AD89-77F19C4A1763}" type="parTrans" cxnId="{F17929C0-6989-415C-854F-9E9EE0E28D6D}">
      <dgm:prSet/>
      <dgm:spPr/>
      <dgm:t>
        <a:bodyPr/>
        <a:lstStyle/>
        <a:p>
          <a:endParaRPr lang="en-US"/>
        </a:p>
      </dgm:t>
    </dgm:pt>
    <dgm:pt modelId="{AA71CC2A-BAA2-46CA-99A9-206C64FBF836}" type="sibTrans" cxnId="{F17929C0-6989-415C-854F-9E9EE0E28D6D}">
      <dgm:prSet/>
      <dgm:spPr/>
      <dgm:t>
        <a:bodyPr/>
        <a:lstStyle/>
        <a:p>
          <a:endParaRPr lang="en-US"/>
        </a:p>
      </dgm:t>
    </dgm:pt>
    <dgm:pt modelId="{80526BD4-51CE-4BC8-B72F-EDA23BAB3BFD}">
      <dgm:prSet/>
      <dgm:spPr/>
      <dgm:t>
        <a:bodyPr/>
        <a:lstStyle/>
        <a:p>
          <a:r>
            <a:rPr lang="nb-NO"/>
            <a:t>Rapportering</a:t>
          </a:r>
          <a:endParaRPr lang="en-US"/>
        </a:p>
      </dgm:t>
    </dgm:pt>
    <dgm:pt modelId="{4BC6982A-5AD6-447A-BFB9-689BE40F31BF}" type="parTrans" cxnId="{77B81296-1231-4B25-A03F-A4331859D1CA}">
      <dgm:prSet/>
      <dgm:spPr/>
      <dgm:t>
        <a:bodyPr/>
        <a:lstStyle/>
        <a:p>
          <a:endParaRPr lang="en-US"/>
        </a:p>
      </dgm:t>
    </dgm:pt>
    <dgm:pt modelId="{97CB8BE5-396D-4243-9CAC-C122D911597B}" type="sibTrans" cxnId="{77B81296-1231-4B25-A03F-A4331859D1CA}">
      <dgm:prSet/>
      <dgm:spPr/>
      <dgm:t>
        <a:bodyPr/>
        <a:lstStyle/>
        <a:p>
          <a:endParaRPr lang="en-US"/>
        </a:p>
      </dgm:t>
    </dgm:pt>
    <dgm:pt modelId="{BFD233E5-50BC-4383-8143-905D655227E1}">
      <dgm:prSet/>
      <dgm:spPr/>
      <dgm:t>
        <a:bodyPr/>
        <a:lstStyle/>
        <a:p>
          <a:r>
            <a:rPr lang="nb-NO"/>
            <a:t>Beslutningsgrunnlag </a:t>
          </a:r>
          <a:endParaRPr lang="en-US"/>
        </a:p>
      </dgm:t>
    </dgm:pt>
    <dgm:pt modelId="{30E0146A-F1FD-46C2-8C8D-7A9C9D7467BE}" type="parTrans" cxnId="{F9A422DD-190D-4CA7-87EE-01D64E22FA3E}">
      <dgm:prSet/>
      <dgm:spPr/>
      <dgm:t>
        <a:bodyPr/>
        <a:lstStyle/>
        <a:p>
          <a:endParaRPr lang="en-US"/>
        </a:p>
      </dgm:t>
    </dgm:pt>
    <dgm:pt modelId="{EE88355F-2FCC-4489-9F8E-737B3449B35B}" type="sibTrans" cxnId="{F9A422DD-190D-4CA7-87EE-01D64E22FA3E}">
      <dgm:prSet/>
      <dgm:spPr/>
      <dgm:t>
        <a:bodyPr/>
        <a:lstStyle/>
        <a:p>
          <a:endParaRPr lang="en-US"/>
        </a:p>
      </dgm:t>
    </dgm:pt>
    <dgm:pt modelId="{3AB21F16-2ECA-4912-AE9F-2DD4B1DFCCAB}">
      <dgm:prSet/>
      <dgm:spPr/>
      <dgm:t>
        <a:bodyPr/>
        <a:lstStyle/>
        <a:p>
          <a:r>
            <a:rPr lang="nb-NO" b="1" dirty="0"/>
            <a:t>Sikkerhet og sporbarhet</a:t>
          </a:r>
          <a:endParaRPr lang="en-US" b="1" dirty="0"/>
        </a:p>
      </dgm:t>
    </dgm:pt>
    <dgm:pt modelId="{D908B3A1-4A70-4994-9EA0-6AACB77143ED}" type="parTrans" cxnId="{D8A580F1-319E-4C16-93B8-143AC3A14C12}">
      <dgm:prSet/>
      <dgm:spPr/>
      <dgm:t>
        <a:bodyPr/>
        <a:lstStyle/>
        <a:p>
          <a:endParaRPr lang="en-US"/>
        </a:p>
      </dgm:t>
    </dgm:pt>
    <dgm:pt modelId="{B5E1BD98-08E1-4CDD-AA91-DE8F5EC591EF}" type="sibTrans" cxnId="{D8A580F1-319E-4C16-93B8-143AC3A14C12}">
      <dgm:prSet phldrT="6"/>
      <dgm:spPr/>
      <dgm:t>
        <a:bodyPr/>
        <a:lstStyle/>
        <a:p>
          <a:r>
            <a:rPr lang="en-US"/>
            <a:t>6</a:t>
          </a:r>
        </a:p>
      </dgm:t>
    </dgm:pt>
    <dgm:pt modelId="{59856A92-B8C5-4F07-B7DF-396C4688AD74}" type="pres">
      <dgm:prSet presAssocID="{86BF1491-66DD-48F2-A7E5-52518D2B6179}" presName="Name0" presStyleCnt="0">
        <dgm:presLayoutVars>
          <dgm:animLvl val="lvl"/>
          <dgm:resizeHandles val="exact"/>
        </dgm:presLayoutVars>
      </dgm:prSet>
      <dgm:spPr/>
    </dgm:pt>
    <dgm:pt modelId="{C7D86089-19BC-496C-B998-B0AF99F7B5BC}" type="pres">
      <dgm:prSet presAssocID="{F238E069-2698-4E5F-A32F-967068848D97}" presName="compositeNode" presStyleCnt="0">
        <dgm:presLayoutVars>
          <dgm:bulletEnabled val="1"/>
        </dgm:presLayoutVars>
      </dgm:prSet>
      <dgm:spPr/>
    </dgm:pt>
    <dgm:pt modelId="{25BB8EB3-A0E6-423C-AD6D-A8734E123D3E}" type="pres">
      <dgm:prSet presAssocID="{F238E069-2698-4E5F-A32F-967068848D97}" presName="bgRect" presStyleLbl="bgAccFollowNode1" presStyleIdx="0" presStyleCnt="6"/>
      <dgm:spPr/>
    </dgm:pt>
    <dgm:pt modelId="{60270D5B-B171-42E5-B04B-394F1A477607}" type="pres">
      <dgm:prSet presAssocID="{11DCEC85-A283-439A-BAB5-F89D4DF90CE5}" presName="sibTransNodeCircle" presStyleLbl="alignNode1" presStyleIdx="0" presStyleCnt="12">
        <dgm:presLayoutVars>
          <dgm:chMax val="0"/>
          <dgm:bulletEnabled/>
        </dgm:presLayoutVars>
      </dgm:prSet>
      <dgm:spPr/>
    </dgm:pt>
    <dgm:pt modelId="{CB0C2D90-4752-4C9A-B9C7-04ABF0E18648}" type="pres">
      <dgm:prSet presAssocID="{F238E069-2698-4E5F-A32F-967068848D97}" presName="bottomLine" presStyleLbl="alignNode1" presStyleIdx="1" presStyleCnt="12">
        <dgm:presLayoutVars/>
      </dgm:prSet>
      <dgm:spPr/>
    </dgm:pt>
    <dgm:pt modelId="{BCFB36F1-4116-4CA8-AE4D-0A873F48F119}" type="pres">
      <dgm:prSet presAssocID="{F238E069-2698-4E5F-A32F-967068848D97}" presName="nodeText" presStyleLbl="bgAccFollowNode1" presStyleIdx="0" presStyleCnt="6">
        <dgm:presLayoutVars>
          <dgm:bulletEnabled val="1"/>
        </dgm:presLayoutVars>
      </dgm:prSet>
      <dgm:spPr/>
    </dgm:pt>
    <dgm:pt modelId="{42679ABA-FCDF-4731-BC0E-A2C10D45D00A}" type="pres">
      <dgm:prSet presAssocID="{11DCEC85-A283-439A-BAB5-F89D4DF90CE5}" presName="sibTrans" presStyleCnt="0"/>
      <dgm:spPr/>
    </dgm:pt>
    <dgm:pt modelId="{2509D728-DEE7-4350-BA46-328FE99088E8}" type="pres">
      <dgm:prSet presAssocID="{9AFDACD3-FAB1-45C4-A13E-39C0B3CFA451}" presName="compositeNode" presStyleCnt="0">
        <dgm:presLayoutVars>
          <dgm:bulletEnabled val="1"/>
        </dgm:presLayoutVars>
      </dgm:prSet>
      <dgm:spPr/>
    </dgm:pt>
    <dgm:pt modelId="{2F872A90-CC85-4790-98A5-FE5E4A4C1B57}" type="pres">
      <dgm:prSet presAssocID="{9AFDACD3-FAB1-45C4-A13E-39C0B3CFA451}" presName="bgRect" presStyleLbl="bgAccFollowNode1" presStyleIdx="1" presStyleCnt="6"/>
      <dgm:spPr/>
    </dgm:pt>
    <dgm:pt modelId="{D2B5CB53-C393-4EA3-9CAA-E8203DD9AC3B}" type="pres">
      <dgm:prSet presAssocID="{2A16F76D-855D-486F-9B7B-6ABF91435534}" presName="sibTransNodeCircle" presStyleLbl="alignNode1" presStyleIdx="2" presStyleCnt="12">
        <dgm:presLayoutVars>
          <dgm:chMax val="0"/>
          <dgm:bulletEnabled/>
        </dgm:presLayoutVars>
      </dgm:prSet>
      <dgm:spPr/>
    </dgm:pt>
    <dgm:pt modelId="{1020E659-1801-4E6A-97D7-26199FEBE852}" type="pres">
      <dgm:prSet presAssocID="{9AFDACD3-FAB1-45C4-A13E-39C0B3CFA451}" presName="bottomLine" presStyleLbl="alignNode1" presStyleIdx="3" presStyleCnt="12">
        <dgm:presLayoutVars/>
      </dgm:prSet>
      <dgm:spPr/>
    </dgm:pt>
    <dgm:pt modelId="{3BA97144-9067-493E-BFF3-37CA7A89CFEF}" type="pres">
      <dgm:prSet presAssocID="{9AFDACD3-FAB1-45C4-A13E-39C0B3CFA451}" presName="nodeText" presStyleLbl="bgAccFollowNode1" presStyleIdx="1" presStyleCnt="6">
        <dgm:presLayoutVars>
          <dgm:bulletEnabled val="1"/>
        </dgm:presLayoutVars>
      </dgm:prSet>
      <dgm:spPr/>
    </dgm:pt>
    <dgm:pt modelId="{B136DF90-4D9E-4DC0-9F78-9380513E61FB}" type="pres">
      <dgm:prSet presAssocID="{2A16F76D-855D-486F-9B7B-6ABF91435534}" presName="sibTrans" presStyleCnt="0"/>
      <dgm:spPr/>
    </dgm:pt>
    <dgm:pt modelId="{53976620-3E0B-48EC-A334-64BD088C2CF7}" type="pres">
      <dgm:prSet presAssocID="{5DF10339-0290-4271-A8D2-660F0C45CD82}" presName="compositeNode" presStyleCnt="0">
        <dgm:presLayoutVars>
          <dgm:bulletEnabled val="1"/>
        </dgm:presLayoutVars>
      </dgm:prSet>
      <dgm:spPr/>
    </dgm:pt>
    <dgm:pt modelId="{EC252B33-4940-4CDE-89C8-7FA40C9AF5F8}" type="pres">
      <dgm:prSet presAssocID="{5DF10339-0290-4271-A8D2-660F0C45CD82}" presName="bgRect" presStyleLbl="bgAccFollowNode1" presStyleIdx="2" presStyleCnt="6"/>
      <dgm:spPr/>
    </dgm:pt>
    <dgm:pt modelId="{F5BF81EE-C044-43F9-9136-BCB59EC25AE9}" type="pres">
      <dgm:prSet presAssocID="{496DBFFD-29B6-4F62-90F3-9FA5CAE85983}" presName="sibTransNodeCircle" presStyleLbl="alignNode1" presStyleIdx="4" presStyleCnt="12">
        <dgm:presLayoutVars>
          <dgm:chMax val="0"/>
          <dgm:bulletEnabled/>
        </dgm:presLayoutVars>
      </dgm:prSet>
      <dgm:spPr/>
    </dgm:pt>
    <dgm:pt modelId="{887ECE13-ADD9-42EC-97FE-426510E1031C}" type="pres">
      <dgm:prSet presAssocID="{5DF10339-0290-4271-A8D2-660F0C45CD82}" presName="bottomLine" presStyleLbl="alignNode1" presStyleIdx="5" presStyleCnt="12">
        <dgm:presLayoutVars/>
      </dgm:prSet>
      <dgm:spPr/>
    </dgm:pt>
    <dgm:pt modelId="{BF51CFD8-1252-4373-B8FD-6588B040EFB8}" type="pres">
      <dgm:prSet presAssocID="{5DF10339-0290-4271-A8D2-660F0C45CD82}" presName="nodeText" presStyleLbl="bgAccFollowNode1" presStyleIdx="2" presStyleCnt="6">
        <dgm:presLayoutVars>
          <dgm:bulletEnabled val="1"/>
        </dgm:presLayoutVars>
      </dgm:prSet>
      <dgm:spPr/>
    </dgm:pt>
    <dgm:pt modelId="{D17CE1D2-295A-4279-8415-17413078F478}" type="pres">
      <dgm:prSet presAssocID="{496DBFFD-29B6-4F62-90F3-9FA5CAE85983}" presName="sibTrans" presStyleCnt="0"/>
      <dgm:spPr/>
    </dgm:pt>
    <dgm:pt modelId="{BD373ECE-00BE-4115-B131-4B98A565837B}" type="pres">
      <dgm:prSet presAssocID="{C86E9197-7C4D-4EFE-A185-662EB851E30C}" presName="compositeNode" presStyleCnt="0">
        <dgm:presLayoutVars>
          <dgm:bulletEnabled val="1"/>
        </dgm:presLayoutVars>
      </dgm:prSet>
      <dgm:spPr/>
    </dgm:pt>
    <dgm:pt modelId="{D9B63E4E-8A81-4942-9014-37C49BC26CCD}" type="pres">
      <dgm:prSet presAssocID="{C86E9197-7C4D-4EFE-A185-662EB851E30C}" presName="bgRect" presStyleLbl="bgAccFollowNode1" presStyleIdx="3" presStyleCnt="6"/>
      <dgm:spPr/>
    </dgm:pt>
    <dgm:pt modelId="{E5CB947E-0201-478A-AE67-D6083CD10F49}" type="pres">
      <dgm:prSet presAssocID="{C9FB61A4-D50F-4134-A103-B057DB4BD3F8}" presName="sibTransNodeCircle" presStyleLbl="alignNode1" presStyleIdx="6" presStyleCnt="12">
        <dgm:presLayoutVars>
          <dgm:chMax val="0"/>
          <dgm:bulletEnabled/>
        </dgm:presLayoutVars>
      </dgm:prSet>
      <dgm:spPr/>
    </dgm:pt>
    <dgm:pt modelId="{364A904D-5385-40F1-A878-F00231BCDEBD}" type="pres">
      <dgm:prSet presAssocID="{C86E9197-7C4D-4EFE-A185-662EB851E30C}" presName="bottomLine" presStyleLbl="alignNode1" presStyleIdx="7" presStyleCnt="12">
        <dgm:presLayoutVars/>
      </dgm:prSet>
      <dgm:spPr/>
    </dgm:pt>
    <dgm:pt modelId="{9B7BBD76-2CEC-46C7-AFFA-5649F7887AA1}" type="pres">
      <dgm:prSet presAssocID="{C86E9197-7C4D-4EFE-A185-662EB851E30C}" presName="nodeText" presStyleLbl="bgAccFollowNode1" presStyleIdx="3" presStyleCnt="6">
        <dgm:presLayoutVars>
          <dgm:bulletEnabled val="1"/>
        </dgm:presLayoutVars>
      </dgm:prSet>
      <dgm:spPr/>
    </dgm:pt>
    <dgm:pt modelId="{436BFE30-2399-4BC9-A20A-5A4DD60D2242}" type="pres">
      <dgm:prSet presAssocID="{C9FB61A4-D50F-4134-A103-B057DB4BD3F8}" presName="sibTrans" presStyleCnt="0"/>
      <dgm:spPr/>
    </dgm:pt>
    <dgm:pt modelId="{1A1A4536-E6D3-4B3A-ADA3-C6809C79C33C}" type="pres">
      <dgm:prSet presAssocID="{0D48D22E-2A36-4E78-B1FE-748996E06092}" presName="compositeNode" presStyleCnt="0">
        <dgm:presLayoutVars>
          <dgm:bulletEnabled val="1"/>
        </dgm:presLayoutVars>
      </dgm:prSet>
      <dgm:spPr/>
    </dgm:pt>
    <dgm:pt modelId="{F710FC66-4F8A-409F-A960-74963F80193C}" type="pres">
      <dgm:prSet presAssocID="{0D48D22E-2A36-4E78-B1FE-748996E06092}" presName="bgRect" presStyleLbl="bgAccFollowNode1" presStyleIdx="4" presStyleCnt="6"/>
      <dgm:spPr/>
    </dgm:pt>
    <dgm:pt modelId="{9E69589E-0EC5-48BC-9859-0B3B006ECADE}" type="pres">
      <dgm:prSet presAssocID="{3727B8E7-7104-4AED-AC77-C2F05AAF4D1B}" presName="sibTransNodeCircle" presStyleLbl="alignNode1" presStyleIdx="8" presStyleCnt="12">
        <dgm:presLayoutVars>
          <dgm:chMax val="0"/>
          <dgm:bulletEnabled/>
        </dgm:presLayoutVars>
      </dgm:prSet>
      <dgm:spPr/>
    </dgm:pt>
    <dgm:pt modelId="{63A51995-1B02-4FFE-AAC9-A345270205C6}" type="pres">
      <dgm:prSet presAssocID="{0D48D22E-2A36-4E78-B1FE-748996E06092}" presName="bottomLine" presStyleLbl="alignNode1" presStyleIdx="9" presStyleCnt="12">
        <dgm:presLayoutVars/>
      </dgm:prSet>
      <dgm:spPr/>
    </dgm:pt>
    <dgm:pt modelId="{004376FD-C076-4A04-B925-90B595787270}" type="pres">
      <dgm:prSet presAssocID="{0D48D22E-2A36-4E78-B1FE-748996E06092}" presName="nodeText" presStyleLbl="bgAccFollowNode1" presStyleIdx="4" presStyleCnt="6">
        <dgm:presLayoutVars>
          <dgm:bulletEnabled val="1"/>
        </dgm:presLayoutVars>
      </dgm:prSet>
      <dgm:spPr/>
    </dgm:pt>
    <dgm:pt modelId="{64A13F26-D5B2-4751-BC47-C79A5BD81FB5}" type="pres">
      <dgm:prSet presAssocID="{3727B8E7-7104-4AED-AC77-C2F05AAF4D1B}" presName="sibTrans" presStyleCnt="0"/>
      <dgm:spPr/>
    </dgm:pt>
    <dgm:pt modelId="{85EE6868-7DF4-4F2A-9CA6-E33E8CFE81EB}" type="pres">
      <dgm:prSet presAssocID="{3AB21F16-2ECA-4912-AE9F-2DD4B1DFCCAB}" presName="compositeNode" presStyleCnt="0">
        <dgm:presLayoutVars>
          <dgm:bulletEnabled val="1"/>
        </dgm:presLayoutVars>
      </dgm:prSet>
      <dgm:spPr/>
    </dgm:pt>
    <dgm:pt modelId="{5CC83395-D8B1-46A2-8D9A-65E1D86885CF}" type="pres">
      <dgm:prSet presAssocID="{3AB21F16-2ECA-4912-AE9F-2DD4B1DFCCAB}" presName="bgRect" presStyleLbl="bgAccFollowNode1" presStyleIdx="5" presStyleCnt="6"/>
      <dgm:spPr/>
    </dgm:pt>
    <dgm:pt modelId="{818EECC5-F73A-4116-9D41-AA3D31539FCF}" type="pres">
      <dgm:prSet presAssocID="{B5E1BD98-08E1-4CDD-AA91-DE8F5EC591EF}" presName="sibTransNodeCircle" presStyleLbl="alignNode1" presStyleIdx="10" presStyleCnt="12">
        <dgm:presLayoutVars>
          <dgm:chMax val="0"/>
          <dgm:bulletEnabled/>
        </dgm:presLayoutVars>
      </dgm:prSet>
      <dgm:spPr/>
    </dgm:pt>
    <dgm:pt modelId="{0E369905-F6B2-438A-9218-A7A394D27F28}" type="pres">
      <dgm:prSet presAssocID="{3AB21F16-2ECA-4912-AE9F-2DD4B1DFCCAB}" presName="bottomLine" presStyleLbl="alignNode1" presStyleIdx="11" presStyleCnt="12">
        <dgm:presLayoutVars/>
      </dgm:prSet>
      <dgm:spPr/>
    </dgm:pt>
    <dgm:pt modelId="{952388AD-CC21-4E37-ACF9-5B01A19BF5DF}" type="pres">
      <dgm:prSet presAssocID="{3AB21F16-2ECA-4912-AE9F-2DD4B1DFCCAB}" presName="nodeText" presStyleLbl="bgAccFollowNode1" presStyleIdx="5" presStyleCnt="6">
        <dgm:presLayoutVars>
          <dgm:bulletEnabled val="1"/>
        </dgm:presLayoutVars>
      </dgm:prSet>
      <dgm:spPr/>
    </dgm:pt>
  </dgm:ptLst>
  <dgm:cxnLst>
    <dgm:cxn modelId="{1EC15600-6F99-4D3B-8779-13900AF248C0}" type="presOf" srcId="{C86E9197-7C4D-4EFE-A185-662EB851E30C}" destId="{D9B63E4E-8A81-4942-9014-37C49BC26CCD}" srcOrd="0" destOrd="0" presId="urn:microsoft.com/office/officeart/2016/7/layout/BasicLinearProcessNumbered"/>
    <dgm:cxn modelId="{A9FDA10E-105A-412C-A287-235EC02AC580}" type="presOf" srcId="{B5E1BD98-08E1-4CDD-AA91-DE8F5EC591EF}" destId="{818EECC5-F73A-4116-9D41-AA3D31539FCF}" srcOrd="0" destOrd="0" presId="urn:microsoft.com/office/officeart/2016/7/layout/BasicLinearProcessNumbered"/>
    <dgm:cxn modelId="{66EE1711-5043-471B-9AE5-847ED21E5BDE}" type="presOf" srcId="{15BD3888-44C7-4760-BBCD-520CB3E80658}" destId="{BF51CFD8-1252-4373-B8FD-6588B040EFB8}" srcOrd="0" destOrd="1" presId="urn:microsoft.com/office/officeart/2016/7/layout/BasicLinearProcessNumbered"/>
    <dgm:cxn modelId="{8CE3B616-0229-4FB1-9DC2-F16C14A44D4F}" type="presOf" srcId="{5DF10339-0290-4271-A8D2-660F0C45CD82}" destId="{EC252B33-4940-4CDE-89C8-7FA40C9AF5F8}" srcOrd="0" destOrd="0" presId="urn:microsoft.com/office/officeart/2016/7/layout/BasicLinearProcessNumbered"/>
    <dgm:cxn modelId="{88B2FB16-0A12-4595-A7D6-B8FFD6CAB6CE}" srcId="{9AFDACD3-FAB1-45C4-A13E-39C0B3CFA451}" destId="{BCB7DBA9-C1AA-464B-B3CF-0508C9C5FDA9}" srcOrd="1" destOrd="0" parTransId="{338C5F0D-FD03-4488-A65B-39F9BA2459D0}" sibTransId="{8408FCC8-6849-4BE0-B050-247D44F07BB4}"/>
    <dgm:cxn modelId="{FBF82D18-A271-4218-8F88-43070A41BFE3}" srcId="{9AFDACD3-FAB1-45C4-A13E-39C0B3CFA451}" destId="{47124464-8DC5-4EA9-9D72-4A57C3FAD16B}" srcOrd="2" destOrd="0" parTransId="{603729DE-41E9-4E3E-B8D3-63F5414DA6A1}" sibTransId="{74529B41-BB1B-4426-BE16-542B1FA6D464}"/>
    <dgm:cxn modelId="{79196C19-B94E-43B0-96F3-EDCEAFE3F28A}" type="presOf" srcId="{9AFDACD3-FAB1-45C4-A13E-39C0B3CFA451}" destId="{3BA97144-9067-493E-BFF3-37CA7A89CFEF}" srcOrd="1" destOrd="0" presId="urn:microsoft.com/office/officeart/2016/7/layout/BasicLinearProcessNumbered"/>
    <dgm:cxn modelId="{6771AB19-DB6C-4279-87E2-200A6532E6E6}" type="presOf" srcId="{0C14CF87-5744-4942-BCDD-285BD3D679B2}" destId="{3BA97144-9067-493E-BFF3-37CA7A89CFEF}" srcOrd="0" destOrd="1" presId="urn:microsoft.com/office/officeart/2016/7/layout/BasicLinearProcessNumbered"/>
    <dgm:cxn modelId="{E300B126-E994-46F6-B3AD-18947C5F782C}" type="presOf" srcId="{5DF10339-0290-4271-A8D2-660F0C45CD82}" destId="{BF51CFD8-1252-4373-B8FD-6588B040EFB8}" srcOrd="1" destOrd="0" presId="urn:microsoft.com/office/officeart/2016/7/layout/BasicLinearProcessNumbered"/>
    <dgm:cxn modelId="{E1FF0427-215E-4AE2-BBF3-AF43D0712C78}" type="presOf" srcId="{80526BD4-51CE-4BC8-B72F-EDA23BAB3BFD}" destId="{004376FD-C076-4A04-B925-90B595787270}" srcOrd="0" destOrd="2" presId="urn:microsoft.com/office/officeart/2016/7/layout/BasicLinearProcessNumbered"/>
    <dgm:cxn modelId="{F3E3B22B-6773-48FA-A68C-5201CC691ED3}" srcId="{C86E9197-7C4D-4EFE-A185-662EB851E30C}" destId="{6951F513-3659-4958-B0C5-4BDE6A15A52E}" srcOrd="0" destOrd="0" parTransId="{5420EB0C-1DED-43C1-87C8-4647B3474F7A}" sibTransId="{7911014C-67A6-4721-9911-76BCCFC7F36B}"/>
    <dgm:cxn modelId="{BC02C03F-1CBB-4FD2-B739-4258A875E347}" type="presOf" srcId="{496DBFFD-29B6-4F62-90F3-9FA5CAE85983}" destId="{F5BF81EE-C044-43F9-9136-BCB59EC25AE9}" srcOrd="0" destOrd="0" presId="urn:microsoft.com/office/officeart/2016/7/layout/BasicLinearProcessNumbered"/>
    <dgm:cxn modelId="{7DF8BE44-D927-4D44-873B-B4895E4304C3}" type="presOf" srcId="{BFD233E5-50BC-4383-8143-905D655227E1}" destId="{004376FD-C076-4A04-B925-90B595787270}" srcOrd="0" destOrd="3" presId="urn:microsoft.com/office/officeart/2016/7/layout/BasicLinearProcessNumbered"/>
    <dgm:cxn modelId="{11751545-EA21-48A5-8341-6C97F31D6B91}" srcId="{5DF10339-0290-4271-A8D2-660F0C45CD82}" destId="{15BD3888-44C7-4760-BBCD-520CB3E80658}" srcOrd="0" destOrd="0" parTransId="{B5B29F0F-09FF-4DB2-B1B3-9EE272381A0E}" sibTransId="{3D0BBB9B-DE36-4AC4-89F7-C07EE82EA0FD}"/>
    <dgm:cxn modelId="{E7CF6148-9C0D-423A-BE60-79F5583E9602}" type="presOf" srcId="{11DCEC85-A283-439A-BAB5-F89D4DF90CE5}" destId="{60270D5B-B171-42E5-B04B-394F1A477607}" srcOrd="0" destOrd="0" presId="urn:microsoft.com/office/officeart/2016/7/layout/BasicLinearProcessNumbered"/>
    <dgm:cxn modelId="{182F7C6E-3A6A-42FC-B3E4-AA6561C7058F}" srcId="{9AFDACD3-FAB1-45C4-A13E-39C0B3CFA451}" destId="{0C14CF87-5744-4942-BCDD-285BD3D679B2}" srcOrd="0" destOrd="0" parTransId="{40EA95FF-3A40-4132-9682-BFE9E7E235B0}" sibTransId="{BF438A5D-AEBB-406C-9803-2DE02F2F747E}"/>
    <dgm:cxn modelId="{DD245251-0CB5-4486-94ED-5D9CE7B25EB7}" type="presOf" srcId="{0D48D22E-2A36-4E78-B1FE-748996E06092}" destId="{F710FC66-4F8A-409F-A960-74963F80193C}" srcOrd="0" destOrd="0" presId="urn:microsoft.com/office/officeart/2016/7/layout/BasicLinearProcessNumbered"/>
    <dgm:cxn modelId="{8BAA6377-AB21-4FB6-AA10-7BBE14786C7F}" srcId="{86BF1491-66DD-48F2-A7E5-52518D2B6179}" destId="{9AFDACD3-FAB1-45C4-A13E-39C0B3CFA451}" srcOrd="1" destOrd="0" parTransId="{2468FC33-D17C-4FA7-BF28-461AB88271E9}" sibTransId="{2A16F76D-855D-486F-9B7B-6ABF91435534}"/>
    <dgm:cxn modelId="{A444F857-17F3-4747-9973-B73DB1BF554C}" type="presOf" srcId="{C9FB61A4-D50F-4134-A103-B057DB4BD3F8}" destId="{E5CB947E-0201-478A-AE67-D6083CD10F49}" srcOrd="0" destOrd="0" presId="urn:microsoft.com/office/officeart/2016/7/layout/BasicLinearProcessNumbered"/>
    <dgm:cxn modelId="{79765079-299A-496C-BBEE-202DEDB34EFE}" type="presOf" srcId="{9AFDACD3-FAB1-45C4-A13E-39C0B3CFA451}" destId="{2F872A90-CC85-4790-98A5-FE5E4A4C1B57}" srcOrd="0" destOrd="0" presId="urn:microsoft.com/office/officeart/2016/7/layout/BasicLinearProcessNumbered"/>
    <dgm:cxn modelId="{8B9F8D79-7B30-4D02-87A5-B33EB189F334}" type="presOf" srcId="{2A16F76D-855D-486F-9B7B-6ABF91435534}" destId="{D2B5CB53-C393-4EA3-9CAA-E8203DD9AC3B}" srcOrd="0" destOrd="0" presId="urn:microsoft.com/office/officeart/2016/7/layout/BasicLinearProcessNumbered"/>
    <dgm:cxn modelId="{CB215A7C-65BE-4A27-BD95-2F9670D643E0}" type="presOf" srcId="{222645D7-C582-4CF4-BC23-2CC2A84C7E00}" destId="{BF51CFD8-1252-4373-B8FD-6588B040EFB8}" srcOrd="0" destOrd="2" presId="urn:microsoft.com/office/officeart/2016/7/layout/BasicLinearProcessNumbered"/>
    <dgm:cxn modelId="{AAA85C89-B0DD-4E87-8358-CCD5981DB34C}" type="presOf" srcId="{3AB21F16-2ECA-4912-AE9F-2DD4B1DFCCAB}" destId="{952388AD-CC21-4E37-ACF9-5B01A19BF5DF}" srcOrd="1" destOrd="0" presId="urn:microsoft.com/office/officeart/2016/7/layout/BasicLinearProcessNumbered"/>
    <dgm:cxn modelId="{C30E4A90-F6D7-46AF-899A-82E85412B339}" type="presOf" srcId="{86BF1491-66DD-48F2-A7E5-52518D2B6179}" destId="{59856A92-B8C5-4F07-B7DF-396C4688AD74}" srcOrd="0" destOrd="0" presId="urn:microsoft.com/office/officeart/2016/7/layout/BasicLinearProcessNumbered"/>
    <dgm:cxn modelId="{77B81296-1231-4B25-A03F-A4331859D1CA}" srcId="{0D48D22E-2A36-4E78-B1FE-748996E06092}" destId="{80526BD4-51CE-4BC8-B72F-EDA23BAB3BFD}" srcOrd="1" destOrd="0" parTransId="{4BC6982A-5AD6-447A-BFB9-689BE40F31BF}" sibTransId="{97CB8BE5-396D-4243-9CAC-C122D911597B}"/>
    <dgm:cxn modelId="{EB0A7D9C-692C-4251-8E0A-496A5818F06E}" srcId="{86BF1491-66DD-48F2-A7E5-52518D2B6179}" destId="{C86E9197-7C4D-4EFE-A185-662EB851E30C}" srcOrd="3" destOrd="0" parTransId="{E1A29896-7118-4557-8122-D03309038340}" sibTransId="{C9FB61A4-D50F-4134-A103-B057DB4BD3F8}"/>
    <dgm:cxn modelId="{9B736F9D-88AB-4F44-8C6C-8F3EB5BE9A89}" type="presOf" srcId="{BCB7DBA9-C1AA-464B-B3CF-0508C9C5FDA9}" destId="{3BA97144-9067-493E-BFF3-37CA7A89CFEF}" srcOrd="0" destOrd="2" presId="urn:microsoft.com/office/officeart/2016/7/layout/BasicLinearProcessNumbered"/>
    <dgm:cxn modelId="{112A40A5-2CED-4C06-9003-57980A2CCEA0}" type="presOf" srcId="{6951F513-3659-4958-B0C5-4BDE6A15A52E}" destId="{9B7BBD76-2CEC-46C7-AFFA-5649F7887AA1}" srcOrd="0" destOrd="1" presId="urn:microsoft.com/office/officeart/2016/7/layout/BasicLinearProcessNumbered"/>
    <dgm:cxn modelId="{E9EB19B1-0935-40C6-A829-CDA961ED4B0C}" type="presOf" srcId="{3AB21F16-2ECA-4912-AE9F-2DD4B1DFCCAB}" destId="{5CC83395-D8B1-46A2-8D9A-65E1D86885CF}" srcOrd="0" destOrd="0" presId="urn:microsoft.com/office/officeart/2016/7/layout/BasicLinearProcessNumbered"/>
    <dgm:cxn modelId="{EFFDBEB5-44AD-4F09-913F-8C56A652983B}" srcId="{86BF1491-66DD-48F2-A7E5-52518D2B6179}" destId="{F238E069-2698-4E5F-A32F-967068848D97}" srcOrd="0" destOrd="0" parTransId="{46502E06-29B9-43C3-804E-4FE105E80CF6}" sibTransId="{11DCEC85-A283-439A-BAB5-F89D4DF90CE5}"/>
    <dgm:cxn modelId="{526B2FBD-FB66-4DA9-9982-F09B2C69CF77}" srcId="{86BF1491-66DD-48F2-A7E5-52518D2B6179}" destId="{5DF10339-0290-4271-A8D2-660F0C45CD82}" srcOrd="2" destOrd="0" parTransId="{39C57795-6D43-4E8F-A7FB-649C8CEB9BFB}" sibTransId="{496DBFFD-29B6-4F62-90F3-9FA5CAE85983}"/>
    <dgm:cxn modelId="{F17929C0-6989-415C-854F-9E9EE0E28D6D}" srcId="{0D48D22E-2A36-4E78-B1FE-748996E06092}" destId="{D7613F7A-89B8-44B7-8A13-B555B5F4F660}" srcOrd="0" destOrd="0" parTransId="{9A2BDC71-501D-4CFC-AD89-77F19C4A1763}" sibTransId="{AA71CC2A-BAA2-46CA-99A9-206C64FBF836}"/>
    <dgm:cxn modelId="{687C88C4-10A9-4110-AFBD-78209B4F67E6}" srcId="{5DF10339-0290-4271-A8D2-660F0C45CD82}" destId="{222645D7-C582-4CF4-BC23-2CC2A84C7E00}" srcOrd="1" destOrd="0" parTransId="{0CC711D1-87C3-433B-BD66-5800EA7BC779}" sibTransId="{CD62F89F-05B0-4714-AA4C-8BA2E7AE7CBE}"/>
    <dgm:cxn modelId="{DA8742D1-F51D-4594-8651-BE3AEEDFDB92}" type="presOf" srcId="{F238E069-2698-4E5F-A32F-967068848D97}" destId="{25BB8EB3-A0E6-423C-AD6D-A8734E123D3E}" srcOrd="0" destOrd="0" presId="urn:microsoft.com/office/officeart/2016/7/layout/BasicLinearProcessNumbered"/>
    <dgm:cxn modelId="{B8B6DBD1-9920-41CB-A59C-BCD4849B491C}" type="presOf" srcId="{F238E069-2698-4E5F-A32F-967068848D97}" destId="{BCFB36F1-4116-4CA8-AE4D-0A873F48F119}" srcOrd="1" destOrd="0" presId="urn:microsoft.com/office/officeart/2016/7/layout/BasicLinearProcessNumbered"/>
    <dgm:cxn modelId="{DC03CBD3-7F32-4B7D-A1DE-3FCBDB57314E}" type="presOf" srcId="{3727B8E7-7104-4AED-AC77-C2F05AAF4D1B}" destId="{9E69589E-0EC5-48BC-9859-0B3B006ECADE}" srcOrd="0" destOrd="0" presId="urn:microsoft.com/office/officeart/2016/7/layout/BasicLinearProcessNumbered"/>
    <dgm:cxn modelId="{52E6D0D7-F6A9-42CB-9352-44783CDB9500}" type="presOf" srcId="{C86E9197-7C4D-4EFE-A185-662EB851E30C}" destId="{9B7BBD76-2CEC-46C7-AFFA-5649F7887AA1}" srcOrd="1" destOrd="0" presId="urn:microsoft.com/office/officeart/2016/7/layout/BasicLinearProcessNumbered"/>
    <dgm:cxn modelId="{84CC7DDC-32AA-4354-BC47-E82E31D9710F}" type="presOf" srcId="{47124464-8DC5-4EA9-9D72-4A57C3FAD16B}" destId="{3BA97144-9067-493E-BFF3-37CA7A89CFEF}" srcOrd="0" destOrd="3" presId="urn:microsoft.com/office/officeart/2016/7/layout/BasicLinearProcessNumbered"/>
    <dgm:cxn modelId="{F9A422DD-190D-4CA7-87EE-01D64E22FA3E}" srcId="{0D48D22E-2A36-4E78-B1FE-748996E06092}" destId="{BFD233E5-50BC-4383-8143-905D655227E1}" srcOrd="2" destOrd="0" parTransId="{30E0146A-F1FD-46C2-8C8D-7A9C9D7467BE}" sibTransId="{EE88355F-2FCC-4489-9F8E-737B3449B35B}"/>
    <dgm:cxn modelId="{9CD070E2-34FA-4714-B626-2938BB8253C6}" type="presOf" srcId="{0D48D22E-2A36-4E78-B1FE-748996E06092}" destId="{004376FD-C076-4A04-B925-90B595787270}" srcOrd="1" destOrd="0" presId="urn:microsoft.com/office/officeart/2016/7/layout/BasicLinearProcessNumbered"/>
    <dgm:cxn modelId="{D5A487E2-E8DC-488E-A821-C2019CAE1143}" type="presOf" srcId="{D7613F7A-89B8-44B7-8A13-B555B5F4F660}" destId="{004376FD-C076-4A04-B925-90B595787270}" srcOrd="0" destOrd="1" presId="urn:microsoft.com/office/officeart/2016/7/layout/BasicLinearProcessNumbered"/>
    <dgm:cxn modelId="{D8A580F1-319E-4C16-93B8-143AC3A14C12}" srcId="{86BF1491-66DD-48F2-A7E5-52518D2B6179}" destId="{3AB21F16-2ECA-4912-AE9F-2DD4B1DFCCAB}" srcOrd="5" destOrd="0" parTransId="{D908B3A1-4A70-4994-9EA0-6AACB77143ED}" sibTransId="{B5E1BD98-08E1-4CDD-AA91-DE8F5EC591EF}"/>
    <dgm:cxn modelId="{705D25FE-C8B8-4869-BC56-A4A1DD0D34EA}" srcId="{86BF1491-66DD-48F2-A7E5-52518D2B6179}" destId="{0D48D22E-2A36-4E78-B1FE-748996E06092}" srcOrd="4" destOrd="0" parTransId="{8A1737AB-112D-498D-9C9B-7A719CFD771D}" sibTransId="{3727B8E7-7104-4AED-AC77-C2F05AAF4D1B}"/>
    <dgm:cxn modelId="{841C64CF-31AC-43F5-A75B-CF32DF43CC5A}" type="presParOf" srcId="{59856A92-B8C5-4F07-B7DF-396C4688AD74}" destId="{C7D86089-19BC-496C-B998-B0AF99F7B5BC}" srcOrd="0" destOrd="0" presId="urn:microsoft.com/office/officeart/2016/7/layout/BasicLinearProcessNumbered"/>
    <dgm:cxn modelId="{37055939-9AB6-47EE-9C5B-9F8111BFD1F3}" type="presParOf" srcId="{C7D86089-19BC-496C-B998-B0AF99F7B5BC}" destId="{25BB8EB3-A0E6-423C-AD6D-A8734E123D3E}" srcOrd="0" destOrd="0" presId="urn:microsoft.com/office/officeart/2016/7/layout/BasicLinearProcessNumbered"/>
    <dgm:cxn modelId="{C4F008CE-3ED6-4316-88C3-FCC4600BBD91}" type="presParOf" srcId="{C7D86089-19BC-496C-B998-B0AF99F7B5BC}" destId="{60270D5B-B171-42E5-B04B-394F1A477607}" srcOrd="1" destOrd="0" presId="urn:microsoft.com/office/officeart/2016/7/layout/BasicLinearProcessNumbered"/>
    <dgm:cxn modelId="{82518207-4036-4C4D-AD8F-884146C87884}" type="presParOf" srcId="{C7D86089-19BC-496C-B998-B0AF99F7B5BC}" destId="{CB0C2D90-4752-4C9A-B9C7-04ABF0E18648}" srcOrd="2" destOrd="0" presId="urn:microsoft.com/office/officeart/2016/7/layout/BasicLinearProcessNumbered"/>
    <dgm:cxn modelId="{ECC3C28F-52B0-41BE-8441-12D8D34BA1FD}" type="presParOf" srcId="{C7D86089-19BC-496C-B998-B0AF99F7B5BC}" destId="{BCFB36F1-4116-4CA8-AE4D-0A873F48F119}" srcOrd="3" destOrd="0" presId="urn:microsoft.com/office/officeart/2016/7/layout/BasicLinearProcessNumbered"/>
    <dgm:cxn modelId="{02FE9157-7DD2-453D-A86D-89D5E107D6EB}" type="presParOf" srcId="{59856A92-B8C5-4F07-B7DF-396C4688AD74}" destId="{42679ABA-FCDF-4731-BC0E-A2C10D45D00A}" srcOrd="1" destOrd="0" presId="urn:microsoft.com/office/officeart/2016/7/layout/BasicLinearProcessNumbered"/>
    <dgm:cxn modelId="{D1453ABD-170C-4876-A797-B1F1B73C53D8}" type="presParOf" srcId="{59856A92-B8C5-4F07-B7DF-396C4688AD74}" destId="{2509D728-DEE7-4350-BA46-328FE99088E8}" srcOrd="2" destOrd="0" presId="urn:microsoft.com/office/officeart/2016/7/layout/BasicLinearProcessNumbered"/>
    <dgm:cxn modelId="{D854FA30-B856-4457-B56B-772BCD40B572}" type="presParOf" srcId="{2509D728-DEE7-4350-BA46-328FE99088E8}" destId="{2F872A90-CC85-4790-98A5-FE5E4A4C1B57}" srcOrd="0" destOrd="0" presId="urn:microsoft.com/office/officeart/2016/7/layout/BasicLinearProcessNumbered"/>
    <dgm:cxn modelId="{CAE8357D-B1EF-4598-9883-17ED0E7D90B9}" type="presParOf" srcId="{2509D728-DEE7-4350-BA46-328FE99088E8}" destId="{D2B5CB53-C393-4EA3-9CAA-E8203DD9AC3B}" srcOrd="1" destOrd="0" presId="urn:microsoft.com/office/officeart/2016/7/layout/BasicLinearProcessNumbered"/>
    <dgm:cxn modelId="{E4B94EB2-5961-4538-BCCF-608FB4FE5ACC}" type="presParOf" srcId="{2509D728-DEE7-4350-BA46-328FE99088E8}" destId="{1020E659-1801-4E6A-97D7-26199FEBE852}" srcOrd="2" destOrd="0" presId="urn:microsoft.com/office/officeart/2016/7/layout/BasicLinearProcessNumbered"/>
    <dgm:cxn modelId="{D4246DA0-5D01-4816-8FF2-BB5491307755}" type="presParOf" srcId="{2509D728-DEE7-4350-BA46-328FE99088E8}" destId="{3BA97144-9067-493E-BFF3-37CA7A89CFEF}" srcOrd="3" destOrd="0" presId="urn:microsoft.com/office/officeart/2016/7/layout/BasicLinearProcessNumbered"/>
    <dgm:cxn modelId="{B00D0E9B-27FF-4A85-B966-CD889775E782}" type="presParOf" srcId="{59856A92-B8C5-4F07-B7DF-396C4688AD74}" destId="{B136DF90-4D9E-4DC0-9F78-9380513E61FB}" srcOrd="3" destOrd="0" presId="urn:microsoft.com/office/officeart/2016/7/layout/BasicLinearProcessNumbered"/>
    <dgm:cxn modelId="{32292572-C480-434B-BF0A-E4D2E78BCB83}" type="presParOf" srcId="{59856A92-B8C5-4F07-B7DF-396C4688AD74}" destId="{53976620-3E0B-48EC-A334-64BD088C2CF7}" srcOrd="4" destOrd="0" presId="urn:microsoft.com/office/officeart/2016/7/layout/BasicLinearProcessNumbered"/>
    <dgm:cxn modelId="{0A593F38-7C4B-4F48-AB2F-F28B5E0739B0}" type="presParOf" srcId="{53976620-3E0B-48EC-A334-64BD088C2CF7}" destId="{EC252B33-4940-4CDE-89C8-7FA40C9AF5F8}" srcOrd="0" destOrd="0" presId="urn:microsoft.com/office/officeart/2016/7/layout/BasicLinearProcessNumbered"/>
    <dgm:cxn modelId="{0DB6B534-8279-4762-9708-2865E13AF5B7}" type="presParOf" srcId="{53976620-3E0B-48EC-A334-64BD088C2CF7}" destId="{F5BF81EE-C044-43F9-9136-BCB59EC25AE9}" srcOrd="1" destOrd="0" presId="urn:microsoft.com/office/officeart/2016/7/layout/BasicLinearProcessNumbered"/>
    <dgm:cxn modelId="{D8C0BED3-4800-436F-892E-E868240B3F05}" type="presParOf" srcId="{53976620-3E0B-48EC-A334-64BD088C2CF7}" destId="{887ECE13-ADD9-42EC-97FE-426510E1031C}" srcOrd="2" destOrd="0" presId="urn:microsoft.com/office/officeart/2016/7/layout/BasicLinearProcessNumbered"/>
    <dgm:cxn modelId="{2EBF15A6-ABD1-4C60-A5B4-1A6A72630ECC}" type="presParOf" srcId="{53976620-3E0B-48EC-A334-64BD088C2CF7}" destId="{BF51CFD8-1252-4373-B8FD-6588B040EFB8}" srcOrd="3" destOrd="0" presId="urn:microsoft.com/office/officeart/2016/7/layout/BasicLinearProcessNumbered"/>
    <dgm:cxn modelId="{6B5AD390-1C30-4E72-822F-CDF8CE81DE83}" type="presParOf" srcId="{59856A92-B8C5-4F07-B7DF-396C4688AD74}" destId="{D17CE1D2-295A-4279-8415-17413078F478}" srcOrd="5" destOrd="0" presId="urn:microsoft.com/office/officeart/2016/7/layout/BasicLinearProcessNumbered"/>
    <dgm:cxn modelId="{71D19669-A9E2-49AF-945D-36B8995CF849}" type="presParOf" srcId="{59856A92-B8C5-4F07-B7DF-396C4688AD74}" destId="{BD373ECE-00BE-4115-B131-4B98A565837B}" srcOrd="6" destOrd="0" presId="urn:microsoft.com/office/officeart/2016/7/layout/BasicLinearProcessNumbered"/>
    <dgm:cxn modelId="{FCA7CDCB-A414-4C95-8741-8EC0273A274A}" type="presParOf" srcId="{BD373ECE-00BE-4115-B131-4B98A565837B}" destId="{D9B63E4E-8A81-4942-9014-37C49BC26CCD}" srcOrd="0" destOrd="0" presId="urn:microsoft.com/office/officeart/2016/7/layout/BasicLinearProcessNumbered"/>
    <dgm:cxn modelId="{5F32F400-436B-44D3-8FDF-A34BB98EF6CE}" type="presParOf" srcId="{BD373ECE-00BE-4115-B131-4B98A565837B}" destId="{E5CB947E-0201-478A-AE67-D6083CD10F49}" srcOrd="1" destOrd="0" presId="urn:microsoft.com/office/officeart/2016/7/layout/BasicLinearProcessNumbered"/>
    <dgm:cxn modelId="{22FF5376-0403-4715-A4AF-5DA9C1041DB0}" type="presParOf" srcId="{BD373ECE-00BE-4115-B131-4B98A565837B}" destId="{364A904D-5385-40F1-A878-F00231BCDEBD}" srcOrd="2" destOrd="0" presId="urn:microsoft.com/office/officeart/2016/7/layout/BasicLinearProcessNumbered"/>
    <dgm:cxn modelId="{6EF8369A-0D58-4B1B-A3B9-84509DBE52D5}" type="presParOf" srcId="{BD373ECE-00BE-4115-B131-4B98A565837B}" destId="{9B7BBD76-2CEC-46C7-AFFA-5649F7887AA1}" srcOrd="3" destOrd="0" presId="urn:microsoft.com/office/officeart/2016/7/layout/BasicLinearProcessNumbered"/>
    <dgm:cxn modelId="{4D6DF211-7065-4432-973E-A24B3E75C692}" type="presParOf" srcId="{59856A92-B8C5-4F07-B7DF-396C4688AD74}" destId="{436BFE30-2399-4BC9-A20A-5A4DD60D2242}" srcOrd="7" destOrd="0" presId="urn:microsoft.com/office/officeart/2016/7/layout/BasicLinearProcessNumbered"/>
    <dgm:cxn modelId="{16D56C08-1DE9-4279-A9EE-9946949EB478}" type="presParOf" srcId="{59856A92-B8C5-4F07-B7DF-396C4688AD74}" destId="{1A1A4536-E6D3-4B3A-ADA3-C6809C79C33C}" srcOrd="8" destOrd="0" presId="urn:microsoft.com/office/officeart/2016/7/layout/BasicLinearProcessNumbered"/>
    <dgm:cxn modelId="{D5746306-E7F7-422A-A638-F2F6D43BAC5C}" type="presParOf" srcId="{1A1A4536-E6D3-4B3A-ADA3-C6809C79C33C}" destId="{F710FC66-4F8A-409F-A960-74963F80193C}" srcOrd="0" destOrd="0" presId="urn:microsoft.com/office/officeart/2016/7/layout/BasicLinearProcessNumbered"/>
    <dgm:cxn modelId="{1FAD2A0B-B060-466A-8947-3776919E62B2}" type="presParOf" srcId="{1A1A4536-E6D3-4B3A-ADA3-C6809C79C33C}" destId="{9E69589E-0EC5-48BC-9859-0B3B006ECADE}" srcOrd="1" destOrd="0" presId="urn:microsoft.com/office/officeart/2016/7/layout/BasicLinearProcessNumbered"/>
    <dgm:cxn modelId="{1E1FF973-B44E-4727-9AAC-0EF620F7C9BA}" type="presParOf" srcId="{1A1A4536-E6D3-4B3A-ADA3-C6809C79C33C}" destId="{63A51995-1B02-4FFE-AAC9-A345270205C6}" srcOrd="2" destOrd="0" presId="urn:microsoft.com/office/officeart/2016/7/layout/BasicLinearProcessNumbered"/>
    <dgm:cxn modelId="{915A43AC-CC65-413C-A13D-47D57DF81E14}" type="presParOf" srcId="{1A1A4536-E6D3-4B3A-ADA3-C6809C79C33C}" destId="{004376FD-C076-4A04-B925-90B595787270}" srcOrd="3" destOrd="0" presId="urn:microsoft.com/office/officeart/2016/7/layout/BasicLinearProcessNumbered"/>
    <dgm:cxn modelId="{00C8C484-6353-4DFD-8AA2-690C9CB1BB03}" type="presParOf" srcId="{59856A92-B8C5-4F07-B7DF-396C4688AD74}" destId="{64A13F26-D5B2-4751-BC47-C79A5BD81FB5}" srcOrd="9" destOrd="0" presId="urn:microsoft.com/office/officeart/2016/7/layout/BasicLinearProcessNumbered"/>
    <dgm:cxn modelId="{BE989741-7D9E-4F67-8654-9AF0DED6E91E}" type="presParOf" srcId="{59856A92-B8C5-4F07-B7DF-396C4688AD74}" destId="{85EE6868-7DF4-4F2A-9CA6-E33E8CFE81EB}" srcOrd="10" destOrd="0" presId="urn:microsoft.com/office/officeart/2016/7/layout/BasicLinearProcessNumbered"/>
    <dgm:cxn modelId="{D47127E6-6B78-4381-AEB0-59B63D1BD304}" type="presParOf" srcId="{85EE6868-7DF4-4F2A-9CA6-E33E8CFE81EB}" destId="{5CC83395-D8B1-46A2-8D9A-65E1D86885CF}" srcOrd="0" destOrd="0" presId="urn:microsoft.com/office/officeart/2016/7/layout/BasicLinearProcessNumbered"/>
    <dgm:cxn modelId="{0FE98BB8-3CBE-4F6E-B4E4-F55D560718F1}" type="presParOf" srcId="{85EE6868-7DF4-4F2A-9CA6-E33E8CFE81EB}" destId="{818EECC5-F73A-4116-9D41-AA3D31539FCF}" srcOrd="1" destOrd="0" presId="urn:microsoft.com/office/officeart/2016/7/layout/BasicLinearProcessNumbered"/>
    <dgm:cxn modelId="{F46C2419-1B24-4A73-AB1A-1F15617AE031}" type="presParOf" srcId="{85EE6868-7DF4-4F2A-9CA6-E33E8CFE81EB}" destId="{0E369905-F6B2-438A-9218-A7A394D27F28}" srcOrd="2" destOrd="0" presId="urn:microsoft.com/office/officeart/2016/7/layout/BasicLinearProcessNumbered"/>
    <dgm:cxn modelId="{B1AA047C-ED5C-4AF1-940C-DF8411B5C5FB}" type="presParOf" srcId="{85EE6868-7DF4-4F2A-9CA6-E33E8CFE81EB}" destId="{952388AD-CC21-4E37-ACF9-5B01A19BF5DF}" srcOrd="3" destOrd="0" presId="urn:microsoft.com/office/officeart/2016/7/layout/BasicLinearProcessNumbered"/>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D99E2E9-EDCD-45DA-81ED-935EFEC521A9}" type="doc">
      <dgm:prSet loTypeId="urn:microsoft.com/office/officeart/2005/8/layout/pyramid1" loCatId="pyramid" qsTypeId="urn:microsoft.com/office/officeart/2005/8/quickstyle/3d5" qsCatId="3D" csTypeId="urn:microsoft.com/office/officeart/2005/8/colors/accent1_3" csCatId="accent1" phldr="1"/>
      <dgm:spPr/>
    </dgm:pt>
    <dgm:pt modelId="{BD37316C-BABA-4D62-B8B0-3F6E430268DE}">
      <dgm:prSet phldrT="[Text]" custT="1"/>
      <dgm:spPr/>
      <dgm:t>
        <a:bodyPr/>
        <a:lstStyle/>
        <a:p>
          <a:r>
            <a:rPr lang="nb-NO" sz="1800">
              <a:latin typeface="Segoe UI Light" panose="020B0502040204020203" pitchFamily="34" charset="0"/>
              <a:cs typeface="Segoe UI Light" panose="020B0502040204020203" pitchFamily="34" charset="0"/>
            </a:rPr>
            <a:t>App.</a:t>
          </a:r>
          <a:endParaRPr lang="en-US" sz="2000" dirty="0">
            <a:latin typeface="Segoe UI Light" panose="020B0502040204020203" pitchFamily="34" charset="0"/>
            <a:cs typeface="Segoe UI Light" panose="020B0502040204020203" pitchFamily="34" charset="0"/>
          </a:endParaRPr>
        </a:p>
      </dgm:t>
    </dgm:pt>
    <dgm:pt modelId="{2A2C91CE-20F3-491E-AE9E-4E3D62F10E9A}" type="parTrans" cxnId="{389C3496-9EA9-4CCE-B1DC-1B9923B502C5}">
      <dgm:prSet/>
      <dgm:spPr/>
      <dgm:t>
        <a:bodyPr/>
        <a:lstStyle/>
        <a:p>
          <a:endParaRPr lang="en-US"/>
        </a:p>
      </dgm:t>
    </dgm:pt>
    <dgm:pt modelId="{AC5A8652-946E-48F1-91F5-1E2A706D7E58}" type="sibTrans" cxnId="{389C3496-9EA9-4CCE-B1DC-1B9923B502C5}">
      <dgm:prSet/>
      <dgm:spPr/>
      <dgm:t>
        <a:bodyPr/>
        <a:lstStyle/>
        <a:p>
          <a:endParaRPr lang="en-US"/>
        </a:p>
      </dgm:t>
    </dgm:pt>
    <dgm:pt modelId="{16E04916-9B10-464D-9380-B64D0F6B39E6}">
      <dgm:prSet phldrT="[Text]"/>
      <dgm:spPr/>
      <dgm:t>
        <a:bodyPr/>
        <a:lstStyle/>
        <a:p>
          <a:r>
            <a:rPr lang="nb-NO">
              <a:latin typeface="Segoe UI Light" panose="020B0502040204020203" pitchFamily="34" charset="0"/>
              <a:cs typeface="Segoe UI Light" panose="020B0502040204020203" pitchFamily="34" charset="0"/>
            </a:rPr>
            <a:t>Forretningsprosesser</a:t>
          </a:r>
          <a:endParaRPr lang="en-US" dirty="0">
            <a:latin typeface="Segoe UI Light" panose="020B0502040204020203" pitchFamily="34" charset="0"/>
            <a:cs typeface="Segoe UI Light" panose="020B0502040204020203" pitchFamily="34" charset="0"/>
          </a:endParaRPr>
        </a:p>
      </dgm:t>
    </dgm:pt>
    <dgm:pt modelId="{7E6FA90E-D345-408E-952B-466964AAD60B}" type="parTrans" cxnId="{AE162F9A-1F40-489A-91EE-C9EF5E23C781}">
      <dgm:prSet/>
      <dgm:spPr/>
      <dgm:t>
        <a:bodyPr/>
        <a:lstStyle/>
        <a:p>
          <a:endParaRPr lang="en-US"/>
        </a:p>
      </dgm:t>
    </dgm:pt>
    <dgm:pt modelId="{EB859E8C-FFAD-4F7B-9D9E-66960353D96F}" type="sibTrans" cxnId="{AE162F9A-1F40-489A-91EE-C9EF5E23C781}">
      <dgm:prSet/>
      <dgm:spPr/>
      <dgm:t>
        <a:bodyPr/>
        <a:lstStyle/>
        <a:p>
          <a:endParaRPr lang="en-US"/>
        </a:p>
      </dgm:t>
    </dgm:pt>
    <dgm:pt modelId="{D09E2720-79FD-4203-BB93-1F2F103862E4}">
      <dgm:prSet phldrT="[Text]"/>
      <dgm:spPr/>
      <dgm:t>
        <a:bodyPr/>
        <a:lstStyle/>
        <a:p>
          <a:r>
            <a:rPr lang="nb-NO">
              <a:latin typeface="Segoe UI Light" panose="020B0502040204020203" pitchFamily="34" charset="0"/>
              <a:cs typeface="Segoe UI Light" panose="020B0502040204020203" pitchFamily="34" charset="0"/>
            </a:rPr>
            <a:t>Forretningsmodell</a:t>
          </a:r>
          <a:endParaRPr lang="en-US" dirty="0">
            <a:latin typeface="Segoe UI Light" panose="020B0502040204020203" pitchFamily="34" charset="0"/>
            <a:cs typeface="Segoe UI Light" panose="020B0502040204020203" pitchFamily="34" charset="0"/>
          </a:endParaRPr>
        </a:p>
      </dgm:t>
    </dgm:pt>
    <dgm:pt modelId="{D78C7B8B-A475-49A0-A413-4F5EAF570F0A}" type="parTrans" cxnId="{37C9ACBB-8BE3-4764-8A63-A6339A2FBF9C}">
      <dgm:prSet/>
      <dgm:spPr/>
      <dgm:t>
        <a:bodyPr/>
        <a:lstStyle/>
        <a:p>
          <a:endParaRPr lang="en-US"/>
        </a:p>
      </dgm:t>
    </dgm:pt>
    <dgm:pt modelId="{3A3123F9-4091-48FB-8174-7ECB82BC92FA}" type="sibTrans" cxnId="{37C9ACBB-8BE3-4764-8A63-A6339A2FBF9C}">
      <dgm:prSet/>
      <dgm:spPr/>
      <dgm:t>
        <a:bodyPr/>
        <a:lstStyle/>
        <a:p>
          <a:endParaRPr lang="en-US"/>
        </a:p>
      </dgm:t>
    </dgm:pt>
    <dgm:pt modelId="{BA324D5C-F2C3-4C4F-9986-7F25EB9950BE}">
      <dgm:prSet phldrT="[Text]"/>
      <dgm:spPr/>
      <dgm:t>
        <a:bodyPr/>
        <a:lstStyle/>
        <a:p>
          <a:r>
            <a:rPr lang="nb-NO">
              <a:latin typeface="Segoe UI Light" panose="020B0502040204020203" pitchFamily="34" charset="0"/>
              <a:cs typeface="Segoe UI Light" panose="020B0502040204020203" pitchFamily="34" charset="0"/>
            </a:rPr>
            <a:t>Organisasjon</a:t>
          </a:r>
          <a:endParaRPr lang="en-US" dirty="0">
            <a:latin typeface="Segoe UI Light" panose="020B0502040204020203" pitchFamily="34" charset="0"/>
            <a:cs typeface="Segoe UI Light" panose="020B0502040204020203" pitchFamily="34" charset="0"/>
          </a:endParaRPr>
        </a:p>
      </dgm:t>
    </dgm:pt>
    <dgm:pt modelId="{00EE08CD-4F1F-451C-8FB7-C1F2185B1CEA}" type="parTrans" cxnId="{2992F57F-4B0A-4174-97C5-874049002542}">
      <dgm:prSet/>
      <dgm:spPr/>
      <dgm:t>
        <a:bodyPr/>
        <a:lstStyle/>
        <a:p>
          <a:endParaRPr lang="en-US"/>
        </a:p>
      </dgm:t>
    </dgm:pt>
    <dgm:pt modelId="{E8CE621A-38F9-4E53-98F4-F2EB3DAAC9C0}" type="sibTrans" cxnId="{2992F57F-4B0A-4174-97C5-874049002542}">
      <dgm:prSet/>
      <dgm:spPr/>
      <dgm:t>
        <a:bodyPr/>
        <a:lstStyle/>
        <a:p>
          <a:endParaRPr lang="en-US"/>
        </a:p>
      </dgm:t>
    </dgm:pt>
    <dgm:pt modelId="{94758DC7-6512-4AD1-8E3E-EA87CCA6F034}">
      <dgm:prSet phldrT="[Text]"/>
      <dgm:spPr/>
      <dgm:t>
        <a:bodyPr/>
        <a:lstStyle/>
        <a:p>
          <a:r>
            <a:rPr lang="nb-NO">
              <a:latin typeface="Segoe UI Light" panose="020B0502040204020203" pitchFamily="34" charset="0"/>
              <a:cs typeface="Segoe UI Light" panose="020B0502040204020203" pitchFamily="34" charset="0"/>
            </a:rPr>
            <a:t>Plattform</a:t>
          </a:r>
          <a:endParaRPr lang="en-US" dirty="0">
            <a:latin typeface="Segoe UI Light" panose="020B0502040204020203" pitchFamily="34" charset="0"/>
            <a:cs typeface="Segoe UI Light" panose="020B0502040204020203" pitchFamily="34" charset="0"/>
          </a:endParaRPr>
        </a:p>
      </dgm:t>
    </dgm:pt>
    <dgm:pt modelId="{FE4F2619-1E82-4910-9DB1-3A0A6F2B3868}" type="parTrans" cxnId="{0F8D0E9F-CAC9-4324-8A0F-2E90E87A82E3}">
      <dgm:prSet/>
      <dgm:spPr/>
      <dgm:t>
        <a:bodyPr/>
        <a:lstStyle/>
        <a:p>
          <a:endParaRPr lang="en-US"/>
        </a:p>
      </dgm:t>
    </dgm:pt>
    <dgm:pt modelId="{AFDD7D25-999D-4D2B-BC61-0C04A41CC32B}" type="sibTrans" cxnId="{0F8D0E9F-CAC9-4324-8A0F-2E90E87A82E3}">
      <dgm:prSet/>
      <dgm:spPr/>
      <dgm:t>
        <a:bodyPr/>
        <a:lstStyle/>
        <a:p>
          <a:endParaRPr lang="en-US"/>
        </a:p>
      </dgm:t>
    </dgm:pt>
    <dgm:pt modelId="{A0771754-3C98-4A37-9976-1B6545C4D997}" type="pres">
      <dgm:prSet presAssocID="{AD99E2E9-EDCD-45DA-81ED-935EFEC521A9}" presName="Name0" presStyleCnt="0">
        <dgm:presLayoutVars>
          <dgm:dir/>
          <dgm:animLvl val="lvl"/>
          <dgm:resizeHandles val="exact"/>
        </dgm:presLayoutVars>
      </dgm:prSet>
      <dgm:spPr/>
    </dgm:pt>
    <dgm:pt modelId="{A49425E9-0C7D-4757-8D99-577C1B4254D1}" type="pres">
      <dgm:prSet presAssocID="{BD37316C-BABA-4D62-B8B0-3F6E430268DE}" presName="Name8" presStyleCnt="0"/>
      <dgm:spPr/>
    </dgm:pt>
    <dgm:pt modelId="{E42F8CF1-A54F-4DF9-A8B4-0CEF1FA71C73}" type="pres">
      <dgm:prSet presAssocID="{BD37316C-BABA-4D62-B8B0-3F6E430268DE}" presName="level" presStyleLbl="node1" presStyleIdx="0" presStyleCnt="5" custLinFactNeighborX="156">
        <dgm:presLayoutVars>
          <dgm:chMax val="1"/>
          <dgm:bulletEnabled val="1"/>
        </dgm:presLayoutVars>
      </dgm:prSet>
      <dgm:spPr/>
    </dgm:pt>
    <dgm:pt modelId="{3C18B6B1-A37A-4F25-93FD-70FB6205636E}" type="pres">
      <dgm:prSet presAssocID="{BD37316C-BABA-4D62-B8B0-3F6E430268DE}" presName="levelTx" presStyleLbl="revTx" presStyleIdx="0" presStyleCnt="0">
        <dgm:presLayoutVars>
          <dgm:chMax val="1"/>
          <dgm:bulletEnabled val="1"/>
        </dgm:presLayoutVars>
      </dgm:prSet>
      <dgm:spPr/>
    </dgm:pt>
    <dgm:pt modelId="{1C59F0A8-F22E-453F-BA49-C20A8637EB27}" type="pres">
      <dgm:prSet presAssocID="{94758DC7-6512-4AD1-8E3E-EA87CCA6F034}" presName="Name8" presStyleCnt="0"/>
      <dgm:spPr/>
    </dgm:pt>
    <dgm:pt modelId="{B1F66C30-23B4-4DB8-A205-F9280A73D595}" type="pres">
      <dgm:prSet presAssocID="{94758DC7-6512-4AD1-8E3E-EA87CCA6F034}" presName="level" presStyleLbl="node1" presStyleIdx="1" presStyleCnt="5" custLinFactNeighborX="148" custLinFactNeighborY="-302">
        <dgm:presLayoutVars>
          <dgm:chMax val="1"/>
          <dgm:bulletEnabled val="1"/>
        </dgm:presLayoutVars>
      </dgm:prSet>
      <dgm:spPr/>
    </dgm:pt>
    <dgm:pt modelId="{53697D49-69E9-401D-8366-AB70ED8DDC69}" type="pres">
      <dgm:prSet presAssocID="{94758DC7-6512-4AD1-8E3E-EA87CCA6F034}" presName="levelTx" presStyleLbl="revTx" presStyleIdx="0" presStyleCnt="0">
        <dgm:presLayoutVars>
          <dgm:chMax val="1"/>
          <dgm:bulletEnabled val="1"/>
        </dgm:presLayoutVars>
      </dgm:prSet>
      <dgm:spPr/>
    </dgm:pt>
    <dgm:pt modelId="{BFF03ECC-84A7-4043-8E0E-F6B5BAAFA44D}" type="pres">
      <dgm:prSet presAssocID="{16E04916-9B10-464D-9380-B64D0F6B39E6}" presName="Name8" presStyleCnt="0"/>
      <dgm:spPr/>
    </dgm:pt>
    <dgm:pt modelId="{5E37450F-D50E-4F33-80AA-B8F7FF5E1773}" type="pres">
      <dgm:prSet presAssocID="{16E04916-9B10-464D-9380-B64D0F6B39E6}" presName="level" presStyleLbl="node1" presStyleIdx="2" presStyleCnt="5">
        <dgm:presLayoutVars>
          <dgm:chMax val="1"/>
          <dgm:bulletEnabled val="1"/>
        </dgm:presLayoutVars>
      </dgm:prSet>
      <dgm:spPr/>
    </dgm:pt>
    <dgm:pt modelId="{351E4E64-D3C2-41E9-B606-F34F9191A9F1}" type="pres">
      <dgm:prSet presAssocID="{16E04916-9B10-464D-9380-B64D0F6B39E6}" presName="levelTx" presStyleLbl="revTx" presStyleIdx="0" presStyleCnt="0">
        <dgm:presLayoutVars>
          <dgm:chMax val="1"/>
          <dgm:bulletEnabled val="1"/>
        </dgm:presLayoutVars>
      </dgm:prSet>
      <dgm:spPr/>
    </dgm:pt>
    <dgm:pt modelId="{05A3834D-AFB8-4E52-9200-543E76EDF9D7}" type="pres">
      <dgm:prSet presAssocID="{BA324D5C-F2C3-4C4F-9986-7F25EB9950BE}" presName="Name8" presStyleCnt="0"/>
      <dgm:spPr/>
    </dgm:pt>
    <dgm:pt modelId="{F6D0FBF6-D65D-41BE-8CDC-6436649694E0}" type="pres">
      <dgm:prSet presAssocID="{BA324D5C-F2C3-4C4F-9986-7F25EB9950BE}" presName="level" presStyleLbl="node1" presStyleIdx="3" presStyleCnt="5">
        <dgm:presLayoutVars>
          <dgm:chMax val="1"/>
          <dgm:bulletEnabled val="1"/>
        </dgm:presLayoutVars>
      </dgm:prSet>
      <dgm:spPr/>
    </dgm:pt>
    <dgm:pt modelId="{AE09DF67-8630-423D-8934-38AD960AE09A}" type="pres">
      <dgm:prSet presAssocID="{BA324D5C-F2C3-4C4F-9986-7F25EB9950BE}" presName="levelTx" presStyleLbl="revTx" presStyleIdx="0" presStyleCnt="0">
        <dgm:presLayoutVars>
          <dgm:chMax val="1"/>
          <dgm:bulletEnabled val="1"/>
        </dgm:presLayoutVars>
      </dgm:prSet>
      <dgm:spPr/>
    </dgm:pt>
    <dgm:pt modelId="{951DD582-7B46-4BCD-B89F-2133DDB27DFA}" type="pres">
      <dgm:prSet presAssocID="{D09E2720-79FD-4203-BB93-1F2F103862E4}" presName="Name8" presStyleCnt="0"/>
      <dgm:spPr/>
    </dgm:pt>
    <dgm:pt modelId="{226AE7AD-5685-4BCA-A0D5-A50811F79502}" type="pres">
      <dgm:prSet presAssocID="{D09E2720-79FD-4203-BB93-1F2F103862E4}" presName="level" presStyleLbl="node1" presStyleIdx="4" presStyleCnt="5" custLinFactNeighborX="10813" custLinFactNeighborY="12288">
        <dgm:presLayoutVars>
          <dgm:chMax val="1"/>
          <dgm:bulletEnabled val="1"/>
        </dgm:presLayoutVars>
      </dgm:prSet>
      <dgm:spPr/>
    </dgm:pt>
    <dgm:pt modelId="{340F4AE4-76A3-4205-9CD0-A0CD72C26882}" type="pres">
      <dgm:prSet presAssocID="{D09E2720-79FD-4203-BB93-1F2F103862E4}" presName="levelTx" presStyleLbl="revTx" presStyleIdx="0" presStyleCnt="0">
        <dgm:presLayoutVars>
          <dgm:chMax val="1"/>
          <dgm:bulletEnabled val="1"/>
        </dgm:presLayoutVars>
      </dgm:prSet>
      <dgm:spPr/>
    </dgm:pt>
  </dgm:ptLst>
  <dgm:cxnLst>
    <dgm:cxn modelId="{2E77E818-8A8A-43EA-92C0-5E6B3F50A62A}" type="presOf" srcId="{AD99E2E9-EDCD-45DA-81ED-935EFEC521A9}" destId="{A0771754-3C98-4A37-9976-1B6545C4D997}" srcOrd="0" destOrd="0" presId="urn:microsoft.com/office/officeart/2005/8/layout/pyramid1"/>
    <dgm:cxn modelId="{C95B2326-2571-45C3-90C5-C9D87FAC7507}" type="presOf" srcId="{BD37316C-BABA-4D62-B8B0-3F6E430268DE}" destId="{E42F8CF1-A54F-4DF9-A8B4-0CEF1FA71C73}" srcOrd="0" destOrd="0" presId="urn:microsoft.com/office/officeart/2005/8/layout/pyramid1"/>
    <dgm:cxn modelId="{E3A40F43-D378-498E-9E75-024A47B385AF}" type="presOf" srcId="{94758DC7-6512-4AD1-8E3E-EA87CCA6F034}" destId="{B1F66C30-23B4-4DB8-A205-F9280A73D595}" srcOrd="0" destOrd="0" presId="urn:microsoft.com/office/officeart/2005/8/layout/pyramid1"/>
    <dgm:cxn modelId="{2992F57F-4B0A-4174-97C5-874049002542}" srcId="{AD99E2E9-EDCD-45DA-81ED-935EFEC521A9}" destId="{BA324D5C-F2C3-4C4F-9986-7F25EB9950BE}" srcOrd="3" destOrd="0" parTransId="{00EE08CD-4F1F-451C-8FB7-C1F2185B1CEA}" sibTransId="{E8CE621A-38F9-4E53-98F4-F2EB3DAAC9C0}"/>
    <dgm:cxn modelId="{42323686-F6A0-4471-80AF-F2F701135052}" type="presOf" srcId="{16E04916-9B10-464D-9380-B64D0F6B39E6}" destId="{5E37450F-D50E-4F33-80AA-B8F7FF5E1773}" srcOrd="0" destOrd="0" presId="urn:microsoft.com/office/officeart/2005/8/layout/pyramid1"/>
    <dgm:cxn modelId="{DA15DB93-F08E-49F3-8CBF-5C696AAB43EE}" type="presOf" srcId="{94758DC7-6512-4AD1-8E3E-EA87CCA6F034}" destId="{53697D49-69E9-401D-8366-AB70ED8DDC69}" srcOrd="1" destOrd="0" presId="urn:microsoft.com/office/officeart/2005/8/layout/pyramid1"/>
    <dgm:cxn modelId="{389C3496-9EA9-4CCE-B1DC-1B9923B502C5}" srcId="{AD99E2E9-EDCD-45DA-81ED-935EFEC521A9}" destId="{BD37316C-BABA-4D62-B8B0-3F6E430268DE}" srcOrd="0" destOrd="0" parTransId="{2A2C91CE-20F3-491E-AE9E-4E3D62F10E9A}" sibTransId="{AC5A8652-946E-48F1-91F5-1E2A706D7E58}"/>
    <dgm:cxn modelId="{AE162F9A-1F40-489A-91EE-C9EF5E23C781}" srcId="{AD99E2E9-EDCD-45DA-81ED-935EFEC521A9}" destId="{16E04916-9B10-464D-9380-B64D0F6B39E6}" srcOrd="2" destOrd="0" parTransId="{7E6FA90E-D345-408E-952B-466964AAD60B}" sibTransId="{EB859E8C-FFAD-4F7B-9D9E-66960353D96F}"/>
    <dgm:cxn modelId="{0F8D0E9F-CAC9-4324-8A0F-2E90E87A82E3}" srcId="{AD99E2E9-EDCD-45DA-81ED-935EFEC521A9}" destId="{94758DC7-6512-4AD1-8E3E-EA87CCA6F034}" srcOrd="1" destOrd="0" parTransId="{FE4F2619-1E82-4910-9DB1-3A0A6F2B3868}" sibTransId="{AFDD7D25-999D-4D2B-BC61-0C04A41CC32B}"/>
    <dgm:cxn modelId="{84C212A7-5FCE-4E25-8993-AFED91C2FFCA}" type="presOf" srcId="{16E04916-9B10-464D-9380-B64D0F6B39E6}" destId="{351E4E64-D3C2-41E9-B606-F34F9191A9F1}" srcOrd="1" destOrd="0" presId="urn:microsoft.com/office/officeart/2005/8/layout/pyramid1"/>
    <dgm:cxn modelId="{9A845CAE-7074-4616-8A41-DD12A215C90D}" type="presOf" srcId="{D09E2720-79FD-4203-BB93-1F2F103862E4}" destId="{340F4AE4-76A3-4205-9CD0-A0CD72C26882}" srcOrd="1" destOrd="0" presId="urn:microsoft.com/office/officeart/2005/8/layout/pyramid1"/>
    <dgm:cxn modelId="{37C9ACBB-8BE3-4764-8A63-A6339A2FBF9C}" srcId="{AD99E2E9-EDCD-45DA-81ED-935EFEC521A9}" destId="{D09E2720-79FD-4203-BB93-1F2F103862E4}" srcOrd="4" destOrd="0" parTransId="{D78C7B8B-A475-49A0-A413-4F5EAF570F0A}" sibTransId="{3A3123F9-4091-48FB-8174-7ECB82BC92FA}"/>
    <dgm:cxn modelId="{603A3ECE-9C20-4D9B-9365-335610586442}" type="presOf" srcId="{BD37316C-BABA-4D62-B8B0-3F6E430268DE}" destId="{3C18B6B1-A37A-4F25-93FD-70FB6205636E}" srcOrd="1" destOrd="0" presId="urn:microsoft.com/office/officeart/2005/8/layout/pyramid1"/>
    <dgm:cxn modelId="{A92826D8-E555-4561-BBB5-221780906E65}" type="presOf" srcId="{BA324D5C-F2C3-4C4F-9986-7F25EB9950BE}" destId="{AE09DF67-8630-423D-8934-38AD960AE09A}" srcOrd="1" destOrd="0" presId="urn:microsoft.com/office/officeart/2005/8/layout/pyramid1"/>
    <dgm:cxn modelId="{DC0D3DE5-B2F1-4A97-832F-345F13DF5840}" type="presOf" srcId="{D09E2720-79FD-4203-BB93-1F2F103862E4}" destId="{226AE7AD-5685-4BCA-A0D5-A50811F79502}" srcOrd="0" destOrd="0" presId="urn:microsoft.com/office/officeart/2005/8/layout/pyramid1"/>
    <dgm:cxn modelId="{7F9AA5F4-4439-43EC-B451-E3607C2C7A86}" type="presOf" srcId="{BA324D5C-F2C3-4C4F-9986-7F25EB9950BE}" destId="{F6D0FBF6-D65D-41BE-8CDC-6436649694E0}" srcOrd="0" destOrd="0" presId="urn:microsoft.com/office/officeart/2005/8/layout/pyramid1"/>
    <dgm:cxn modelId="{CE21DF98-FA00-44FD-A918-C86706FAECF8}" type="presParOf" srcId="{A0771754-3C98-4A37-9976-1B6545C4D997}" destId="{A49425E9-0C7D-4757-8D99-577C1B4254D1}" srcOrd="0" destOrd="0" presId="urn:microsoft.com/office/officeart/2005/8/layout/pyramid1"/>
    <dgm:cxn modelId="{D38B674B-A9D4-4306-8A4B-F2532259F76F}" type="presParOf" srcId="{A49425E9-0C7D-4757-8D99-577C1B4254D1}" destId="{E42F8CF1-A54F-4DF9-A8B4-0CEF1FA71C73}" srcOrd="0" destOrd="0" presId="urn:microsoft.com/office/officeart/2005/8/layout/pyramid1"/>
    <dgm:cxn modelId="{E8A8B558-A4C2-447F-B9CA-1417633AAAAD}" type="presParOf" srcId="{A49425E9-0C7D-4757-8D99-577C1B4254D1}" destId="{3C18B6B1-A37A-4F25-93FD-70FB6205636E}" srcOrd="1" destOrd="0" presId="urn:microsoft.com/office/officeart/2005/8/layout/pyramid1"/>
    <dgm:cxn modelId="{41D7BF8D-E952-4C9B-802A-639F54ECC2CE}" type="presParOf" srcId="{A0771754-3C98-4A37-9976-1B6545C4D997}" destId="{1C59F0A8-F22E-453F-BA49-C20A8637EB27}" srcOrd="1" destOrd="0" presId="urn:microsoft.com/office/officeart/2005/8/layout/pyramid1"/>
    <dgm:cxn modelId="{BD4D95FC-1251-460F-BEE4-C08021AFD80F}" type="presParOf" srcId="{1C59F0A8-F22E-453F-BA49-C20A8637EB27}" destId="{B1F66C30-23B4-4DB8-A205-F9280A73D595}" srcOrd="0" destOrd="0" presId="urn:microsoft.com/office/officeart/2005/8/layout/pyramid1"/>
    <dgm:cxn modelId="{A9CDBD69-A639-4998-A9D6-C1927CBDE9B1}" type="presParOf" srcId="{1C59F0A8-F22E-453F-BA49-C20A8637EB27}" destId="{53697D49-69E9-401D-8366-AB70ED8DDC69}" srcOrd="1" destOrd="0" presId="urn:microsoft.com/office/officeart/2005/8/layout/pyramid1"/>
    <dgm:cxn modelId="{B2630895-792E-4971-A4CF-D44D9EDEAC3D}" type="presParOf" srcId="{A0771754-3C98-4A37-9976-1B6545C4D997}" destId="{BFF03ECC-84A7-4043-8E0E-F6B5BAAFA44D}" srcOrd="2" destOrd="0" presId="urn:microsoft.com/office/officeart/2005/8/layout/pyramid1"/>
    <dgm:cxn modelId="{DD5512FA-3B12-4BD6-A7DF-2913BEE1722E}" type="presParOf" srcId="{BFF03ECC-84A7-4043-8E0E-F6B5BAAFA44D}" destId="{5E37450F-D50E-4F33-80AA-B8F7FF5E1773}" srcOrd="0" destOrd="0" presId="urn:microsoft.com/office/officeart/2005/8/layout/pyramid1"/>
    <dgm:cxn modelId="{AEAC8B6F-74E6-40F6-A716-F9CDE92B12A8}" type="presParOf" srcId="{BFF03ECC-84A7-4043-8E0E-F6B5BAAFA44D}" destId="{351E4E64-D3C2-41E9-B606-F34F9191A9F1}" srcOrd="1" destOrd="0" presId="urn:microsoft.com/office/officeart/2005/8/layout/pyramid1"/>
    <dgm:cxn modelId="{A85ABE3D-E0A8-4735-846F-F54076D50A15}" type="presParOf" srcId="{A0771754-3C98-4A37-9976-1B6545C4D997}" destId="{05A3834D-AFB8-4E52-9200-543E76EDF9D7}" srcOrd="3" destOrd="0" presId="urn:microsoft.com/office/officeart/2005/8/layout/pyramid1"/>
    <dgm:cxn modelId="{B0C4F437-12F9-4511-95B2-89EEC75DA30D}" type="presParOf" srcId="{05A3834D-AFB8-4E52-9200-543E76EDF9D7}" destId="{F6D0FBF6-D65D-41BE-8CDC-6436649694E0}" srcOrd="0" destOrd="0" presId="urn:microsoft.com/office/officeart/2005/8/layout/pyramid1"/>
    <dgm:cxn modelId="{26DDC688-CA69-4C19-9B92-329E453A4440}" type="presParOf" srcId="{05A3834D-AFB8-4E52-9200-543E76EDF9D7}" destId="{AE09DF67-8630-423D-8934-38AD960AE09A}" srcOrd="1" destOrd="0" presId="urn:microsoft.com/office/officeart/2005/8/layout/pyramid1"/>
    <dgm:cxn modelId="{1BDD8D2C-53B7-4B56-B040-40965E1A5E64}" type="presParOf" srcId="{A0771754-3C98-4A37-9976-1B6545C4D997}" destId="{951DD582-7B46-4BCD-B89F-2133DDB27DFA}" srcOrd="4" destOrd="0" presId="urn:microsoft.com/office/officeart/2005/8/layout/pyramid1"/>
    <dgm:cxn modelId="{0D248531-EFA0-49EF-9A87-F4FC8EB8C228}" type="presParOf" srcId="{951DD582-7B46-4BCD-B89F-2133DDB27DFA}" destId="{226AE7AD-5685-4BCA-A0D5-A50811F79502}" srcOrd="0" destOrd="0" presId="urn:microsoft.com/office/officeart/2005/8/layout/pyramid1"/>
    <dgm:cxn modelId="{2EB7DD90-24A3-40C8-8E78-4B71D695BDA0}" type="presParOf" srcId="{951DD582-7B46-4BCD-B89F-2133DDB27DFA}" destId="{340F4AE4-76A3-4205-9CD0-A0CD72C26882}"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8AF9A0C-F93A-46C0-A530-14403BF3F518}" type="doc">
      <dgm:prSet loTypeId="urn:microsoft.com/office/officeart/2008/layout/AlternatingHexagons" loCatId="Inbox" qsTypeId="urn:microsoft.com/office/officeart/2005/8/quickstyle/simple1" qsCatId="simple" csTypeId="urn:microsoft.com/office/officeart/2005/8/colors/ColorSchemeForSuggestions" csCatId="other" phldr="1"/>
      <dgm:spPr/>
      <dgm:t>
        <a:bodyPr/>
        <a:lstStyle/>
        <a:p>
          <a:endParaRPr lang="en-US"/>
        </a:p>
      </dgm:t>
    </dgm:pt>
    <dgm:pt modelId="{ED57F490-429E-4B3E-9234-C9C35881EEE6}">
      <dgm:prSet/>
      <dgm:spPr/>
      <dgm:t>
        <a:bodyPr/>
        <a:lstStyle/>
        <a:p>
          <a:r>
            <a:rPr lang="nb-NO" b="1"/>
            <a:t>FOR</a:t>
          </a:r>
          <a:endParaRPr lang="en-US"/>
        </a:p>
      </dgm:t>
    </dgm:pt>
    <dgm:pt modelId="{CFB0ABD8-38EA-4117-A52E-6F52C18EF230}" type="parTrans" cxnId="{26B11822-6024-4185-B93C-F447E04DA341}">
      <dgm:prSet/>
      <dgm:spPr/>
      <dgm:t>
        <a:bodyPr/>
        <a:lstStyle/>
        <a:p>
          <a:endParaRPr lang="en-US"/>
        </a:p>
      </dgm:t>
    </dgm:pt>
    <dgm:pt modelId="{B082361F-85D0-4708-A4D3-20A5F9819AE3}" type="sibTrans" cxnId="{26B11822-6024-4185-B93C-F447E04DA341}">
      <dgm:prSet/>
      <dgm:spPr/>
      <dgm:t>
        <a:bodyPr/>
        <a:lstStyle/>
        <a:p>
          <a:endParaRPr lang="en-US"/>
        </a:p>
      </dgm:t>
    </dgm:pt>
    <dgm:pt modelId="{EDEC3A82-B5F4-4EF7-855A-DA8ED5BBA06A}">
      <dgm:prSet/>
      <dgm:spPr/>
      <dgm:t>
        <a:bodyPr/>
        <a:lstStyle/>
        <a:p>
          <a:r>
            <a:rPr lang="nb-NO"/>
            <a:t>Tradisjonell metode</a:t>
          </a:r>
          <a:endParaRPr lang="en-US"/>
        </a:p>
      </dgm:t>
    </dgm:pt>
    <dgm:pt modelId="{63EC312A-E250-47F9-821F-642D177CD81D}" type="parTrans" cxnId="{A04363D9-0AA3-4043-B4B9-F56C02E88A4B}">
      <dgm:prSet/>
      <dgm:spPr/>
      <dgm:t>
        <a:bodyPr/>
        <a:lstStyle/>
        <a:p>
          <a:endParaRPr lang="en-US"/>
        </a:p>
      </dgm:t>
    </dgm:pt>
    <dgm:pt modelId="{DEDE616F-EEA0-4D8D-842C-E29ED47F5036}" type="sibTrans" cxnId="{A04363D9-0AA3-4043-B4B9-F56C02E88A4B}">
      <dgm:prSet/>
      <dgm:spPr/>
      <dgm:t>
        <a:bodyPr/>
        <a:lstStyle/>
        <a:p>
          <a:endParaRPr lang="en-US"/>
        </a:p>
      </dgm:t>
    </dgm:pt>
    <dgm:pt modelId="{D25AABEB-41A1-4750-8462-20EB2C6E3C40}">
      <dgm:prSet/>
      <dgm:spPr/>
      <dgm:t>
        <a:bodyPr/>
        <a:lstStyle/>
        <a:p>
          <a:r>
            <a:rPr lang="nb-NO"/>
            <a:t>Strukturert</a:t>
          </a:r>
          <a:endParaRPr lang="en-US"/>
        </a:p>
      </dgm:t>
    </dgm:pt>
    <dgm:pt modelId="{F1DD19AB-717D-482D-B142-1D62A4D36675}" type="parTrans" cxnId="{0806A73A-BDFE-42E1-BCB9-8CBE2742A5D3}">
      <dgm:prSet/>
      <dgm:spPr/>
      <dgm:t>
        <a:bodyPr/>
        <a:lstStyle/>
        <a:p>
          <a:endParaRPr lang="en-US"/>
        </a:p>
      </dgm:t>
    </dgm:pt>
    <dgm:pt modelId="{1A77BA2B-4317-4126-8F22-50CE3BBB28C4}" type="sibTrans" cxnId="{0806A73A-BDFE-42E1-BCB9-8CBE2742A5D3}">
      <dgm:prSet/>
      <dgm:spPr/>
      <dgm:t>
        <a:bodyPr/>
        <a:lstStyle/>
        <a:p>
          <a:endParaRPr lang="en-US"/>
        </a:p>
      </dgm:t>
    </dgm:pt>
    <dgm:pt modelId="{99E62C16-419B-4ACA-93E0-07955295F6DC}">
      <dgm:prSet/>
      <dgm:spPr/>
      <dgm:t>
        <a:bodyPr/>
        <a:lstStyle/>
        <a:p>
          <a:r>
            <a:rPr lang="nb-NO"/>
            <a:t>Lett å måle framdrift</a:t>
          </a:r>
          <a:endParaRPr lang="en-US"/>
        </a:p>
      </dgm:t>
    </dgm:pt>
    <dgm:pt modelId="{724D14E6-AA1F-49E6-9CFF-2E7996974294}" type="parTrans" cxnId="{BC36EF2A-9402-4A8F-A26F-0BCFB9E28A11}">
      <dgm:prSet/>
      <dgm:spPr/>
      <dgm:t>
        <a:bodyPr/>
        <a:lstStyle/>
        <a:p>
          <a:endParaRPr lang="en-US"/>
        </a:p>
      </dgm:t>
    </dgm:pt>
    <dgm:pt modelId="{68F057C8-705A-403A-84C9-A80B37346BC3}" type="sibTrans" cxnId="{BC36EF2A-9402-4A8F-A26F-0BCFB9E28A11}">
      <dgm:prSet/>
      <dgm:spPr/>
      <dgm:t>
        <a:bodyPr/>
        <a:lstStyle/>
        <a:p>
          <a:endParaRPr lang="en-US"/>
        </a:p>
      </dgm:t>
    </dgm:pt>
    <dgm:pt modelId="{A12461C8-D5FB-479C-A9CA-56CCD79F55D4}">
      <dgm:prSet/>
      <dgm:spPr/>
      <dgm:t>
        <a:bodyPr/>
        <a:lstStyle/>
        <a:p>
          <a:r>
            <a:rPr lang="nb-NO" dirty="0"/>
            <a:t>Lettere å “selge“</a:t>
          </a:r>
          <a:endParaRPr lang="en-US" dirty="0"/>
        </a:p>
      </dgm:t>
    </dgm:pt>
    <dgm:pt modelId="{794A4A5D-4884-4F31-8208-8A63EDE72E8C}" type="parTrans" cxnId="{692877BC-8383-4FF3-BEA2-43E0DE4110F1}">
      <dgm:prSet/>
      <dgm:spPr/>
      <dgm:t>
        <a:bodyPr/>
        <a:lstStyle/>
        <a:p>
          <a:endParaRPr lang="en-US"/>
        </a:p>
      </dgm:t>
    </dgm:pt>
    <dgm:pt modelId="{7A14AEBA-9A09-4ABF-9081-4D7A4408A1DE}" type="sibTrans" cxnId="{692877BC-8383-4FF3-BEA2-43E0DE4110F1}">
      <dgm:prSet/>
      <dgm:spPr/>
      <dgm:t>
        <a:bodyPr/>
        <a:lstStyle/>
        <a:p>
          <a:endParaRPr lang="en-US"/>
        </a:p>
      </dgm:t>
    </dgm:pt>
    <dgm:pt modelId="{8333C319-EB39-4A09-8DDE-4A93104BAD6B}">
      <dgm:prSet/>
      <dgm:spPr/>
      <dgm:t>
        <a:bodyPr/>
        <a:lstStyle/>
        <a:p>
          <a:r>
            <a:rPr lang="nb-NO" b="1"/>
            <a:t>MOT</a:t>
          </a:r>
          <a:endParaRPr lang="en-US"/>
        </a:p>
      </dgm:t>
    </dgm:pt>
    <dgm:pt modelId="{54AE0BAA-98F3-48E4-BF5F-08F5FA2754DB}" type="parTrans" cxnId="{B3D6BF3E-A140-4F68-B5DD-8E43862103A2}">
      <dgm:prSet/>
      <dgm:spPr/>
      <dgm:t>
        <a:bodyPr/>
        <a:lstStyle/>
        <a:p>
          <a:endParaRPr lang="en-US"/>
        </a:p>
      </dgm:t>
    </dgm:pt>
    <dgm:pt modelId="{E2240AD9-8DC2-468D-B31A-2333A69A6527}" type="sibTrans" cxnId="{B3D6BF3E-A140-4F68-B5DD-8E43862103A2}">
      <dgm:prSet/>
      <dgm:spPr/>
      <dgm:t>
        <a:bodyPr/>
        <a:lstStyle/>
        <a:p>
          <a:endParaRPr lang="en-US"/>
        </a:p>
      </dgm:t>
    </dgm:pt>
    <dgm:pt modelId="{1BF50B0A-BDF3-479B-85E2-0670254B6517}">
      <dgm:prSet/>
      <dgm:spPr/>
      <dgm:t>
        <a:bodyPr/>
        <a:lstStyle/>
        <a:p>
          <a:r>
            <a:rPr lang="nb-NO"/>
            <a:t>Lang tid før bruker ser resultater</a:t>
          </a:r>
          <a:endParaRPr lang="en-US"/>
        </a:p>
      </dgm:t>
    </dgm:pt>
    <dgm:pt modelId="{E1C85003-0F89-4761-86CF-806E5C018B87}" type="parTrans" cxnId="{837E24C0-A0D4-49D6-8DB0-149A69596581}">
      <dgm:prSet/>
      <dgm:spPr/>
      <dgm:t>
        <a:bodyPr/>
        <a:lstStyle/>
        <a:p>
          <a:endParaRPr lang="en-US"/>
        </a:p>
      </dgm:t>
    </dgm:pt>
    <dgm:pt modelId="{C3FC0E01-A27A-4640-8CB2-3605A0DF3B43}" type="sibTrans" cxnId="{837E24C0-A0D4-49D6-8DB0-149A69596581}">
      <dgm:prSet/>
      <dgm:spPr/>
      <dgm:t>
        <a:bodyPr/>
        <a:lstStyle/>
        <a:p>
          <a:endParaRPr lang="en-US"/>
        </a:p>
      </dgm:t>
    </dgm:pt>
    <dgm:pt modelId="{385876FC-1686-426A-B054-5DAF70028669}">
      <dgm:prSet/>
      <dgm:spPr/>
      <dgm:t>
        <a:bodyPr/>
        <a:lstStyle/>
        <a:p>
          <a:r>
            <a:rPr lang="nb-NO"/>
            <a:t>Vanskelig å styre forventning</a:t>
          </a:r>
          <a:endParaRPr lang="en-US"/>
        </a:p>
      </dgm:t>
    </dgm:pt>
    <dgm:pt modelId="{00265FBB-A795-449A-8FE6-C8B23D7DA5D2}" type="parTrans" cxnId="{15F6150F-4F5B-47FC-AFD2-6813DA9B9E78}">
      <dgm:prSet/>
      <dgm:spPr/>
      <dgm:t>
        <a:bodyPr/>
        <a:lstStyle/>
        <a:p>
          <a:endParaRPr lang="en-US"/>
        </a:p>
      </dgm:t>
    </dgm:pt>
    <dgm:pt modelId="{54F96AB2-24ED-4ABB-BC08-B893E3CCEEA0}" type="sibTrans" cxnId="{15F6150F-4F5B-47FC-AFD2-6813DA9B9E78}">
      <dgm:prSet/>
      <dgm:spPr/>
      <dgm:t>
        <a:bodyPr/>
        <a:lstStyle/>
        <a:p>
          <a:endParaRPr lang="en-US"/>
        </a:p>
      </dgm:t>
    </dgm:pt>
    <dgm:pt modelId="{DE41829A-37D8-484B-AE2B-5476FA3A4305}">
      <dgm:prSet/>
      <dgm:spPr/>
      <dgm:t>
        <a:bodyPr/>
        <a:lstStyle/>
        <a:p>
          <a:r>
            <a:rPr lang="nb-NO"/>
            <a:t>Bruker involvering er ujevn </a:t>
          </a:r>
          <a:endParaRPr lang="en-US"/>
        </a:p>
      </dgm:t>
    </dgm:pt>
    <dgm:pt modelId="{60C21840-5D5E-4B63-B98E-E8965D31B125}" type="parTrans" cxnId="{68287B83-0718-41FE-8EC9-16D909F89967}">
      <dgm:prSet/>
      <dgm:spPr/>
      <dgm:t>
        <a:bodyPr/>
        <a:lstStyle/>
        <a:p>
          <a:endParaRPr lang="en-US"/>
        </a:p>
      </dgm:t>
    </dgm:pt>
    <dgm:pt modelId="{A27932B3-F33B-4C5F-AE2D-D7253EBBAE0D}" type="sibTrans" cxnId="{68287B83-0718-41FE-8EC9-16D909F89967}">
      <dgm:prSet/>
      <dgm:spPr/>
      <dgm:t>
        <a:bodyPr/>
        <a:lstStyle/>
        <a:p>
          <a:endParaRPr lang="en-US"/>
        </a:p>
      </dgm:t>
    </dgm:pt>
    <dgm:pt modelId="{C7A87FF4-CD40-48B1-A4CB-9604780E3EB0}" type="pres">
      <dgm:prSet presAssocID="{68AF9A0C-F93A-46C0-A530-14403BF3F518}" presName="Name0" presStyleCnt="0">
        <dgm:presLayoutVars>
          <dgm:chMax/>
          <dgm:chPref/>
          <dgm:dir/>
          <dgm:animLvl val="lvl"/>
        </dgm:presLayoutVars>
      </dgm:prSet>
      <dgm:spPr/>
    </dgm:pt>
    <dgm:pt modelId="{99991B93-C12B-4582-AAD0-36BBE14FF7AC}" type="pres">
      <dgm:prSet presAssocID="{ED57F490-429E-4B3E-9234-C9C35881EEE6}" presName="composite" presStyleCnt="0"/>
      <dgm:spPr/>
    </dgm:pt>
    <dgm:pt modelId="{37058F19-59A2-4435-B353-E5804FBC10DD}" type="pres">
      <dgm:prSet presAssocID="{ED57F490-429E-4B3E-9234-C9C35881EEE6}" presName="Parent1" presStyleLbl="node1" presStyleIdx="0" presStyleCnt="4">
        <dgm:presLayoutVars>
          <dgm:chMax val="1"/>
          <dgm:chPref val="1"/>
          <dgm:bulletEnabled val="1"/>
        </dgm:presLayoutVars>
      </dgm:prSet>
      <dgm:spPr/>
    </dgm:pt>
    <dgm:pt modelId="{CFC19534-2EB6-4FC1-B8B4-1381302374A1}" type="pres">
      <dgm:prSet presAssocID="{ED57F490-429E-4B3E-9234-C9C35881EEE6}" presName="Childtext1" presStyleLbl="revTx" presStyleIdx="0" presStyleCnt="2">
        <dgm:presLayoutVars>
          <dgm:chMax val="0"/>
          <dgm:chPref val="0"/>
          <dgm:bulletEnabled val="1"/>
        </dgm:presLayoutVars>
      </dgm:prSet>
      <dgm:spPr/>
    </dgm:pt>
    <dgm:pt modelId="{87122418-3972-4089-9CBF-4D0991BD091C}" type="pres">
      <dgm:prSet presAssocID="{ED57F490-429E-4B3E-9234-C9C35881EEE6}" presName="BalanceSpacing" presStyleCnt="0"/>
      <dgm:spPr/>
    </dgm:pt>
    <dgm:pt modelId="{4735A401-446E-4035-829A-2872F83F43A8}" type="pres">
      <dgm:prSet presAssocID="{ED57F490-429E-4B3E-9234-C9C35881EEE6}" presName="BalanceSpacing1" presStyleCnt="0"/>
      <dgm:spPr/>
    </dgm:pt>
    <dgm:pt modelId="{0ED5510E-2D52-40F2-B6ED-0DBB23481D83}" type="pres">
      <dgm:prSet presAssocID="{B082361F-85D0-4708-A4D3-20A5F9819AE3}" presName="Accent1Text" presStyleLbl="node1" presStyleIdx="1" presStyleCnt="4"/>
      <dgm:spPr/>
    </dgm:pt>
    <dgm:pt modelId="{B25D5163-B4B4-4D35-BD0B-1948E8F8B862}" type="pres">
      <dgm:prSet presAssocID="{B082361F-85D0-4708-A4D3-20A5F9819AE3}" presName="spaceBetweenRectangles" presStyleCnt="0"/>
      <dgm:spPr/>
    </dgm:pt>
    <dgm:pt modelId="{23E9B237-BC53-4FA8-B0FE-515866269B12}" type="pres">
      <dgm:prSet presAssocID="{8333C319-EB39-4A09-8DDE-4A93104BAD6B}" presName="composite" presStyleCnt="0"/>
      <dgm:spPr/>
    </dgm:pt>
    <dgm:pt modelId="{C97AB99A-24A5-4CEB-BEED-D2F80A45EC1E}" type="pres">
      <dgm:prSet presAssocID="{8333C319-EB39-4A09-8DDE-4A93104BAD6B}" presName="Parent1" presStyleLbl="node1" presStyleIdx="2" presStyleCnt="4">
        <dgm:presLayoutVars>
          <dgm:chMax val="1"/>
          <dgm:chPref val="1"/>
          <dgm:bulletEnabled val="1"/>
        </dgm:presLayoutVars>
      </dgm:prSet>
      <dgm:spPr/>
    </dgm:pt>
    <dgm:pt modelId="{8BEDDC55-EC11-448A-9CD3-E20BAB045DC6}" type="pres">
      <dgm:prSet presAssocID="{8333C319-EB39-4A09-8DDE-4A93104BAD6B}" presName="Childtext1" presStyleLbl="revTx" presStyleIdx="1" presStyleCnt="2">
        <dgm:presLayoutVars>
          <dgm:chMax val="0"/>
          <dgm:chPref val="0"/>
          <dgm:bulletEnabled val="1"/>
        </dgm:presLayoutVars>
      </dgm:prSet>
      <dgm:spPr/>
    </dgm:pt>
    <dgm:pt modelId="{702FA7C3-640E-486E-B8F7-B3FC2AB31AA4}" type="pres">
      <dgm:prSet presAssocID="{8333C319-EB39-4A09-8DDE-4A93104BAD6B}" presName="BalanceSpacing" presStyleCnt="0"/>
      <dgm:spPr/>
    </dgm:pt>
    <dgm:pt modelId="{FDBA5F4B-4160-4B3C-B4C3-56584378A59D}" type="pres">
      <dgm:prSet presAssocID="{8333C319-EB39-4A09-8DDE-4A93104BAD6B}" presName="BalanceSpacing1" presStyleCnt="0"/>
      <dgm:spPr/>
    </dgm:pt>
    <dgm:pt modelId="{6A07A87B-C22F-4C9B-89B6-2942B3044302}" type="pres">
      <dgm:prSet presAssocID="{E2240AD9-8DC2-468D-B31A-2333A69A6527}" presName="Accent1Text" presStyleLbl="node1" presStyleIdx="3" presStyleCnt="4"/>
      <dgm:spPr/>
    </dgm:pt>
  </dgm:ptLst>
  <dgm:cxnLst>
    <dgm:cxn modelId="{2103DF08-FD9C-4344-B798-5039B47F6A11}" type="presOf" srcId="{99E62C16-419B-4ACA-93E0-07955295F6DC}" destId="{CFC19534-2EB6-4FC1-B8B4-1381302374A1}" srcOrd="0" destOrd="2" presId="urn:microsoft.com/office/officeart/2008/layout/AlternatingHexagons"/>
    <dgm:cxn modelId="{15F6150F-4F5B-47FC-AFD2-6813DA9B9E78}" srcId="{8333C319-EB39-4A09-8DDE-4A93104BAD6B}" destId="{385876FC-1686-426A-B054-5DAF70028669}" srcOrd="1" destOrd="0" parTransId="{00265FBB-A795-449A-8FE6-C8B23D7DA5D2}" sibTransId="{54F96AB2-24ED-4ABB-BC08-B893E3CCEEA0}"/>
    <dgm:cxn modelId="{846F211B-83C9-4353-95ED-99911165C26D}" type="presOf" srcId="{B082361F-85D0-4708-A4D3-20A5F9819AE3}" destId="{0ED5510E-2D52-40F2-B6ED-0DBB23481D83}" srcOrd="0" destOrd="0" presId="urn:microsoft.com/office/officeart/2008/layout/AlternatingHexagons"/>
    <dgm:cxn modelId="{26B11822-6024-4185-B93C-F447E04DA341}" srcId="{68AF9A0C-F93A-46C0-A530-14403BF3F518}" destId="{ED57F490-429E-4B3E-9234-C9C35881EEE6}" srcOrd="0" destOrd="0" parTransId="{CFB0ABD8-38EA-4117-A52E-6F52C18EF230}" sibTransId="{B082361F-85D0-4708-A4D3-20A5F9819AE3}"/>
    <dgm:cxn modelId="{BC36EF2A-9402-4A8F-A26F-0BCFB9E28A11}" srcId="{ED57F490-429E-4B3E-9234-C9C35881EEE6}" destId="{99E62C16-419B-4ACA-93E0-07955295F6DC}" srcOrd="2" destOrd="0" parTransId="{724D14E6-AA1F-49E6-9CFF-2E7996974294}" sibTransId="{68F057C8-705A-403A-84C9-A80B37346BC3}"/>
    <dgm:cxn modelId="{0806A73A-BDFE-42E1-BCB9-8CBE2742A5D3}" srcId="{ED57F490-429E-4B3E-9234-C9C35881EEE6}" destId="{D25AABEB-41A1-4750-8462-20EB2C6E3C40}" srcOrd="1" destOrd="0" parTransId="{F1DD19AB-717D-482D-B142-1D62A4D36675}" sibTransId="{1A77BA2B-4317-4126-8F22-50CE3BBB28C4}"/>
    <dgm:cxn modelId="{B3D6BF3E-A140-4F68-B5DD-8E43862103A2}" srcId="{68AF9A0C-F93A-46C0-A530-14403BF3F518}" destId="{8333C319-EB39-4A09-8DDE-4A93104BAD6B}" srcOrd="1" destOrd="0" parTransId="{54AE0BAA-98F3-48E4-BF5F-08F5FA2754DB}" sibTransId="{E2240AD9-8DC2-468D-B31A-2333A69A6527}"/>
    <dgm:cxn modelId="{E870B679-0871-43C8-A3BF-056D7E8DB51D}" type="presOf" srcId="{A12461C8-D5FB-479C-A9CA-56CCD79F55D4}" destId="{CFC19534-2EB6-4FC1-B8B4-1381302374A1}" srcOrd="0" destOrd="3" presId="urn:microsoft.com/office/officeart/2008/layout/AlternatingHexagons"/>
    <dgm:cxn modelId="{68287B83-0718-41FE-8EC9-16D909F89967}" srcId="{8333C319-EB39-4A09-8DDE-4A93104BAD6B}" destId="{DE41829A-37D8-484B-AE2B-5476FA3A4305}" srcOrd="2" destOrd="0" parTransId="{60C21840-5D5E-4B63-B98E-E8965D31B125}" sibTransId="{A27932B3-F33B-4C5F-AE2D-D7253EBBAE0D}"/>
    <dgm:cxn modelId="{94848394-BC6A-47F7-A483-9D6CF01674F7}" type="presOf" srcId="{EDEC3A82-B5F4-4EF7-855A-DA8ED5BBA06A}" destId="{CFC19534-2EB6-4FC1-B8B4-1381302374A1}" srcOrd="0" destOrd="0" presId="urn:microsoft.com/office/officeart/2008/layout/AlternatingHexagons"/>
    <dgm:cxn modelId="{8CB597A3-70CD-4CFA-B00A-08E9509065F6}" type="presOf" srcId="{385876FC-1686-426A-B054-5DAF70028669}" destId="{8BEDDC55-EC11-448A-9CD3-E20BAB045DC6}" srcOrd="0" destOrd="1" presId="urn:microsoft.com/office/officeart/2008/layout/AlternatingHexagons"/>
    <dgm:cxn modelId="{A22E63B8-47A6-4235-A7A3-AF51F378348B}" type="presOf" srcId="{DE41829A-37D8-484B-AE2B-5476FA3A4305}" destId="{8BEDDC55-EC11-448A-9CD3-E20BAB045DC6}" srcOrd="0" destOrd="2" presId="urn:microsoft.com/office/officeart/2008/layout/AlternatingHexagons"/>
    <dgm:cxn modelId="{692877BC-8383-4FF3-BEA2-43E0DE4110F1}" srcId="{ED57F490-429E-4B3E-9234-C9C35881EEE6}" destId="{A12461C8-D5FB-479C-A9CA-56CCD79F55D4}" srcOrd="3" destOrd="0" parTransId="{794A4A5D-4884-4F31-8208-8A63EDE72E8C}" sibTransId="{7A14AEBA-9A09-4ABF-9081-4D7A4408A1DE}"/>
    <dgm:cxn modelId="{9D6269BD-70D4-4512-B4F8-9A5371845F28}" type="presOf" srcId="{ED57F490-429E-4B3E-9234-C9C35881EEE6}" destId="{37058F19-59A2-4435-B353-E5804FBC10DD}" srcOrd="0" destOrd="0" presId="urn:microsoft.com/office/officeart/2008/layout/AlternatingHexagons"/>
    <dgm:cxn modelId="{837E24C0-A0D4-49D6-8DB0-149A69596581}" srcId="{8333C319-EB39-4A09-8DDE-4A93104BAD6B}" destId="{1BF50B0A-BDF3-479B-85E2-0670254B6517}" srcOrd="0" destOrd="0" parTransId="{E1C85003-0F89-4761-86CF-806E5C018B87}" sibTransId="{C3FC0E01-A27A-4640-8CB2-3605A0DF3B43}"/>
    <dgm:cxn modelId="{A04363D9-0AA3-4043-B4B9-F56C02E88A4B}" srcId="{ED57F490-429E-4B3E-9234-C9C35881EEE6}" destId="{EDEC3A82-B5F4-4EF7-855A-DA8ED5BBA06A}" srcOrd="0" destOrd="0" parTransId="{63EC312A-E250-47F9-821F-642D177CD81D}" sibTransId="{DEDE616F-EEA0-4D8D-842C-E29ED47F5036}"/>
    <dgm:cxn modelId="{17BB6DE1-52AC-4C12-A3A6-72E42AF1A4C3}" type="presOf" srcId="{1BF50B0A-BDF3-479B-85E2-0670254B6517}" destId="{8BEDDC55-EC11-448A-9CD3-E20BAB045DC6}" srcOrd="0" destOrd="0" presId="urn:microsoft.com/office/officeart/2008/layout/AlternatingHexagons"/>
    <dgm:cxn modelId="{94F854E5-6C4E-46CB-B74E-E19E525E74F0}" type="presOf" srcId="{D25AABEB-41A1-4750-8462-20EB2C6E3C40}" destId="{CFC19534-2EB6-4FC1-B8B4-1381302374A1}" srcOrd="0" destOrd="1" presId="urn:microsoft.com/office/officeart/2008/layout/AlternatingHexagons"/>
    <dgm:cxn modelId="{C93FA5E6-8B61-4677-9C39-4A098D9C701D}" type="presOf" srcId="{68AF9A0C-F93A-46C0-A530-14403BF3F518}" destId="{C7A87FF4-CD40-48B1-A4CB-9604780E3EB0}" srcOrd="0" destOrd="0" presId="urn:microsoft.com/office/officeart/2008/layout/AlternatingHexagons"/>
    <dgm:cxn modelId="{D67794EC-9195-4166-8E04-C40BDC234BE7}" type="presOf" srcId="{E2240AD9-8DC2-468D-B31A-2333A69A6527}" destId="{6A07A87B-C22F-4C9B-89B6-2942B3044302}" srcOrd="0" destOrd="0" presId="urn:microsoft.com/office/officeart/2008/layout/AlternatingHexagons"/>
    <dgm:cxn modelId="{F4215AFA-F51A-4151-8F26-2919E3A7A86E}" type="presOf" srcId="{8333C319-EB39-4A09-8DDE-4A93104BAD6B}" destId="{C97AB99A-24A5-4CEB-BEED-D2F80A45EC1E}" srcOrd="0" destOrd="0" presId="urn:microsoft.com/office/officeart/2008/layout/AlternatingHexagons"/>
    <dgm:cxn modelId="{7E4E4280-CEB6-48CF-A22E-948DBBAEEC64}" type="presParOf" srcId="{C7A87FF4-CD40-48B1-A4CB-9604780E3EB0}" destId="{99991B93-C12B-4582-AAD0-36BBE14FF7AC}" srcOrd="0" destOrd="0" presId="urn:microsoft.com/office/officeart/2008/layout/AlternatingHexagons"/>
    <dgm:cxn modelId="{ADCEF7E8-2613-4C01-BA5C-CD867E88ABA9}" type="presParOf" srcId="{99991B93-C12B-4582-AAD0-36BBE14FF7AC}" destId="{37058F19-59A2-4435-B353-E5804FBC10DD}" srcOrd="0" destOrd="0" presId="urn:microsoft.com/office/officeart/2008/layout/AlternatingHexagons"/>
    <dgm:cxn modelId="{E3DE99A9-8104-4FF5-8062-1C38485B71AE}" type="presParOf" srcId="{99991B93-C12B-4582-AAD0-36BBE14FF7AC}" destId="{CFC19534-2EB6-4FC1-B8B4-1381302374A1}" srcOrd="1" destOrd="0" presId="urn:microsoft.com/office/officeart/2008/layout/AlternatingHexagons"/>
    <dgm:cxn modelId="{7A433E76-4866-4B5A-8D19-AD17E42E1357}" type="presParOf" srcId="{99991B93-C12B-4582-AAD0-36BBE14FF7AC}" destId="{87122418-3972-4089-9CBF-4D0991BD091C}" srcOrd="2" destOrd="0" presId="urn:microsoft.com/office/officeart/2008/layout/AlternatingHexagons"/>
    <dgm:cxn modelId="{06B6CB60-54BE-4620-B0FD-6DD458625D57}" type="presParOf" srcId="{99991B93-C12B-4582-AAD0-36BBE14FF7AC}" destId="{4735A401-446E-4035-829A-2872F83F43A8}" srcOrd="3" destOrd="0" presId="urn:microsoft.com/office/officeart/2008/layout/AlternatingHexagons"/>
    <dgm:cxn modelId="{985F67B7-2EC5-429F-829D-DF3F45D83F59}" type="presParOf" srcId="{99991B93-C12B-4582-AAD0-36BBE14FF7AC}" destId="{0ED5510E-2D52-40F2-B6ED-0DBB23481D83}" srcOrd="4" destOrd="0" presId="urn:microsoft.com/office/officeart/2008/layout/AlternatingHexagons"/>
    <dgm:cxn modelId="{36B1F417-DAF2-44A0-9127-09987D40EFE7}" type="presParOf" srcId="{C7A87FF4-CD40-48B1-A4CB-9604780E3EB0}" destId="{B25D5163-B4B4-4D35-BD0B-1948E8F8B862}" srcOrd="1" destOrd="0" presId="urn:microsoft.com/office/officeart/2008/layout/AlternatingHexagons"/>
    <dgm:cxn modelId="{76928B61-8F39-4645-9ECF-797156796088}" type="presParOf" srcId="{C7A87FF4-CD40-48B1-A4CB-9604780E3EB0}" destId="{23E9B237-BC53-4FA8-B0FE-515866269B12}" srcOrd="2" destOrd="0" presId="urn:microsoft.com/office/officeart/2008/layout/AlternatingHexagons"/>
    <dgm:cxn modelId="{696E4DDE-9683-4799-87C3-141CD148AD98}" type="presParOf" srcId="{23E9B237-BC53-4FA8-B0FE-515866269B12}" destId="{C97AB99A-24A5-4CEB-BEED-D2F80A45EC1E}" srcOrd="0" destOrd="0" presId="urn:microsoft.com/office/officeart/2008/layout/AlternatingHexagons"/>
    <dgm:cxn modelId="{27DC8CB5-FAD6-4B74-94EC-B838C8C7A676}" type="presParOf" srcId="{23E9B237-BC53-4FA8-B0FE-515866269B12}" destId="{8BEDDC55-EC11-448A-9CD3-E20BAB045DC6}" srcOrd="1" destOrd="0" presId="urn:microsoft.com/office/officeart/2008/layout/AlternatingHexagons"/>
    <dgm:cxn modelId="{50B665E6-5734-43FA-8575-52E69F07A2DB}" type="presParOf" srcId="{23E9B237-BC53-4FA8-B0FE-515866269B12}" destId="{702FA7C3-640E-486E-B8F7-B3FC2AB31AA4}" srcOrd="2" destOrd="0" presId="urn:microsoft.com/office/officeart/2008/layout/AlternatingHexagons"/>
    <dgm:cxn modelId="{F9C06710-6EFB-4E98-9C4B-35B5826A3FFF}" type="presParOf" srcId="{23E9B237-BC53-4FA8-B0FE-515866269B12}" destId="{FDBA5F4B-4160-4B3C-B4C3-56584378A59D}" srcOrd="3" destOrd="0" presId="urn:microsoft.com/office/officeart/2008/layout/AlternatingHexagons"/>
    <dgm:cxn modelId="{891C8D8E-F4FF-4638-AC27-C2B9536B226D}" type="presParOf" srcId="{23E9B237-BC53-4FA8-B0FE-515866269B12}" destId="{6A07A87B-C22F-4C9B-89B6-2942B3044302}" srcOrd="4" destOrd="0" presId="urn:microsoft.com/office/officeart/2008/layout/AlternatingHexagon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C4F07A8-1CA3-4200-AFBC-89FE7D34CD96}" type="doc">
      <dgm:prSet loTypeId="urn:microsoft.com/office/officeart/2008/layout/AlternatingHexagons" loCatId="Inbox" qsTypeId="urn:microsoft.com/office/officeart/2005/8/quickstyle/simple1" qsCatId="simple" csTypeId="urn:microsoft.com/office/officeart/2005/8/colors/ColorSchemeForSuggestions" csCatId="other" phldr="1"/>
      <dgm:spPr/>
      <dgm:t>
        <a:bodyPr/>
        <a:lstStyle/>
        <a:p>
          <a:endParaRPr lang="en-US"/>
        </a:p>
      </dgm:t>
    </dgm:pt>
    <dgm:pt modelId="{C6E6552E-D80E-4E0D-860A-5B6A9BBE672F}">
      <dgm:prSet/>
      <dgm:spPr/>
      <dgm:t>
        <a:bodyPr/>
        <a:lstStyle/>
        <a:p>
          <a:r>
            <a:rPr lang="nb-NO" b="1"/>
            <a:t>FOR</a:t>
          </a:r>
          <a:endParaRPr lang="en-US"/>
        </a:p>
      </dgm:t>
    </dgm:pt>
    <dgm:pt modelId="{84FCEF54-6BE8-4483-99A6-6299A458A986}" type="parTrans" cxnId="{A21FDCBA-0BCA-4CB5-8D60-365E4BC57763}">
      <dgm:prSet/>
      <dgm:spPr/>
      <dgm:t>
        <a:bodyPr/>
        <a:lstStyle/>
        <a:p>
          <a:endParaRPr lang="en-US"/>
        </a:p>
      </dgm:t>
    </dgm:pt>
    <dgm:pt modelId="{4F62DB18-F928-4155-9735-42909DA5F669}" type="sibTrans" cxnId="{A21FDCBA-0BCA-4CB5-8D60-365E4BC57763}">
      <dgm:prSet/>
      <dgm:spPr/>
      <dgm:t>
        <a:bodyPr/>
        <a:lstStyle/>
        <a:p>
          <a:endParaRPr lang="en-US"/>
        </a:p>
      </dgm:t>
    </dgm:pt>
    <dgm:pt modelId="{DCF301FD-10C8-4627-A53C-975F9CADBC33}">
      <dgm:prSet custT="1"/>
      <dgm:spPr/>
      <dgm:t>
        <a:bodyPr/>
        <a:lstStyle/>
        <a:p>
          <a:r>
            <a:rPr lang="nb-NO" sz="1000"/>
            <a:t>Ser direkte resultater</a:t>
          </a:r>
          <a:endParaRPr lang="en-US" sz="1000"/>
        </a:p>
      </dgm:t>
    </dgm:pt>
    <dgm:pt modelId="{98809851-0285-4BD6-9A24-A49915EAEA69}" type="parTrans" cxnId="{DFA0DB09-CA33-42DE-A2B9-E17D264D5DE7}">
      <dgm:prSet/>
      <dgm:spPr/>
      <dgm:t>
        <a:bodyPr/>
        <a:lstStyle/>
        <a:p>
          <a:endParaRPr lang="en-US"/>
        </a:p>
      </dgm:t>
    </dgm:pt>
    <dgm:pt modelId="{EA3E0EEE-032D-45C4-BEDC-3B315733A19A}" type="sibTrans" cxnId="{DFA0DB09-CA33-42DE-A2B9-E17D264D5DE7}">
      <dgm:prSet/>
      <dgm:spPr/>
      <dgm:t>
        <a:bodyPr/>
        <a:lstStyle/>
        <a:p>
          <a:endParaRPr lang="en-US"/>
        </a:p>
      </dgm:t>
    </dgm:pt>
    <dgm:pt modelId="{10F5AC1A-F192-406A-9BAB-67EAB71045EB}">
      <dgm:prSet custT="1"/>
      <dgm:spPr/>
      <dgm:t>
        <a:bodyPr/>
        <a:lstStyle/>
        <a:p>
          <a:r>
            <a:rPr lang="nb-NO" sz="1000" dirty="0" err="1"/>
            <a:t>Hands-on</a:t>
          </a:r>
          <a:endParaRPr lang="en-US" sz="1000" dirty="0"/>
        </a:p>
      </dgm:t>
    </dgm:pt>
    <dgm:pt modelId="{C5E1DB62-1380-4960-901A-A9CFFD952734}" type="parTrans" cxnId="{77EE8C92-7C37-4B6D-B18B-FD3D80B0D3DA}">
      <dgm:prSet/>
      <dgm:spPr/>
      <dgm:t>
        <a:bodyPr/>
        <a:lstStyle/>
        <a:p>
          <a:endParaRPr lang="en-US"/>
        </a:p>
      </dgm:t>
    </dgm:pt>
    <dgm:pt modelId="{021555C6-3585-4AE1-BC60-C772A63673B7}" type="sibTrans" cxnId="{77EE8C92-7C37-4B6D-B18B-FD3D80B0D3DA}">
      <dgm:prSet/>
      <dgm:spPr/>
      <dgm:t>
        <a:bodyPr/>
        <a:lstStyle/>
        <a:p>
          <a:endParaRPr lang="en-US"/>
        </a:p>
      </dgm:t>
    </dgm:pt>
    <dgm:pt modelId="{3A310AC5-4C4A-41B7-9189-5A58CA978414}">
      <dgm:prSet custT="1"/>
      <dgm:spPr/>
      <dgm:t>
        <a:bodyPr/>
        <a:lstStyle/>
        <a:p>
          <a:r>
            <a:rPr lang="nb-NO" sz="1000" dirty="0"/>
            <a:t>Immediate feedback til/fra brukere</a:t>
          </a:r>
          <a:endParaRPr lang="en-US" sz="1000" dirty="0"/>
        </a:p>
      </dgm:t>
    </dgm:pt>
    <dgm:pt modelId="{C07A884F-538D-4EDB-83C0-BEEE989577E7}" type="parTrans" cxnId="{526B1CAD-5623-4EA6-8571-94D1BB9651B8}">
      <dgm:prSet/>
      <dgm:spPr/>
      <dgm:t>
        <a:bodyPr/>
        <a:lstStyle/>
        <a:p>
          <a:endParaRPr lang="en-US"/>
        </a:p>
      </dgm:t>
    </dgm:pt>
    <dgm:pt modelId="{0EEE6660-BA4A-499B-85E3-6DD352FF7798}" type="sibTrans" cxnId="{526B1CAD-5623-4EA6-8571-94D1BB9651B8}">
      <dgm:prSet/>
      <dgm:spPr/>
      <dgm:t>
        <a:bodyPr/>
        <a:lstStyle/>
        <a:p>
          <a:endParaRPr lang="en-US"/>
        </a:p>
      </dgm:t>
    </dgm:pt>
    <dgm:pt modelId="{CB92B4CB-70CA-4CB0-A595-5DE95AE161B0}">
      <dgm:prSet custT="1"/>
      <dgm:spPr/>
      <dgm:t>
        <a:bodyPr/>
        <a:lstStyle/>
        <a:p>
          <a:r>
            <a:rPr lang="nb-NO" sz="1000" dirty="0"/>
            <a:t>Dokumenterer bare når det er relevant</a:t>
          </a:r>
          <a:endParaRPr lang="en-US" sz="1000" dirty="0"/>
        </a:p>
      </dgm:t>
    </dgm:pt>
    <dgm:pt modelId="{7D865F78-3631-4FBC-BA8C-C1A61E991879}" type="parTrans" cxnId="{EA26270B-9617-48E9-9765-06412E6A7E33}">
      <dgm:prSet/>
      <dgm:spPr/>
      <dgm:t>
        <a:bodyPr/>
        <a:lstStyle/>
        <a:p>
          <a:endParaRPr lang="en-US"/>
        </a:p>
      </dgm:t>
    </dgm:pt>
    <dgm:pt modelId="{D2ED1313-FF2C-45F4-8EE1-0D31E645A45C}" type="sibTrans" cxnId="{EA26270B-9617-48E9-9765-06412E6A7E33}">
      <dgm:prSet/>
      <dgm:spPr/>
      <dgm:t>
        <a:bodyPr/>
        <a:lstStyle/>
        <a:p>
          <a:endParaRPr lang="en-US"/>
        </a:p>
      </dgm:t>
    </dgm:pt>
    <dgm:pt modelId="{8C16B52D-398F-4A29-B281-4C58CCF2A873}">
      <dgm:prSet custT="1"/>
      <dgm:spPr/>
      <dgm:t>
        <a:bodyPr/>
        <a:lstStyle/>
        <a:p>
          <a:r>
            <a:rPr lang="nb-NO" sz="1000"/>
            <a:t>Implementasjon gjennom guiding ikke forhåndsdesign</a:t>
          </a:r>
          <a:endParaRPr lang="en-US" sz="1000"/>
        </a:p>
      </dgm:t>
    </dgm:pt>
    <dgm:pt modelId="{8DB842ED-23FB-4819-A35E-580AA070109D}" type="parTrans" cxnId="{65E2ECEE-6719-4E20-B016-7F2FD41712F6}">
      <dgm:prSet/>
      <dgm:spPr/>
      <dgm:t>
        <a:bodyPr/>
        <a:lstStyle/>
        <a:p>
          <a:endParaRPr lang="en-US"/>
        </a:p>
      </dgm:t>
    </dgm:pt>
    <dgm:pt modelId="{D2D3F86B-F1C8-477A-9A3D-6E1EDA32DB99}" type="sibTrans" cxnId="{65E2ECEE-6719-4E20-B016-7F2FD41712F6}">
      <dgm:prSet/>
      <dgm:spPr/>
      <dgm:t>
        <a:bodyPr/>
        <a:lstStyle/>
        <a:p>
          <a:endParaRPr lang="en-US"/>
        </a:p>
      </dgm:t>
    </dgm:pt>
    <dgm:pt modelId="{7CDCF981-D379-4CB3-A3B1-0421A5A306A4}">
      <dgm:prSet custT="1"/>
      <dgm:spPr/>
      <dgm:t>
        <a:bodyPr/>
        <a:lstStyle/>
        <a:p>
          <a:r>
            <a:rPr lang="nb-NO" sz="1000" b="1" u="sng"/>
            <a:t>Eierskap til løsning </a:t>
          </a:r>
          <a:endParaRPr lang="en-US" sz="1000"/>
        </a:p>
      </dgm:t>
    </dgm:pt>
    <dgm:pt modelId="{C1CD36B4-58CF-4798-8F81-07B1A5B47580}" type="parTrans" cxnId="{379766D7-249D-449D-9574-F97AE5582F99}">
      <dgm:prSet/>
      <dgm:spPr/>
      <dgm:t>
        <a:bodyPr/>
        <a:lstStyle/>
        <a:p>
          <a:endParaRPr lang="en-US"/>
        </a:p>
      </dgm:t>
    </dgm:pt>
    <dgm:pt modelId="{5808ACAA-434F-4EF3-A9FA-A075367B7EDF}" type="sibTrans" cxnId="{379766D7-249D-449D-9574-F97AE5582F99}">
      <dgm:prSet/>
      <dgm:spPr/>
      <dgm:t>
        <a:bodyPr/>
        <a:lstStyle/>
        <a:p>
          <a:endParaRPr lang="en-US"/>
        </a:p>
      </dgm:t>
    </dgm:pt>
    <dgm:pt modelId="{12EBD31B-452F-4405-8D75-8F68AF8F1A1F}">
      <dgm:prSet custT="1"/>
      <dgm:spPr/>
      <dgm:t>
        <a:bodyPr/>
        <a:lstStyle/>
        <a:p>
          <a:r>
            <a:rPr lang="nb-NO" sz="1000" b="1" u="sng"/>
            <a:t>Får tilbakemelding tidlig</a:t>
          </a:r>
          <a:endParaRPr lang="en-US" sz="1000"/>
        </a:p>
      </dgm:t>
    </dgm:pt>
    <dgm:pt modelId="{D6614977-E2AB-4E74-ABDA-9F43A0B73B16}" type="parTrans" cxnId="{7242A740-16C0-469E-AE53-99F4D6158020}">
      <dgm:prSet/>
      <dgm:spPr/>
      <dgm:t>
        <a:bodyPr/>
        <a:lstStyle/>
        <a:p>
          <a:endParaRPr lang="en-US"/>
        </a:p>
      </dgm:t>
    </dgm:pt>
    <dgm:pt modelId="{F2DFDD15-1CAF-4A2F-984D-5B4D41241E53}" type="sibTrans" cxnId="{7242A740-16C0-469E-AE53-99F4D6158020}">
      <dgm:prSet/>
      <dgm:spPr/>
      <dgm:t>
        <a:bodyPr/>
        <a:lstStyle/>
        <a:p>
          <a:endParaRPr lang="en-US"/>
        </a:p>
      </dgm:t>
    </dgm:pt>
    <dgm:pt modelId="{E86C6609-7705-45E3-966F-1D3C2D232409}">
      <dgm:prSet/>
      <dgm:spPr/>
      <dgm:t>
        <a:bodyPr/>
        <a:lstStyle/>
        <a:p>
          <a:r>
            <a:rPr lang="nb-NO" b="1"/>
            <a:t>MOT</a:t>
          </a:r>
          <a:endParaRPr lang="en-US"/>
        </a:p>
      </dgm:t>
    </dgm:pt>
    <dgm:pt modelId="{EC2FAA24-7E96-4922-A9CD-C0E566E3C054}" type="parTrans" cxnId="{95472118-1376-40FF-A0BD-4C706F9C35EF}">
      <dgm:prSet/>
      <dgm:spPr/>
      <dgm:t>
        <a:bodyPr/>
        <a:lstStyle/>
        <a:p>
          <a:endParaRPr lang="en-US"/>
        </a:p>
      </dgm:t>
    </dgm:pt>
    <dgm:pt modelId="{3BB8C63A-6CD3-4D33-882B-1A33164500E6}" type="sibTrans" cxnId="{95472118-1376-40FF-A0BD-4C706F9C35EF}">
      <dgm:prSet/>
      <dgm:spPr/>
      <dgm:t>
        <a:bodyPr/>
        <a:lstStyle/>
        <a:p>
          <a:endParaRPr lang="en-US"/>
        </a:p>
      </dgm:t>
    </dgm:pt>
    <dgm:pt modelId="{6BAF66E8-7E27-4705-8503-AD4422298FEB}">
      <dgm:prSet custT="1"/>
      <dgm:spPr/>
      <dgm:t>
        <a:bodyPr/>
        <a:lstStyle/>
        <a:p>
          <a:r>
            <a:rPr lang="nb-NO" sz="1000" dirty="0"/>
            <a:t>Vanskeligere  å “selge”, ikke tradisjonell prosess</a:t>
          </a:r>
          <a:endParaRPr lang="en-US" sz="1000" dirty="0"/>
        </a:p>
      </dgm:t>
    </dgm:pt>
    <dgm:pt modelId="{6E51CC1D-2BAB-4424-BE4B-DA8EF4901894}" type="parTrans" cxnId="{EB2A1B09-0E66-49A5-B916-6603B286460D}">
      <dgm:prSet/>
      <dgm:spPr/>
      <dgm:t>
        <a:bodyPr/>
        <a:lstStyle/>
        <a:p>
          <a:endParaRPr lang="en-US"/>
        </a:p>
      </dgm:t>
    </dgm:pt>
    <dgm:pt modelId="{90A4CCCD-CC5D-44CA-B8CC-5F816659C53A}" type="sibTrans" cxnId="{EB2A1B09-0E66-49A5-B916-6603B286460D}">
      <dgm:prSet/>
      <dgm:spPr/>
      <dgm:t>
        <a:bodyPr/>
        <a:lstStyle/>
        <a:p>
          <a:endParaRPr lang="en-US"/>
        </a:p>
      </dgm:t>
    </dgm:pt>
    <dgm:pt modelId="{08B7F3C4-3B14-4E51-8B03-B04DC91A5674}">
      <dgm:prSet custT="1"/>
      <dgm:spPr/>
      <dgm:t>
        <a:bodyPr/>
        <a:lstStyle/>
        <a:p>
          <a:r>
            <a:rPr lang="nb-NO" sz="1000" b="1" dirty="0"/>
            <a:t>Krever sterkt engasjement i brukerorganisasjon</a:t>
          </a:r>
          <a:endParaRPr lang="en-US" sz="1000" dirty="0"/>
        </a:p>
      </dgm:t>
    </dgm:pt>
    <dgm:pt modelId="{9BF87365-E369-4DBB-84BD-AE40756788F6}" type="parTrans" cxnId="{1E4A3FF4-8508-4511-A57E-7636322E7D75}">
      <dgm:prSet/>
      <dgm:spPr/>
      <dgm:t>
        <a:bodyPr/>
        <a:lstStyle/>
        <a:p>
          <a:endParaRPr lang="en-US"/>
        </a:p>
      </dgm:t>
    </dgm:pt>
    <dgm:pt modelId="{D94B3956-DE69-4678-9A02-9C3592C1141E}" type="sibTrans" cxnId="{1E4A3FF4-8508-4511-A57E-7636322E7D75}">
      <dgm:prSet/>
      <dgm:spPr/>
      <dgm:t>
        <a:bodyPr/>
        <a:lstStyle/>
        <a:p>
          <a:endParaRPr lang="en-US"/>
        </a:p>
      </dgm:t>
    </dgm:pt>
    <dgm:pt modelId="{5A876F64-4925-4826-A800-3AC8D0409401}">
      <dgm:prSet custT="1"/>
      <dgm:spPr/>
      <dgm:t>
        <a:bodyPr/>
        <a:lstStyle/>
        <a:p>
          <a:r>
            <a:rPr lang="nb-NO" sz="1000"/>
            <a:t>Kan være krevende å styre</a:t>
          </a:r>
          <a:endParaRPr lang="en-US" sz="1000"/>
        </a:p>
      </dgm:t>
    </dgm:pt>
    <dgm:pt modelId="{6193C696-F09B-41A0-89B8-C227826565A8}" type="parTrans" cxnId="{92E08114-2C4F-463B-B773-BF942ECF7228}">
      <dgm:prSet/>
      <dgm:spPr/>
      <dgm:t>
        <a:bodyPr/>
        <a:lstStyle/>
        <a:p>
          <a:endParaRPr lang="en-US"/>
        </a:p>
      </dgm:t>
    </dgm:pt>
    <dgm:pt modelId="{CA4700E5-A152-45C0-974B-AED5EDA3B2D3}" type="sibTrans" cxnId="{92E08114-2C4F-463B-B773-BF942ECF7228}">
      <dgm:prSet/>
      <dgm:spPr/>
      <dgm:t>
        <a:bodyPr/>
        <a:lstStyle/>
        <a:p>
          <a:endParaRPr lang="en-US"/>
        </a:p>
      </dgm:t>
    </dgm:pt>
    <dgm:pt modelId="{0D708617-E198-4E0F-9D83-18D355A1DEDC}">
      <dgm:prSet custT="1"/>
      <dgm:spPr/>
      <dgm:t>
        <a:bodyPr/>
        <a:lstStyle/>
        <a:p>
          <a:r>
            <a:rPr lang="nb-NO" sz="1000"/>
            <a:t>Hvor mange iterasjoner?</a:t>
          </a:r>
          <a:endParaRPr lang="en-US" sz="1000"/>
        </a:p>
      </dgm:t>
    </dgm:pt>
    <dgm:pt modelId="{93AD0503-DFA0-44A4-994D-48AAB9F95670}" type="parTrans" cxnId="{F839FC05-08CC-44F6-9A4F-392C6FBCEAAE}">
      <dgm:prSet/>
      <dgm:spPr/>
      <dgm:t>
        <a:bodyPr/>
        <a:lstStyle/>
        <a:p>
          <a:endParaRPr lang="en-US"/>
        </a:p>
      </dgm:t>
    </dgm:pt>
    <dgm:pt modelId="{78FA7428-2284-40B2-97CD-826C64537046}" type="sibTrans" cxnId="{F839FC05-08CC-44F6-9A4F-392C6FBCEAAE}">
      <dgm:prSet/>
      <dgm:spPr/>
      <dgm:t>
        <a:bodyPr/>
        <a:lstStyle/>
        <a:p>
          <a:endParaRPr lang="en-US"/>
        </a:p>
      </dgm:t>
    </dgm:pt>
    <dgm:pt modelId="{F2A2CFAB-7318-4936-A5CE-7B04798CDEB1}" type="pres">
      <dgm:prSet presAssocID="{9C4F07A8-1CA3-4200-AFBC-89FE7D34CD96}" presName="Name0" presStyleCnt="0">
        <dgm:presLayoutVars>
          <dgm:chMax/>
          <dgm:chPref/>
          <dgm:dir/>
          <dgm:animLvl val="lvl"/>
        </dgm:presLayoutVars>
      </dgm:prSet>
      <dgm:spPr/>
    </dgm:pt>
    <dgm:pt modelId="{9D139BAF-D75E-4B64-86A1-E6D421C747E8}" type="pres">
      <dgm:prSet presAssocID="{C6E6552E-D80E-4E0D-860A-5B6A9BBE672F}" presName="composite" presStyleCnt="0"/>
      <dgm:spPr/>
    </dgm:pt>
    <dgm:pt modelId="{3E20E99F-75D9-4636-8E29-DB6610357E94}" type="pres">
      <dgm:prSet presAssocID="{C6E6552E-D80E-4E0D-860A-5B6A9BBE672F}" presName="Parent1" presStyleLbl="node1" presStyleIdx="0" presStyleCnt="4">
        <dgm:presLayoutVars>
          <dgm:chMax val="1"/>
          <dgm:chPref val="1"/>
          <dgm:bulletEnabled val="1"/>
        </dgm:presLayoutVars>
      </dgm:prSet>
      <dgm:spPr/>
    </dgm:pt>
    <dgm:pt modelId="{2A5D0A13-A01D-490E-9863-AC9A4549068E}" type="pres">
      <dgm:prSet presAssocID="{C6E6552E-D80E-4E0D-860A-5B6A9BBE672F}" presName="Childtext1" presStyleLbl="revTx" presStyleIdx="0" presStyleCnt="2">
        <dgm:presLayoutVars>
          <dgm:chMax val="0"/>
          <dgm:chPref val="0"/>
          <dgm:bulletEnabled val="1"/>
        </dgm:presLayoutVars>
      </dgm:prSet>
      <dgm:spPr/>
    </dgm:pt>
    <dgm:pt modelId="{B1C64682-01D1-418D-B5F7-9EF39F62D23C}" type="pres">
      <dgm:prSet presAssocID="{C6E6552E-D80E-4E0D-860A-5B6A9BBE672F}" presName="BalanceSpacing" presStyleCnt="0"/>
      <dgm:spPr/>
    </dgm:pt>
    <dgm:pt modelId="{3AD4DB11-4D80-4F9A-A2D4-74343FCAAE61}" type="pres">
      <dgm:prSet presAssocID="{C6E6552E-D80E-4E0D-860A-5B6A9BBE672F}" presName="BalanceSpacing1" presStyleCnt="0"/>
      <dgm:spPr/>
    </dgm:pt>
    <dgm:pt modelId="{ADCD2B4E-2638-495D-9258-50C62D81A74E}" type="pres">
      <dgm:prSet presAssocID="{4F62DB18-F928-4155-9735-42909DA5F669}" presName="Accent1Text" presStyleLbl="node1" presStyleIdx="1" presStyleCnt="4"/>
      <dgm:spPr/>
    </dgm:pt>
    <dgm:pt modelId="{E5F6C155-7B85-4166-AB8D-18C911269CEA}" type="pres">
      <dgm:prSet presAssocID="{4F62DB18-F928-4155-9735-42909DA5F669}" presName="spaceBetweenRectangles" presStyleCnt="0"/>
      <dgm:spPr/>
    </dgm:pt>
    <dgm:pt modelId="{DA8D664B-5926-4B1B-AC71-7261CACFEE50}" type="pres">
      <dgm:prSet presAssocID="{E86C6609-7705-45E3-966F-1D3C2D232409}" presName="composite" presStyleCnt="0"/>
      <dgm:spPr/>
    </dgm:pt>
    <dgm:pt modelId="{7E09B58E-DC20-4818-A073-20B0D23F11E2}" type="pres">
      <dgm:prSet presAssocID="{E86C6609-7705-45E3-966F-1D3C2D232409}" presName="Parent1" presStyleLbl="node1" presStyleIdx="2" presStyleCnt="4">
        <dgm:presLayoutVars>
          <dgm:chMax val="1"/>
          <dgm:chPref val="1"/>
          <dgm:bulletEnabled val="1"/>
        </dgm:presLayoutVars>
      </dgm:prSet>
      <dgm:spPr/>
    </dgm:pt>
    <dgm:pt modelId="{400FE6DB-23E6-4CF2-8860-4E3DDC48CA44}" type="pres">
      <dgm:prSet presAssocID="{E86C6609-7705-45E3-966F-1D3C2D232409}" presName="Childtext1" presStyleLbl="revTx" presStyleIdx="1" presStyleCnt="2">
        <dgm:presLayoutVars>
          <dgm:chMax val="0"/>
          <dgm:chPref val="0"/>
          <dgm:bulletEnabled val="1"/>
        </dgm:presLayoutVars>
      </dgm:prSet>
      <dgm:spPr/>
    </dgm:pt>
    <dgm:pt modelId="{00A829C2-AD6A-4699-887A-A779D8420DE0}" type="pres">
      <dgm:prSet presAssocID="{E86C6609-7705-45E3-966F-1D3C2D232409}" presName="BalanceSpacing" presStyleCnt="0"/>
      <dgm:spPr/>
    </dgm:pt>
    <dgm:pt modelId="{80EF1CE4-24E5-4FA4-AA7D-A81C5EAD1CB8}" type="pres">
      <dgm:prSet presAssocID="{E86C6609-7705-45E3-966F-1D3C2D232409}" presName="BalanceSpacing1" presStyleCnt="0"/>
      <dgm:spPr/>
    </dgm:pt>
    <dgm:pt modelId="{8FDAC56F-DDB7-42A1-951C-670FF3EF47AD}" type="pres">
      <dgm:prSet presAssocID="{3BB8C63A-6CD3-4D33-882B-1A33164500E6}" presName="Accent1Text" presStyleLbl="node1" presStyleIdx="3" presStyleCnt="4"/>
      <dgm:spPr/>
    </dgm:pt>
  </dgm:ptLst>
  <dgm:cxnLst>
    <dgm:cxn modelId="{F839FC05-08CC-44F6-9A4F-392C6FBCEAAE}" srcId="{E86C6609-7705-45E3-966F-1D3C2D232409}" destId="{0D708617-E198-4E0F-9D83-18D355A1DEDC}" srcOrd="3" destOrd="0" parTransId="{93AD0503-DFA0-44A4-994D-48AAB9F95670}" sibTransId="{78FA7428-2284-40B2-97CD-826C64537046}"/>
    <dgm:cxn modelId="{EB2A1B09-0E66-49A5-B916-6603B286460D}" srcId="{E86C6609-7705-45E3-966F-1D3C2D232409}" destId="{6BAF66E8-7E27-4705-8503-AD4422298FEB}" srcOrd="0" destOrd="0" parTransId="{6E51CC1D-2BAB-4424-BE4B-DA8EF4901894}" sibTransId="{90A4CCCD-CC5D-44CA-B8CC-5F816659C53A}"/>
    <dgm:cxn modelId="{DFA0DB09-CA33-42DE-A2B9-E17D264D5DE7}" srcId="{C6E6552E-D80E-4E0D-860A-5B6A9BBE672F}" destId="{DCF301FD-10C8-4627-A53C-975F9CADBC33}" srcOrd="0" destOrd="0" parTransId="{98809851-0285-4BD6-9A24-A49915EAEA69}" sibTransId="{EA3E0EEE-032D-45C4-BEDC-3B315733A19A}"/>
    <dgm:cxn modelId="{EA26270B-9617-48E9-9765-06412E6A7E33}" srcId="{C6E6552E-D80E-4E0D-860A-5B6A9BBE672F}" destId="{CB92B4CB-70CA-4CB0-A595-5DE95AE161B0}" srcOrd="3" destOrd="0" parTransId="{7D865F78-3631-4FBC-BA8C-C1A61E991879}" sibTransId="{D2ED1313-FF2C-45F4-8EE1-0D31E645A45C}"/>
    <dgm:cxn modelId="{92E08114-2C4F-463B-B773-BF942ECF7228}" srcId="{E86C6609-7705-45E3-966F-1D3C2D232409}" destId="{5A876F64-4925-4826-A800-3AC8D0409401}" srcOrd="2" destOrd="0" parTransId="{6193C696-F09B-41A0-89B8-C227826565A8}" sibTransId="{CA4700E5-A152-45C0-974B-AED5EDA3B2D3}"/>
    <dgm:cxn modelId="{95472118-1376-40FF-A0BD-4C706F9C35EF}" srcId="{9C4F07A8-1CA3-4200-AFBC-89FE7D34CD96}" destId="{E86C6609-7705-45E3-966F-1D3C2D232409}" srcOrd="1" destOrd="0" parTransId="{EC2FAA24-7E96-4922-A9CD-C0E566E3C054}" sibTransId="{3BB8C63A-6CD3-4D33-882B-1A33164500E6}"/>
    <dgm:cxn modelId="{F118F62A-2EDA-4157-881E-740221C55E79}" type="presOf" srcId="{CB92B4CB-70CA-4CB0-A595-5DE95AE161B0}" destId="{2A5D0A13-A01D-490E-9863-AC9A4549068E}" srcOrd="0" destOrd="3" presId="urn:microsoft.com/office/officeart/2008/layout/AlternatingHexagons"/>
    <dgm:cxn modelId="{CBE7BE34-BC2B-4A03-8E53-59143CE4DC53}" type="presOf" srcId="{3A310AC5-4C4A-41B7-9189-5A58CA978414}" destId="{2A5D0A13-A01D-490E-9863-AC9A4549068E}" srcOrd="0" destOrd="2" presId="urn:microsoft.com/office/officeart/2008/layout/AlternatingHexagons"/>
    <dgm:cxn modelId="{7242A740-16C0-469E-AE53-99F4D6158020}" srcId="{C6E6552E-D80E-4E0D-860A-5B6A9BBE672F}" destId="{12EBD31B-452F-4405-8D75-8F68AF8F1A1F}" srcOrd="6" destOrd="0" parTransId="{D6614977-E2AB-4E74-ABDA-9F43A0B73B16}" sibTransId="{F2DFDD15-1CAF-4A2F-984D-5B4D41241E53}"/>
    <dgm:cxn modelId="{91EFF164-7B28-4CC7-90C9-87C83D56E3C4}" type="presOf" srcId="{6BAF66E8-7E27-4705-8503-AD4422298FEB}" destId="{400FE6DB-23E6-4CF2-8860-4E3DDC48CA44}" srcOrd="0" destOrd="0" presId="urn:microsoft.com/office/officeart/2008/layout/AlternatingHexagons"/>
    <dgm:cxn modelId="{685F9C66-D178-420D-A5BD-A5B2662DB10B}" type="presOf" srcId="{3BB8C63A-6CD3-4D33-882B-1A33164500E6}" destId="{8FDAC56F-DDB7-42A1-951C-670FF3EF47AD}" srcOrd="0" destOrd="0" presId="urn:microsoft.com/office/officeart/2008/layout/AlternatingHexagons"/>
    <dgm:cxn modelId="{1BFFB246-4FBE-4CDD-B2EF-AEA2CC434516}" type="presOf" srcId="{7CDCF981-D379-4CB3-A3B1-0421A5A306A4}" destId="{2A5D0A13-A01D-490E-9863-AC9A4549068E}" srcOrd="0" destOrd="5" presId="urn:microsoft.com/office/officeart/2008/layout/AlternatingHexagons"/>
    <dgm:cxn modelId="{A891E24B-F4A4-4CD4-AF73-0BE5E516A9AB}" type="presOf" srcId="{E86C6609-7705-45E3-966F-1D3C2D232409}" destId="{7E09B58E-DC20-4818-A073-20B0D23F11E2}" srcOrd="0" destOrd="0" presId="urn:microsoft.com/office/officeart/2008/layout/AlternatingHexagons"/>
    <dgm:cxn modelId="{E2AA3A4E-36E5-429B-8CF5-921282437031}" type="presOf" srcId="{10F5AC1A-F192-406A-9BAB-67EAB71045EB}" destId="{2A5D0A13-A01D-490E-9863-AC9A4549068E}" srcOrd="0" destOrd="1" presId="urn:microsoft.com/office/officeart/2008/layout/AlternatingHexagons"/>
    <dgm:cxn modelId="{C483F170-4CB1-47B2-8A70-1C791A3C0B26}" type="presOf" srcId="{0D708617-E198-4E0F-9D83-18D355A1DEDC}" destId="{400FE6DB-23E6-4CF2-8860-4E3DDC48CA44}" srcOrd="0" destOrd="3" presId="urn:microsoft.com/office/officeart/2008/layout/AlternatingHexagons"/>
    <dgm:cxn modelId="{79E88775-7C43-4D9A-88AB-4EE9222DA46F}" type="presOf" srcId="{5A876F64-4925-4826-A800-3AC8D0409401}" destId="{400FE6DB-23E6-4CF2-8860-4E3DDC48CA44}" srcOrd="0" destOrd="2" presId="urn:microsoft.com/office/officeart/2008/layout/AlternatingHexagons"/>
    <dgm:cxn modelId="{B9B9217C-5011-410F-B3CA-3AF77AE191BD}" type="presOf" srcId="{4F62DB18-F928-4155-9735-42909DA5F669}" destId="{ADCD2B4E-2638-495D-9258-50C62D81A74E}" srcOrd="0" destOrd="0" presId="urn:microsoft.com/office/officeart/2008/layout/AlternatingHexagons"/>
    <dgm:cxn modelId="{77EE8C92-7C37-4B6D-B18B-FD3D80B0D3DA}" srcId="{C6E6552E-D80E-4E0D-860A-5B6A9BBE672F}" destId="{10F5AC1A-F192-406A-9BAB-67EAB71045EB}" srcOrd="1" destOrd="0" parTransId="{C5E1DB62-1380-4960-901A-A9CFFD952734}" sibTransId="{021555C6-3585-4AE1-BC60-C772A63673B7}"/>
    <dgm:cxn modelId="{93FB7DA3-5A2C-42CE-AFBB-8FBC78B842E4}" type="presOf" srcId="{C6E6552E-D80E-4E0D-860A-5B6A9BBE672F}" destId="{3E20E99F-75D9-4636-8E29-DB6610357E94}" srcOrd="0" destOrd="0" presId="urn:microsoft.com/office/officeart/2008/layout/AlternatingHexagons"/>
    <dgm:cxn modelId="{F4A9A6AC-C4D3-4B51-96C1-0362859256D1}" type="presOf" srcId="{9C4F07A8-1CA3-4200-AFBC-89FE7D34CD96}" destId="{F2A2CFAB-7318-4936-A5CE-7B04798CDEB1}" srcOrd="0" destOrd="0" presId="urn:microsoft.com/office/officeart/2008/layout/AlternatingHexagons"/>
    <dgm:cxn modelId="{F5CC07AD-A532-4B5A-94DB-AB179B0ACA6D}" type="presOf" srcId="{12EBD31B-452F-4405-8D75-8F68AF8F1A1F}" destId="{2A5D0A13-A01D-490E-9863-AC9A4549068E}" srcOrd="0" destOrd="6" presId="urn:microsoft.com/office/officeart/2008/layout/AlternatingHexagons"/>
    <dgm:cxn modelId="{526B1CAD-5623-4EA6-8571-94D1BB9651B8}" srcId="{C6E6552E-D80E-4E0D-860A-5B6A9BBE672F}" destId="{3A310AC5-4C4A-41B7-9189-5A58CA978414}" srcOrd="2" destOrd="0" parTransId="{C07A884F-538D-4EDB-83C0-BEEE989577E7}" sibTransId="{0EEE6660-BA4A-499B-85E3-6DD352FF7798}"/>
    <dgm:cxn modelId="{A21FDCBA-0BCA-4CB5-8D60-365E4BC57763}" srcId="{9C4F07A8-1CA3-4200-AFBC-89FE7D34CD96}" destId="{C6E6552E-D80E-4E0D-860A-5B6A9BBE672F}" srcOrd="0" destOrd="0" parTransId="{84FCEF54-6BE8-4483-99A6-6299A458A986}" sibTransId="{4F62DB18-F928-4155-9735-42909DA5F669}"/>
    <dgm:cxn modelId="{C852F5D3-1574-4076-BB8B-990DEA25DCF7}" type="presOf" srcId="{DCF301FD-10C8-4627-A53C-975F9CADBC33}" destId="{2A5D0A13-A01D-490E-9863-AC9A4549068E}" srcOrd="0" destOrd="0" presId="urn:microsoft.com/office/officeart/2008/layout/AlternatingHexagons"/>
    <dgm:cxn modelId="{379766D7-249D-449D-9574-F97AE5582F99}" srcId="{C6E6552E-D80E-4E0D-860A-5B6A9BBE672F}" destId="{7CDCF981-D379-4CB3-A3B1-0421A5A306A4}" srcOrd="5" destOrd="0" parTransId="{C1CD36B4-58CF-4798-8F81-07B1A5B47580}" sibTransId="{5808ACAA-434F-4EF3-A9FA-A075367B7EDF}"/>
    <dgm:cxn modelId="{A2F7A8EC-2506-41D7-82E3-57A8F7E8E3C1}" type="presOf" srcId="{08B7F3C4-3B14-4E51-8B03-B04DC91A5674}" destId="{400FE6DB-23E6-4CF2-8860-4E3DDC48CA44}" srcOrd="0" destOrd="1" presId="urn:microsoft.com/office/officeart/2008/layout/AlternatingHexagons"/>
    <dgm:cxn modelId="{65E2ECEE-6719-4E20-B016-7F2FD41712F6}" srcId="{C6E6552E-D80E-4E0D-860A-5B6A9BBE672F}" destId="{8C16B52D-398F-4A29-B281-4C58CCF2A873}" srcOrd="4" destOrd="0" parTransId="{8DB842ED-23FB-4819-A35E-580AA070109D}" sibTransId="{D2D3F86B-F1C8-477A-9A3D-6E1EDA32DB99}"/>
    <dgm:cxn modelId="{1E4A3FF4-8508-4511-A57E-7636322E7D75}" srcId="{E86C6609-7705-45E3-966F-1D3C2D232409}" destId="{08B7F3C4-3B14-4E51-8B03-B04DC91A5674}" srcOrd="1" destOrd="0" parTransId="{9BF87365-E369-4DBB-84BD-AE40756788F6}" sibTransId="{D94B3956-DE69-4678-9A02-9C3592C1141E}"/>
    <dgm:cxn modelId="{2C5691FB-6954-4403-8D97-16B8F075914B}" type="presOf" srcId="{8C16B52D-398F-4A29-B281-4C58CCF2A873}" destId="{2A5D0A13-A01D-490E-9863-AC9A4549068E}" srcOrd="0" destOrd="4" presId="urn:microsoft.com/office/officeart/2008/layout/AlternatingHexagons"/>
    <dgm:cxn modelId="{9892C1BD-5008-4FCC-A508-0E36317E02E1}" type="presParOf" srcId="{F2A2CFAB-7318-4936-A5CE-7B04798CDEB1}" destId="{9D139BAF-D75E-4B64-86A1-E6D421C747E8}" srcOrd="0" destOrd="0" presId="urn:microsoft.com/office/officeart/2008/layout/AlternatingHexagons"/>
    <dgm:cxn modelId="{BEBF8D09-A574-424A-99F1-85A81F521791}" type="presParOf" srcId="{9D139BAF-D75E-4B64-86A1-E6D421C747E8}" destId="{3E20E99F-75D9-4636-8E29-DB6610357E94}" srcOrd="0" destOrd="0" presId="urn:microsoft.com/office/officeart/2008/layout/AlternatingHexagons"/>
    <dgm:cxn modelId="{2F04A4C6-FDDA-465C-B03F-411373F01A1F}" type="presParOf" srcId="{9D139BAF-D75E-4B64-86A1-E6D421C747E8}" destId="{2A5D0A13-A01D-490E-9863-AC9A4549068E}" srcOrd="1" destOrd="0" presId="urn:microsoft.com/office/officeart/2008/layout/AlternatingHexagons"/>
    <dgm:cxn modelId="{77067052-951C-404D-8817-9291BFC62003}" type="presParOf" srcId="{9D139BAF-D75E-4B64-86A1-E6D421C747E8}" destId="{B1C64682-01D1-418D-B5F7-9EF39F62D23C}" srcOrd="2" destOrd="0" presId="urn:microsoft.com/office/officeart/2008/layout/AlternatingHexagons"/>
    <dgm:cxn modelId="{DE08EC2A-E0BC-4541-9D49-A7A57DFB2213}" type="presParOf" srcId="{9D139BAF-D75E-4B64-86A1-E6D421C747E8}" destId="{3AD4DB11-4D80-4F9A-A2D4-74343FCAAE61}" srcOrd="3" destOrd="0" presId="urn:microsoft.com/office/officeart/2008/layout/AlternatingHexagons"/>
    <dgm:cxn modelId="{237BA39A-BC52-4E42-B895-2EFC3D4C1A92}" type="presParOf" srcId="{9D139BAF-D75E-4B64-86A1-E6D421C747E8}" destId="{ADCD2B4E-2638-495D-9258-50C62D81A74E}" srcOrd="4" destOrd="0" presId="urn:microsoft.com/office/officeart/2008/layout/AlternatingHexagons"/>
    <dgm:cxn modelId="{CCE5E9AF-89A7-48C2-8047-19DB30C78084}" type="presParOf" srcId="{F2A2CFAB-7318-4936-A5CE-7B04798CDEB1}" destId="{E5F6C155-7B85-4166-AB8D-18C911269CEA}" srcOrd="1" destOrd="0" presId="urn:microsoft.com/office/officeart/2008/layout/AlternatingHexagons"/>
    <dgm:cxn modelId="{B1244A27-6371-4244-9625-0F568CC1BE28}" type="presParOf" srcId="{F2A2CFAB-7318-4936-A5CE-7B04798CDEB1}" destId="{DA8D664B-5926-4B1B-AC71-7261CACFEE50}" srcOrd="2" destOrd="0" presId="urn:microsoft.com/office/officeart/2008/layout/AlternatingHexagons"/>
    <dgm:cxn modelId="{DFBBD194-53D8-451E-B96E-920C3E410722}" type="presParOf" srcId="{DA8D664B-5926-4B1B-AC71-7261CACFEE50}" destId="{7E09B58E-DC20-4818-A073-20B0D23F11E2}" srcOrd="0" destOrd="0" presId="urn:microsoft.com/office/officeart/2008/layout/AlternatingHexagons"/>
    <dgm:cxn modelId="{1F6BDFC4-DE94-43CB-B9BB-CA17DFF78230}" type="presParOf" srcId="{DA8D664B-5926-4B1B-AC71-7261CACFEE50}" destId="{400FE6DB-23E6-4CF2-8860-4E3DDC48CA44}" srcOrd="1" destOrd="0" presId="urn:microsoft.com/office/officeart/2008/layout/AlternatingHexagons"/>
    <dgm:cxn modelId="{908C48C5-6243-431F-8607-9BD7DC86D7EE}" type="presParOf" srcId="{DA8D664B-5926-4B1B-AC71-7261CACFEE50}" destId="{00A829C2-AD6A-4699-887A-A779D8420DE0}" srcOrd="2" destOrd="0" presId="urn:microsoft.com/office/officeart/2008/layout/AlternatingHexagons"/>
    <dgm:cxn modelId="{7A932E34-42AD-484A-97AC-90C5FFC0512E}" type="presParOf" srcId="{DA8D664B-5926-4B1B-AC71-7261CACFEE50}" destId="{80EF1CE4-24E5-4FA4-AA7D-A81C5EAD1CB8}" srcOrd="3" destOrd="0" presId="urn:microsoft.com/office/officeart/2008/layout/AlternatingHexagons"/>
    <dgm:cxn modelId="{2FC23689-D9AC-4602-B8DA-ABE21DAEF2F0}" type="presParOf" srcId="{DA8D664B-5926-4B1B-AC71-7261CACFEE50}" destId="{8FDAC56F-DDB7-42A1-951C-670FF3EF47AD}" srcOrd="4" destOrd="0" presId="urn:microsoft.com/office/officeart/2008/layout/AlternatingHexagon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43D18E2-26FB-4AC8-9FC9-32918D930056}" type="doc">
      <dgm:prSet loTypeId="urn:microsoft.com/office/officeart/2005/8/layout/hProcess11" loCatId="process" qsTypeId="urn:microsoft.com/office/officeart/2005/8/quickstyle/simple1" qsCatId="simple" csTypeId="urn:microsoft.com/office/officeart/2005/8/colors/accent0_3" csCatId="mainScheme" phldr="1"/>
      <dgm:spPr/>
    </dgm:pt>
    <dgm:pt modelId="{3F8ACC85-48AC-4EE3-A4FE-F43B8AA77296}">
      <dgm:prSet phldrT="[Tekst]"/>
      <dgm:spPr/>
      <dgm:t>
        <a:bodyPr/>
        <a:lstStyle/>
        <a:p>
          <a:r>
            <a:rPr lang="nb-NO"/>
            <a:t>Februar 2017</a:t>
          </a:r>
          <a:endParaRPr lang="nb-NO" dirty="0"/>
        </a:p>
      </dgm:t>
    </dgm:pt>
    <dgm:pt modelId="{0CA3FEA4-BB13-4F38-A816-5B35E1AB81A7}" type="parTrans" cxnId="{A02CCCCA-8C1C-4369-A743-A5D677C5266A}">
      <dgm:prSet/>
      <dgm:spPr/>
      <dgm:t>
        <a:bodyPr/>
        <a:lstStyle/>
        <a:p>
          <a:endParaRPr lang="nb-NO">
            <a:solidFill>
              <a:schemeClr val="accent1">
                <a:lumMod val="75000"/>
              </a:schemeClr>
            </a:solidFill>
          </a:endParaRPr>
        </a:p>
      </dgm:t>
    </dgm:pt>
    <dgm:pt modelId="{F9EB4DBE-7916-4E35-B903-A5A53408F048}" type="sibTrans" cxnId="{A02CCCCA-8C1C-4369-A743-A5D677C5266A}">
      <dgm:prSet/>
      <dgm:spPr/>
      <dgm:t>
        <a:bodyPr/>
        <a:lstStyle/>
        <a:p>
          <a:endParaRPr lang="nb-NO">
            <a:solidFill>
              <a:schemeClr val="accent1">
                <a:lumMod val="75000"/>
              </a:schemeClr>
            </a:solidFill>
          </a:endParaRPr>
        </a:p>
      </dgm:t>
    </dgm:pt>
    <dgm:pt modelId="{6AF392E8-D748-4954-A497-CDFE5687D08A}">
      <dgm:prSet phldrT="[Tekst]"/>
      <dgm:spPr/>
      <dgm:t>
        <a:bodyPr/>
        <a:lstStyle/>
        <a:p>
          <a:r>
            <a:rPr lang="nb-NO"/>
            <a:t>Mars/April 2017</a:t>
          </a:r>
          <a:endParaRPr lang="nb-NO" dirty="0"/>
        </a:p>
      </dgm:t>
    </dgm:pt>
    <dgm:pt modelId="{D8500B0F-BFC8-45DC-A09E-287F31EB35D9}" type="parTrans" cxnId="{A2150DEF-6F68-4A28-BC18-5361545BF619}">
      <dgm:prSet/>
      <dgm:spPr/>
      <dgm:t>
        <a:bodyPr/>
        <a:lstStyle/>
        <a:p>
          <a:endParaRPr lang="nb-NO">
            <a:solidFill>
              <a:schemeClr val="accent1">
                <a:lumMod val="75000"/>
              </a:schemeClr>
            </a:solidFill>
          </a:endParaRPr>
        </a:p>
      </dgm:t>
    </dgm:pt>
    <dgm:pt modelId="{6E592C08-0E50-44E0-97B7-3F43449C76C7}" type="sibTrans" cxnId="{A2150DEF-6F68-4A28-BC18-5361545BF619}">
      <dgm:prSet/>
      <dgm:spPr/>
      <dgm:t>
        <a:bodyPr/>
        <a:lstStyle/>
        <a:p>
          <a:endParaRPr lang="nb-NO">
            <a:solidFill>
              <a:schemeClr val="accent1">
                <a:lumMod val="75000"/>
              </a:schemeClr>
            </a:solidFill>
          </a:endParaRPr>
        </a:p>
      </dgm:t>
    </dgm:pt>
    <dgm:pt modelId="{7516CB58-121E-4271-9AFC-A3DF7FD3F9F8}">
      <dgm:prSet phldrT="[Tekst]"/>
      <dgm:spPr/>
      <dgm:t>
        <a:bodyPr/>
        <a:lstStyle/>
        <a:p>
          <a:r>
            <a:rPr lang="nb-NO"/>
            <a:t>05. Mars 2018</a:t>
          </a:r>
          <a:endParaRPr lang="nb-NO" dirty="0"/>
        </a:p>
      </dgm:t>
    </dgm:pt>
    <dgm:pt modelId="{7B8DC421-60DB-4A85-A464-A3C513150499}" type="parTrans" cxnId="{3892D5F2-1FD1-4CCF-8512-0F5453DC1BBB}">
      <dgm:prSet/>
      <dgm:spPr/>
      <dgm:t>
        <a:bodyPr/>
        <a:lstStyle/>
        <a:p>
          <a:endParaRPr lang="nb-NO">
            <a:solidFill>
              <a:schemeClr val="accent1">
                <a:lumMod val="75000"/>
              </a:schemeClr>
            </a:solidFill>
          </a:endParaRPr>
        </a:p>
      </dgm:t>
    </dgm:pt>
    <dgm:pt modelId="{539E95B8-D1BA-4DAF-8FE4-96550AC5196D}" type="sibTrans" cxnId="{3892D5F2-1FD1-4CCF-8512-0F5453DC1BBB}">
      <dgm:prSet/>
      <dgm:spPr/>
      <dgm:t>
        <a:bodyPr/>
        <a:lstStyle/>
        <a:p>
          <a:endParaRPr lang="nb-NO">
            <a:solidFill>
              <a:schemeClr val="accent1">
                <a:lumMod val="75000"/>
              </a:schemeClr>
            </a:solidFill>
          </a:endParaRPr>
        </a:p>
      </dgm:t>
    </dgm:pt>
    <dgm:pt modelId="{5AFC7A6A-A3B3-4B75-8382-F9B2AA9B3A09}">
      <dgm:prSet phldrT="[Tekst]"/>
      <dgm:spPr/>
      <dgm:t>
        <a:bodyPr/>
        <a:lstStyle/>
        <a:p>
          <a:r>
            <a:rPr lang="nb-NO"/>
            <a:t>Jan/Mars 2018</a:t>
          </a:r>
          <a:endParaRPr lang="nb-NO" dirty="0"/>
        </a:p>
      </dgm:t>
    </dgm:pt>
    <dgm:pt modelId="{1CE06E70-DD5F-4FF9-819F-3C5532F32C8B}" type="parTrans" cxnId="{D77EE582-37D3-48A5-BFB8-AA958F2199D6}">
      <dgm:prSet/>
      <dgm:spPr/>
      <dgm:t>
        <a:bodyPr/>
        <a:lstStyle/>
        <a:p>
          <a:endParaRPr lang="nb-NO"/>
        </a:p>
      </dgm:t>
    </dgm:pt>
    <dgm:pt modelId="{4B01E93E-2BA6-4475-81F0-844724822D7C}" type="sibTrans" cxnId="{D77EE582-37D3-48A5-BFB8-AA958F2199D6}">
      <dgm:prSet/>
      <dgm:spPr/>
      <dgm:t>
        <a:bodyPr/>
        <a:lstStyle/>
        <a:p>
          <a:endParaRPr lang="nb-NO"/>
        </a:p>
      </dgm:t>
    </dgm:pt>
    <dgm:pt modelId="{5EF48029-2A53-486E-8359-6DC6B0A0AB60}">
      <dgm:prSet phldrT="[Tekst]"/>
      <dgm:spPr/>
      <dgm:t>
        <a:bodyPr/>
        <a:lstStyle/>
        <a:p>
          <a:r>
            <a:rPr lang="nb-NO"/>
            <a:t>Okt/Jan 2018</a:t>
          </a:r>
          <a:endParaRPr lang="nb-NO" dirty="0"/>
        </a:p>
      </dgm:t>
    </dgm:pt>
    <dgm:pt modelId="{0F765A1F-F531-484D-92AC-7C37F3D6A58F}" type="parTrans" cxnId="{0EA4B18D-91B8-4720-8816-F381A9459655}">
      <dgm:prSet/>
      <dgm:spPr/>
      <dgm:t>
        <a:bodyPr/>
        <a:lstStyle/>
        <a:p>
          <a:endParaRPr lang="nb-NO"/>
        </a:p>
      </dgm:t>
    </dgm:pt>
    <dgm:pt modelId="{4A4F2595-92F7-4454-877B-5216A15B7B40}" type="sibTrans" cxnId="{0EA4B18D-91B8-4720-8816-F381A9459655}">
      <dgm:prSet/>
      <dgm:spPr/>
      <dgm:t>
        <a:bodyPr/>
        <a:lstStyle/>
        <a:p>
          <a:endParaRPr lang="nb-NO"/>
        </a:p>
      </dgm:t>
    </dgm:pt>
    <dgm:pt modelId="{7E394F2D-598F-458C-8461-4C5025A93E7B}">
      <dgm:prSet phldrT="[Tekst]"/>
      <dgm:spPr/>
      <dgm:t>
        <a:bodyPr/>
        <a:lstStyle/>
        <a:p>
          <a:r>
            <a:rPr lang="nb-NO"/>
            <a:t>Mai/Sept 2017</a:t>
          </a:r>
          <a:endParaRPr lang="nb-NO" dirty="0"/>
        </a:p>
      </dgm:t>
    </dgm:pt>
    <dgm:pt modelId="{C3B8F8F1-8B9F-4FD5-9EC5-E03BF08BE5F3}" type="parTrans" cxnId="{DA43D641-0236-40AC-8246-5FE14C33B2B5}">
      <dgm:prSet/>
      <dgm:spPr/>
      <dgm:t>
        <a:bodyPr/>
        <a:lstStyle/>
        <a:p>
          <a:endParaRPr lang="nb-NO">
            <a:solidFill>
              <a:schemeClr val="accent1">
                <a:lumMod val="75000"/>
              </a:schemeClr>
            </a:solidFill>
          </a:endParaRPr>
        </a:p>
      </dgm:t>
    </dgm:pt>
    <dgm:pt modelId="{5D87C026-5965-45BF-9F6F-D3E280C3339F}" type="sibTrans" cxnId="{DA43D641-0236-40AC-8246-5FE14C33B2B5}">
      <dgm:prSet/>
      <dgm:spPr/>
      <dgm:t>
        <a:bodyPr/>
        <a:lstStyle/>
        <a:p>
          <a:endParaRPr lang="nb-NO">
            <a:solidFill>
              <a:schemeClr val="accent1">
                <a:lumMod val="75000"/>
              </a:schemeClr>
            </a:solidFill>
          </a:endParaRPr>
        </a:p>
      </dgm:t>
    </dgm:pt>
    <dgm:pt modelId="{61383965-5E0B-492B-81A5-51F8D22AA650}" type="pres">
      <dgm:prSet presAssocID="{943D18E2-26FB-4AC8-9FC9-32918D930056}" presName="Name0" presStyleCnt="0">
        <dgm:presLayoutVars>
          <dgm:dir/>
          <dgm:resizeHandles val="exact"/>
        </dgm:presLayoutVars>
      </dgm:prSet>
      <dgm:spPr/>
    </dgm:pt>
    <dgm:pt modelId="{30B4DEC4-2CC3-49FC-AFD3-7CB8928460DA}" type="pres">
      <dgm:prSet presAssocID="{943D18E2-26FB-4AC8-9FC9-32918D930056}" presName="arrow" presStyleLbl="bgShp" presStyleIdx="0" presStyleCnt="1"/>
      <dgm:spPr/>
    </dgm:pt>
    <dgm:pt modelId="{E79AC2AE-4EDB-472A-B872-02FDDEAFBA4F}" type="pres">
      <dgm:prSet presAssocID="{943D18E2-26FB-4AC8-9FC9-32918D930056}" presName="points" presStyleCnt="0"/>
      <dgm:spPr/>
    </dgm:pt>
    <dgm:pt modelId="{AF172206-72A1-43D6-B6ED-9CC0C246E2A4}" type="pres">
      <dgm:prSet presAssocID="{3F8ACC85-48AC-4EE3-A4FE-F43B8AA77296}" presName="compositeA" presStyleCnt="0"/>
      <dgm:spPr/>
    </dgm:pt>
    <dgm:pt modelId="{1DCCD220-A6B6-4FE5-B998-12268AA073AE}" type="pres">
      <dgm:prSet presAssocID="{3F8ACC85-48AC-4EE3-A4FE-F43B8AA77296}" presName="textA" presStyleLbl="revTx" presStyleIdx="0" presStyleCnt="6">
        <dgm:presLayoutVars>
          <dgm:bulletEnabled val="1"/>
        </dgm:presLayoutVars>
      </dgm:prSet>
      <dgm:spPr/>
    </dgm:pt>
    <dgm:pt modelId="{316A70B6-3BC4-405E-A698-70C5F15D217C}" type="pres">
      <dgm:prSet presAssocID="{3F8ACC85-48AC-4EE3-A4FE-F43B8AA77296}" presName="circleA" presStyleLbl="node1" presStyleIdx="0" presStyleCnt="6"/>
      <dgm:spPr/>
    </dgm:pt>
    <dgm:pt modelId="{FF67C1B1-88F4-499C-B993-1832310669E0}" type="pres">
      <dgm:prSet presAssocID="{3F8ACC85-48AC-4EE3-A4FE-F43B8AA77296}" presName="spaceA" presStyleCnt="0"/>
      <dgm:spPr/>
    </dgm:pt>
    <dgm:pt modelId="{2CE2E863-601E-440C-9349-6BA948673338}" type="pres">
      <dgm:prSet presAssocID="{F9EB4DBE-7916-4E35-B903-A5A53408F048}" presName="space" presStyleCnt="0"/>
      <dgm:spPr/>
    </dgm:pt>
    <dgm:pt modelId="{20A2D713-E9DF-4F93-A0EA-BB598533F038}" type="pres">
      <dgm:prSet presAssocID="{6AF392E8-D748-4954-A497-CDFE5687D08A}" presName="compositeB" presStyleCnt="0"/>
      <dgm:spPr/>
    </dgm:pt>
    <dgm:pt modelId="{EF94C484-A4A9-4DE3-AA5C-BD653E06CD7E}" type="pres">
      <dgm:prSet presAssocID="{6AF392E8-D748-4954-A497-CDFE5687D08A}" presName="textB" presStyleLbl="revTx" presStyleIdx="1" presStyleCnt="6">
        <dgm:presLayoutVars>
          <dgm:bulletEnabled val="1"/>
        </dgm:presLayoutVars>
      </dgm:prSet>
      <dgm:spPr/>
    </dgm:pt>
    <dgm:pt modelId="{2D134C96-070F-474C-BFD4-53C734380237}" type="pres">
      <dgm:prSet presAssocID="{6AF392E8-D748-4954-A497-CDFE5687D08A}" presName="circleB" presStyleLbl="node1" presStyleIdx="1" presStyleCnt="6"/>
      <dgm:spPr/>
    </dgm:pt>
    <dgm:pt modelId="{6E0B71CB-036F-4D09-9144-8983B234959F}" type="pres">
      <dgm:prSet presAssocID="{6AF392E8-D748-4954-A497-CDFE5687D08A}" presName="spaceB" presStyleCnt="0"/>
      <dgm:spPr/>
    </dgm:pt>
    <dgm:pt modelId="{D71B9CAC-6DD0-4000-A9EF-25D7DEB06A7F}" type="pres">
      <dgm:prSet presAssocID="{6E592C08-0E50-44E0-97B7-3F43449C76C7}" presName="space" presStyleCnt="0"/>
      <dgm:spPr/>
    </dgm:pt>
    <dgm:pt modelId="{0ADFA143-C961-43B4-BD5D-8B33F92B3D70}" type="pres">
      <dgm:prSet presAssocID="{7E394F2D-598F-458C-8461-4C5025A93E7B}" presName="compositeA" presStyleCnt="0"/>
      <dgm:spPr/>
    </dgm:pt>
    <dgm:pt modelId="{9975789C-0268-4775-9326-4E8303B796D7}" type="pres">
      <dgm:prSet presAssocID="{7E394F2D-598F-458C-8461-4C5025A93E7B}" presName="textA" presStyleLbl="revTx" presStyleIdx="2" presStyleCnt="6">
        <dgm:presLayoutVars>
          <dgm:bulletEnabled val="1"/>
        </dgm:presLayoutVars>
      </dgm:prSet>
      <dgm:spPr/>
    </dgm:pt>
    <dgm:pt modelId="{DC993700-CA2A-4BBD-9259-9FF82DA78C62}" type="pres">
      <dgm:prSet presAssocID="{7E394F2D-598F-458C-8461-4C5025A93E7B}" presName="circleA" presStyleLbl="node1" presStyleIdx="2" presStyleCnt="6"/>
      <dgm:spPr/>
    </dgm:pt>
    <dgm:pt modelId="{C81066BB-2F3B-4EAE-8B7B-325BEFCBBCCF}" type="pres">
      <dgm:prSet presAssocID="{7E394F2D-598F-458C-8461-4C5025A93E7B}" presName="spaceA" presStyleCnt="0"/>
      <dgm:spPr/>
    </dgm:pt>
    <dgm:pt modelId="{AA792D9B-7BA0-4D12-B359-3C0FC2C9025C}" type="pres">
      <dgm:prSet presAssocID="{5D87C026-5965-45BF-9F6F-D3E280C3339F}" presName="space" presStyleCnt="0"/>
      <dgm:spPr/>
    </dgm:pt>
    <dgm:pt modelId="{C112D395-CAF4-4503-9788-DD9351A7A258}" type="pres">
      <dgm:prSet presAssocID="{5EF48029-2A53-486E-8359-6DC6B0A0AB60}" presName="compositeB" presStyleCnt="0"/>
      <dgm:spPr/>
    </dgm:pt>
    <dgm:pt modelId="{BF77D669-E99C-44B3-8C50-365DA1061FA8}" type="pres">
      <dgm:prSet presAssocID="{5EF48029-2A53-486E-8359-6DC6B0A0AB60}" presName="textB" presStyleLbl="revTx" presStyleIdx="3" presStyleCnt="6">
        <dgm:presLayoutVars>
          <dgm:bulletEnabled val="1"/>
        </dgm:presLayoutVars>
      </dgm:prSet>
      <dgm:spPr/>
    </dgm:pt>
    <dgm:pt modelId="{5E625733-AC34-4204-81FC-31A470D0386B}" type="pres">
      <dgm:prSet presAssocID="{5EF48029-2A53-486E-8359-6DC6B0A0AB60}" presName="circleB" presStyleLbl="node1" presStyleIdx="3" presStyleCnt="6"/>
      <dgm:spPr/>
    </dgm:pt>
    <dgm:pt modelId="{D3003E3E-94E4-4AB5-BC7D-F2C07AF797A5}" type="pres">
      <dgm:prSet presAssocID="{5EF48029-2A53-486E-8359-6DC6B0A0AB60}" presName="spaceB" presStyleCnt="0"/>
      <dgm:spPr/>
    </dgm:pt>
    <dgm:pt modelId="{99967CEA-A58B-430F-AAC3-6B1E8AF6081A}" type="pres">
      <dgm:prSet presAssocID="{4A4F2595-92F7-4454-877B-5216A15B7B40}" presName="space" presStyleCnt="0"/>
      <dgm:spPr/>
    </dgm:pt>
    <dgm:pt modelId="{E56D9439-743E-4CDA-A95B-BEFFF823CE5D}" type="pres">
      <dgm:prSet presAssocID="{5AFC7A6A-A3B3-4B75-8382-F9B2AA9B3A09}" presName="compositeA" presStyleCnt="0"/>
      <dgm:spPr/>
    </dgm:pt>
    <dgm:pt modelId="{6A391F6C-60AF-4606-916D-EFD111D207FE}" type="pres">
      <dgm:prSet presAssocID="{5AFC7A6A-A3B3-4B75-8382-F9B2AA9B3A09}" presName="textA" presStyleLbl="revTx" presStyleIdx="4" presStyleCnt="6">
        <dgm:presLayoutVars>
          <dgm:bulletEnabled val="1"/>
        </dgm:presLayoutVars>
      </dgm:prSet>
      <dgm:spPr/>
    </dgm:pt>
    <dgm:pt modelId="{3EFF7708-6A07-418B-A182-26E6FD49D0FC}" type="pres">
      <dgm:prSet presAssocID="{5AFC7A6A-A3B3-4B75-8382-F9B2AA9B3A09}" presName="circleA" presStyleLbl="node1" presStyleIdx="4" presStyleCnt="6"/>
      <dgm:spPr/>
    </dgm:pt>
    <dgm:pt modelId="{73BC390A-D0EE-4FB3-BA74-71064A027554}" type="pres">
      <dgm:prSet presAssocID="{5AFC7A6A-A3B3-4B75-8382-F9B2AA9B3A09}" presName="spaceA" presStyleCnt="0"/>
      <dgm:spPr/>
    </dgm:pt>
    <dgm:pt modelId="{193DDB61-1475-4774-A9FA-5293F69BBBBB}" type="pres">
      <dgm:prSet presAssocID="{4B01E93E-2BA6-4475-81F0-844724822D7C}" presName="space" presStyleCnt="0"/>
      <dgm:spPr/>
    </dgm:pt>
    <dgm:pt modelId="{637CA7E8-FB3E-4513-84F1-AC82193BABF2}" type="pres">
      <dgm:prSet presAssocID="{7516CB58-121E-4271-9AFC-A3DF7FD3F9F8}" presName="compositeB" presStyleCnt="0"/>
      <dgm:spPr/>
    </dgm:pt>
    <dgm:pt modelId="{7750E550-C4B0-403B-BCFE-0B47A2185EAF}" type="pres">
      <dgm:prSet presAssocID="{7516CB58-121E-4271-9AFC-A3DF7FD3F9F8}" presName="textB" presStyleLbl="revTx" presStyleIdx="5" presStyleCnt="6">
        <dgm:presLayoutVars>
          <dgm:bulletEnabled val="1"/>
        </dgm:presLayoutVars>
      </dgm:prSet>
      <dgm:spPr/>
    </dgm:pt>
    <dgm:pt modelId="{96A34E43-D046-4E16-9DB5-09FB833AF813}" type="pres">
      <dgm:prSet presAssocID="{7516CB58-121E-4271-9AFC-A3DF7FD3F9F8}" presName="circleB" presStyleLbl="node1" presStyleIdx="5" presStyleCnt="6"/>
      <dgm:spPr/>
    </dgm:pt>
    <dgm:pt modelId="{68889857-92F8-4B76-A0BB-7C68539665A5}" type="pres">
      <dgm:prSet presAssocID="{7516CB58-121E-4271-9AFC-A3DF7FD3F9F8}" presName="spaceB" presStyleCnt="0"/>
      <dgm:spPr/>
    </dgm:pt>
  </dgm:ptLst>
  <dgm:cxnLst>
    <dgm:cxn modelId="{D606BB12-CCC8-46AA-9E55-B460D4D4B330}" type="presOf" srcId="{7E394F2D-598F-458C-8461-4C5025A93E7B}" destId="{9975789C-0268-4775-9326-4E8303B796D7}" srcOrd="0" destOrd="0" presId="urn:microsoft.com/office/officeart/2005/8/layout/hProcess11"/>
    <dgm:cxn modelId="{4087C218-16D5-49B6-BE03-F6FADB33771B}" type="presOf" srcId="{6AF392E8-D748-4954-A497-CDFE5687D08A}" destId="{EF94C484-A4A9-4DE3-AA5C-BD653E06CD7E}" srcOrd="0" destOrd="0" presId="urn:microsoft.com/office/officeart/2005/8/layout/hProcess11"/>
    <dgm:cxn modelId="{0912E22C-F546-4A72-8C07-DCDBCB99A930}" type="presOf" srcId="{7516CB58-121E-4271-9AFC-A3DF7FD3F9F8}" destId="{7750E550-C4B0-403B-BCFE-0B47A2185EAF}" srcOrd="0" destOrd="0" presId="urn:microsoft.com/office/officeart/2005/8/layout/hProcess11"/>
    <dgm:cxn modelId="{DA43D641-0236-40AC-8246-5FE14C33B2B5}" srcId="{943D18E2-26FB-4AC8-9FC9-32918D930056}" destId="{7E394F2D-598F-458C-8461-4C5025A93E7B}" srcOrd="2" destOrd="0" parTransId="{C3B8F8F1-8B9F-4FD5-9EC5-E03BF08BE5F3}" sibTransId="{5D87C026-5965-45BF-9F6F-D3E280C3339F}"/>
    <dgm:cxn modelId="{CE05D253-8D55-4559-A07A-4C77E4048681}" type="presOf" srcId="{5AFC7A6A-A3B3-4B75-8382-F9B2AA9B3A09}" destId="{6A391F6C-60AF-4606-916D-EFD111D207FE}" srcOrd="0" destOrd="0" presId="urn:microsoft.com/office/officeart/2005/8/layout/hProcess11"/>
    <dgm:cxn modelId="{15E75256-2E39-43E1-BFC7-48148A2B1172}" type="presOf" srcId="{943D18E2-26FB-4AC8-9FC9-32918D930056}" destId="{61383965-5E0B-492B-81A5-51F8D22AA650}" srcOrd="0" destOrd="0" presId="urn:microsoft.com/office/officeart/2005/8/layout/hProcess11"/>
    <dgm:cxn modelId="{D77EE582-37D3-48A5-BFB8-AA958F2199D6}" srcId="{943D18E2-26FB-4AC8-9FC9-32918D930056}" destId="{5AFC7A6A-A3B3-4B75-8382-F9B2AA9B3A09}" srcOrd="4" destOrd="0" parTransId="{1CE06E70-DD5F-4FF9-819F-3C5532F32C8B}" sibTransId="{4B01E93E-2BA6-4475-81F0-844724822D7C}"/>
    <dgm:cxn modelId="{0EA4B18D-91B8-4720-8816-F381A9459655}" srcId="{943D18E2-26FB-4AC8-9FC9-32918D930056}" destId="{5EF48029-2A53-486E-8359-6DC6B0A0AB60}" srcOrd="3" destOrd="0" parTransId="{0F765A1F-F531-484D-92AC-7C37F3D6A58F}" sibTransId="{4A4F2595-92F7-4454-877B-5216A15B7B40}"/>
    <dgm:cxn modelId="{57A169BC-AF49-4183-BF17-DB3DC802D8E8}" type="presOf" srcId="{5EF48029-2A53-486E-8359-6DC6B0A0AB60}" destId="{BF77D669-E99C-44B3-8C50-365DA1061FA8}" srcOrd="0" destOrd="0" presId="urn:microsoft.com/office/officeart/2005/8/layout/hProcess11"/>
    <dgm:cxn modelId="{A02CCCCA-8C1C-4369-A743-A5D677C5266A}" srcId="{943D18E2-26FB-4AC8-9FC9-32918D930056}" destId="{3F8ACC85-48AC-4EE3-A4FE-F43B8AA77296}" srcOrd="0" destOrd="0" parTransId="{0CA3FEA4-BB13-4F38-A816-5B35E1AB81A7}" sibTransId="{F9EB4DBE-7916-4E35-B903-A5A53408F048}"/>
    <dgm:cxn modelId="{A2150DEF-6F68-4A28-BC18-5361545BF619}" srcId="{943D18E2-26FB-4AC8-9FC9-32918D930056}" destId="{6AF392E8-D748-4954-A497-CDFE5687D08A}" srcOrd="1" destOrd="0" parTransId="{D8500B0F-BFC8-45DC-A09E-287F31EB35D9}" sibTransId="{6E592C08-0E50-44E0-97B7-3F43449C76C7}"/>
    <dgm:cxn modelId="{3892D5F2-1FD1-4CCF-8512-0F5453DC1BBB}" srcId="{943D18E2-26FB-4AC8-9FC9-32918D930056}" destId="{7516CB58-121E-4271-9AFC-A3DF7FD3F9F8}" srcOrd="5" destOrd="0" parTransId="{7B8DC421-60DB-4A85-A464-A3C513150499}" sibTransId="{539E95B8-D1BA-4DAF-8FE4-96550AC5196D}"/>
    <dgm:cxn modelId="{F5A603FE-AF32-4C08-A431-24967564E88D}" type="presOf" srcId="{3F8ACC85-48AC-4EE3-A4FE-F43B8AA77296}" destId="{1DCCD220-A6B6-4FE5-B998-12268AA073AE}" srcOrd="0" destOrd="0" presId="urn:microsoft.com/office/officeart/2005/8/layout/hProcess11"/>
    <dgm:cxn modelId="{15DD7D6F-552F-4232-BA4F-7E3688EA2B9E}" type="presParOf" srcId="{61383965-5E0B-492B-81A5-51F8D22AA650}" destId="{30B4DEC4-2CC3-49FC-AFD3-7CB8928460DA}" srcOrd="0" destOrd="0" presId="urn:microsoft.com/office/officeart/2005/8/layout/hProcess11"/>
    <dgm:cxn modelId="{BC0C2815-BD61-48C2-9667-61E9A484FA62}" type="presParOf" srcId="{61383965-5E0B-492B-81A5-51F8D22AA650}" destId="{E79AC2AE-4EDB-472A-B872-02FDDEAFBA4F}" srcOrd="1" destOrd="0" presId="urn:microsoft.com/office/officeart/2005/8/layout/hProcess11"/>
    <dgm:cxn modelId="{DF2F73D9-A06E-473E-8027-DC9F6F1C923A}" type="presParOf" srcId="{E79AC2AE-4EDB-472A-B872-02FDDEAFBA4F}" destId="{AF172206-72A1-43D6-B6ED-9CC0C246E2A4}" srcOrd="0" destOrd="0" presId="urn:microsoft.com/office/officeart/2005/8/layout/hProcess11"/>
    <dgm:cxn modelId="{FC3E9576-5B43-49CA-9F24-A4559316E8BA}" type="presParOf" srcId="{AF172206-72A1-43D6-B6ED-9CC0C246E2A4}" destId="{1DCCD220-A6B6-4FE5-B998-12268AA073AE}" srcOrd="0" destOrd="0" presId="urn:microsoft.com/office/officeart/2005/8/layout/hProcess11"/>
    <dgm:cxn modelId="{77201C7D-15E8-491B-807E-FEF51E984333}" type="presParOf" srcId="{AF172206-72A1-43D6-B6ED-9CC0C246E2A4}" destId="{316A70B6-3BC4-405E-A698-70C5F15D217C}" srcOrd="1" destOrd="0" presId="urn:microsoft.com/office/officeart/2005/8/layout/hProcess11"/>
    <dgm:cxn modelId="{351F3152-0E68-4F78-B6B9-E8689C2FAD55}" type="presParOf" srcId="{AF172206-72A1-43D6-B6ED-9CC0C246E2A4}" destId="{FF67C1B1-88F4-499C-B993-1832310669E0}" srcOrd="2" destOrd="0" presId="urn:microsoft.com/office/officeart/2005/8/layout/hProcess11"/>
    <dgm:cxn modelId="{41A6457B-0F52-4008-AF0C-C076608EE336}" type="presParOf" srcId="{E79AC2AE-4EDB-472A-B872-02FDDEAFBA4F}" destId="{2CE2E863-601E-440C-9349-6BA948673338}" srcOrd="1" destOrd="0" presId="urn:microsoft.com/office/officeart/2005/8/layout/hProcess11"/>
    <dgm:cxn modelId="{C068738E-261D-4E3E-B3DF-31B26550D6F8}" type="presParOf" srcId="{E79AC2AE-4EDB-472A-B872-02FDDEAFBA4F}" destId="{20A2D713-E9DF-4F93-A0EA-BB598533F038}" srcOrd="2" destOrd="0" presId="urn:microsoft.com/office/officeart/2005/8/layout/hProcess11"/>
    <dgm:cxn modelId="{ACADBDE7-7A6D-4EF2-B1CE-855ABD262767}" type="presParOf" srcId="{20A2D713-E9DF-4F93-A0EA-BB598533F038}" destId="{EF94C484-A4A9-4DE3-AA5C-BD653E06CD7E}" srcOrd="0" destOrd="0" presId="urn:microsoft.com/office/officeart/2005/8/layout/hProcess11"/>
    <dgm:cxn modelId="{88E27C28-8DE5-40DB-8CD0-2A084359E52E}" type="presParOf" srcId="{20A2D713-E9DF-4F93-A0EA-BB598533F038}" destId="{2D134C96-070F-474C-BFD4-53C734380237}" srcOrd="1" destOrd="0" presId="urn:microsoft.com/office/officeart/2005/8/layout/hProcess11"/>
    <dgm:cxn modelId="{334C3E09-3DF5-45CA-9C51-48B75DAA4E00}" type="presParOf" srcId="{20A2D713-E9DF-4F93-A0EA-BB598533F038}" destId="{6E0B71CB-036F-4D09-9144-8983B234959F}" srcOrd="2" destOrd="0" presId="urn:microsoft.com/office/officeart/2005/8/layout/hProcess11"/>
    <dgm:cxn modelId="{89CCC2DD-12B4-4CF0-9B8E-A499BCCCBEC1}" type="presParOf" srcId="{E79AC2AE-4EDB-472A-B872-02FDDEAFBA4F}" destId="{D71B9CAC-6DD0-4000-A9EF-25D7DEB06A7F}" srcOrd="3" destOrd="0" presId="urn:microsoft.com/office/officeart/2005/8/layout/hProcess11"/>
    <dgm:cxn modelId="{1B66C89C-A0F7-4C68-A247-6D753457FB15}" type="presParOf" srcId="{E79AC2AE-4EDB-472A-B872-02FDDEAFBA4F}" destId="{0ADFA143-C961-43B4-BD5D-8B33F92B3D70}" srcOrd="4" destOrd="0" presId="urn:microsoft.com/office/officeart/2005/8/layout/hProcess11"/>
    <dgm:cxn modelId="{8B8B7521-D591-486E-8CF1-71F46E8498C0}" type="presParOf" srcId="{0ADFA143-C961-43B4-BD5D-8B33F92B3D70}" destId="{9975789C-0268-4775-9326-4E8303B796D7}" srcOrd="0" destOrd="0" presId="urn:microsoft.com/office/officeart/2005/8/layout/hProcess11"/>
    <dgm:cxn modelId="{3CB5D451-76DE-4AAE-B186-B023C41B4AE0}" type="presParOf" srcId="{0ADFA143-C961-43B4-BD5D-8B33F92B3D70}" destId="{DC993700-CA2A-4BBD-9259-9FF82DA78C62}" srcOrd="1" destOrd="0" presId="urn:microsoft.com/office/officeart/2005/8/layout/hProcess11"/>
    <dgm:cxn modelId="{4ABCEDE8-26EA-454E-AD67-420CD11CD989}" type="presParOf" srcId="{0ADFA143-C961-43B4-BD5D-8B33F92B3D70}" destId="{C81066BB-2F3B-4EAE-8B7B-325BEFCBBCCF}" srcOrd="2" destOrd="0" presId="urn:microsoft.com/office/officeart/2005/8/layout/hProcess11"/>
    <dgm:cxn modelId="{98EFC4E5-D34C-48F8-9540-EC9DAB9D13C7}" type="presParOf" srcId="{E79AC2AE-4EDB-472A-B872-02FDDEAFBA4F}" destId="{AA792D9B-7BA0-4D12-B359-3C0FC2C9025C}" srcOrd="5" destOrd="0" presId="urn:microsoft.com/office/officeart/2005/8/layout/hProcess11"/>
    <dgm:cxn modelId="{C8661D33-20B9-4CD9-A2F8-E116C1C3D46F}" type="presParOf" srcId="{E79AC2AE-4EDB-472A-B872-02FDDEAFBA4F}" destId="{C112D395-CAF4-4503-9788-DD9351A7A258}" srcOrd="6" destOrd="0" presId="urn:microsoft.com/office/officeart/2005/8/layout/hProcess11"/>
    <dgm:cxn modelId="{00F0E177-5014-43E4-B27C-E12FAD9DF596}" type="presParOf" srcId="{C112D395-CAF4-4503-9788-DD9351A7A258}" destId="{BF77D669-E99C-44B3-8C50-365DA1061FA8}" srcOrd="0" destOrd="0" presId="urn:microsoft.com/office/officeart/2005/8/layout/hProcess11"/>
    <dgm:cxn modelId="{CA31090D-047E-4955-9B9D-8930CCE039C9}" type="presParOf" srcId="{C112D395-CAF4-4503-9788-DD9351A7A258}" destId="{5E625733-AC34-4204-81FC-31A470D0386B}" srcOrd="1" destOrd="0" presId="urn:microsoft.com/office/officeart/2005/8/layout/hProcess11"/>
    <dgm:cxn modelId="{9B3B817B-2C06-4321-9A15-5B5DA47D0B57}" type="presParOf" srcId="{C112D395-CAF4-4503-9788-DD9351A7A258}" destId="{D3003E3E-94E4-4AB5-BC7D-F2C07AF797A5}" srcOrd="2" destOrd="0" presId="urn:microsoft.com/office/officeart/2005/8/layout/hProcess11"/>
    <dgm:cxn modelId="{B038C895-A9D3-4569-842D-716FDBF20AEF}" type="presParOf" srcId="{E79AC2AE-4EDB-472A-B872-02FDDEAFBA4F}" destId="{99967CEA-A58B-430F-AAC3-6B1E8AF6081A}" srcOrd="7" destOrd="0" presId="urn:microsoft.com/office/officeart/2005/8/layout/hProcess11"/>
    <dgm:cxn modelId="{BA9D2C65-0631-4934-A745-AC0CE4078E6C}" type="presParOf" srcId="{E79AC2AE-4EDB-472A-B872-02FDDEAFBA4F}" destId="{E56D9439-743E-4CDA-A95B-BEFFF823CE5D}" srcOrd="8" destOrd="0" presId="urn:microsoft.com/office/officeart/2005/8/layout/hProcess11"/>
    <dgm:cxn modelId="{32C44C89-4718-4EDD-B3E1-1C360B7EB4B9}" type="presParOf" srcId="{E56D9439-743E-4CDA-A95B-BEFFF823CE5D}" destId="{6A391F6C-60AF-4606-916D-EFD111D207FE}" srcOrd="0" destOrd="0" presId="urn:microsoft.com/office/officeart/2005/8/layout/hProcess11"/>
    <dgm:cxn modelId="{79FCECDB-ECF0-441E-85CE-1994B751ECFF}" type="presParOf" srcId="{E56D9439-743E-4CDA-A95B-BEFFF823CE5D}" destId="{3EFF7708-6A07-418B-A182-26E6FD49D0FC}" srcOrd="1" destOrd="0" presId="urn:microsoft.com/office/officeart/2005/8/layout/hProcess11"/>
    <dgm:cxn modelId="{503CC834-050C-45C9-908A-ACA132B43E4C}" type="presParOf" srcId="{E56D9439-743E-4CDA-A95B-BEFFF823CE5D}" destId="{73BC390A-D0EE-4FB3-BA74-71064A027554}" srcOrd="2" destOrd="0" presId="urn:microsoft.com/office/officeart/2005/8/layout/hProcess11"/>
    <dgm:cxn modelId="{2E23D191-5EE6-4785-9DCB-D04E292FB5A1}" type="presParOf" srcId="{E79AC2AE-4EDB-472A-B872-02FDDEAFBA4F}" destId="{193DDB61-1475-4774-A9FA-5293F69BBBBB}" srcOrd="9" destOrd="0" presId="urn:microsoft.com/office/officeart/2005/8/layout/hProcess11"/>
    <dgm:cxn modelId="{1F951545-4028-487D-A1C4-E60017F0C8AA}" type="presParOf" srcId="{E79AC2AE-4EDB-472A-B872-02FDDEAFBA4F}" destId="{637CA7E8-FB3E-4513-84F1-AC82193BABF2}" srcOrd="10" destOrd="0" presId="urn:microsoft.com/office/officeart/2005/8/layout/hProcess11"/>
    <dgm:cxn modelId="{9C48E262-B574-4246-B687-ABAAE611E9DD}" type="presParOf" srcId="{637CA7E8-FB3E-4513-84F1-AC82193BABF2}" destId="{7750E550-C4B0-403B-BCFE-0B47A2185EAF}" srcOrd="0" destOrd="0" presId="urn:microsoft.com/office/officeart/2005/8/layout/hProcess11"/>
    <dgm:cxn modelId="{3359DA34-3EB7-445A-81D8-05E6724D589F}" type="presParOf" srcId="{637CA7E8-FB3E-4513-84F1-AC82193BABF2}" destId="{96A34E43-D046-4E16-9DB5-09FB833AF813}" srcOrd="1" destOrd="0" presId="urn:microsoft.com/office/officeart/2005/8/layout/hProcess11"/>
    <dgm:cxn modelId="{E8513DA8-4150-416C-A662-B1D9E449B81F}" type="presParOf" srcId="{637CA7E8-FB3E-4513-84F1-AC82193BABF2}" destId="{68889857-92F8-4B76-A0BB-7C68539665A5}"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BB8EB3-A0E6-423C-AD6D-A8734E123D3E}">
      <dsp:nvSpPr>
        <dsp:cNvPr id="0" name=""/>
        <dsp:cNvSpPr/>
      </dsp:nvSpPr>
      <dsp:spPr>
        <a:xfrm>
          <a:off x="1283" y="1043496"/>
          <a:ext cx="1617389" cy="2264345"/>
        </a:xfrm>
        <a:prstGeom prst="rect">
          <a:avLst/>
        </a:prstGeom>
        <a:solidFill>
          <a:schemeClr val="bg1">
            <a:lumMod val="95000"/>
            <a:hueOff val="0"/>
            <a:satOff val="0"/>
            <a:lumOff val="0"/>
            <a:alphaOff val="0"/>
          </a:schemeClr>
        </a:solidFill>
        <a:ln w="12700" cap="flat" cmpd="sng" algn="ctr">
          <a:solidFill>
            <a:schemeClr val="bg1">
              <a:lumMod val="95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6098" tIns="330200" rIns="126098" bIns="330200" numCol="1" spcCol="1270" anchor="t" anchorCtr="0">
          <a:noAutofit/>
        </a:bodyPr>
        <a:lstStyle/>
        <a:p>
          <a:pPr marL="0" lvl="0" indent="0" algn="l" defTabSz="488950">
            <a:lnSpc>
              <a:spcPct val="90000"/>
            </a:lnSpc>
            <a:spcBef>
              <a:spcPct val="0"/>
            </a:spcBef>
            <a:spcAft>
              <a:spcPct val="35000"/>
            </a:spcAft>
            <a:buNone/>
          </a:pPr>
          <a:r>
            <a:rPr lang="nb-NO" sz="1100" b="1" kern="1200" dirty="0"/>
            <a:t>Styrke konkurranseevnen</a:t>
          </a:r>
          <a:endParaRPr lang="en-US" sz="1100" b="1" kern="1200" dirty="0"/>
        </a:p>
      </dsp:txBody>
      <dsp:txXfrm>
        <a:off x="1283" y="1903947"/>
        <a:ext cx="1617389" cy="1358607"/>
      </dsp:txXfrm>
    </dsp:sp>
    <dsp:sp modelId="{60270D5B-B171-42E5-B04B-394F1A477607}">
      <dsp:nvSpPr>
        <dsp:cNvPr id="0" name=""/>
        <dsp:cNvSpPr/>
      </dsp:nvSpPr>
      <dsp:spPr>
        <a:xfrm>
          <a:off x="470326" y="1269930"/>
          <a:ext cx="679303" cy="679303"/>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961" tIns="12700" rIns="52961" bIns="12700" numCol="1" spcCol="1270" anchor="ctr" anchorCtr="0">
          <a:noAutofit/>
        </a:bodyPr>
        <a:lstStyle/>
        <a:p>
          <a:pPr marL="0" lvl="0" indent="0" algn="ctr" defTabSz="1289050">
            <a:lnSpc>
              <a:spcPct val="90000"/>
            </a:lnSpc>
            <a:spcBef>
              <a:spcPct val="0"/>
            </a:spcBef>
            <a:spcAft>
              <a:spcPct val="35000"/>
            </a:spcAft>
            <a:buNone/>
          </a:pPr>
          <a:r>
            <a:rPr lang="en-US" sz="2900" kern="1200"/>
            <a:t>1</a:t>
          </a:r>
        </a:p>
      </dsp:txBody>
      <dsp:txXfrm>
        <a:off x="569808" y="1369412"/>
        <a:ext cx="480339" cy="480339"/>
      </dsp:txXfrm>
    </dsp:sp>
    <dsp:sp modelId="{CB0C2D90-4752-4C9A-B9C7-04ABF0E18648}">
      <dsp:nvSpPr>
        <dsp:cNvPr id="0" name=""/>
        <dsp:cNvSpPr/>
      </dsp:nvSpPr>
      <dsp:spPr>
        <a:xfrm>
          <a:off x="1283" y="3307769"/>
          <a:ext cx="1617389"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872A90-CC85-4790-98A5-FE5E4A4C1B57}">
      <dsp:nvSpPr>
        <dsp:cNvPr id="0" name=""/>
        <dsp:cNvSpPr/>
      </dsp:nvSpPr>
      <dsp:spPr>
        <a:xfrm>
          <a:off x="1780412" y="1043496"/>
          <a:ext cx="1617389" cy="2264345"/>
        </a:xfrm>
        <a:prstGeom prst="rect">
          <a:avLst/>
        </a:prstGeom>
        <a:solidFill>
          <a:schemeClr val="bg1">
            <a:lumMod val="95000"/>
            <a:hueOff val="0"/>
            <a:satOff val="0"/>
            <a:lumOff val="0"/>
            <a:alphaOff val="0"/>
          </a:schemeClr>
        </a:solidFill>
        <a:ln w="12700" cap="flat" cmpd="sng" algn="ctr">
          <a:solidFill>
            <a:schemeClr val="bg1">
              <a:lumMod val="95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6098" tIns="330200" rIns="126098" bIns="330200" numCol="1" spcCol="1270" anchor="t" anchorCtr="0">
          <a:noAutofit/>
        </a:bodyPr>
        <a:lstStyle/>
        <a:p>
          <a:pPr marL="0" lvl="0" indent="0" algn="l" defTabSz="488950">
            <a:lnSpc>
              <a:spcPct val="90000"/>
            </a:lnSpc>
            <a:spcBef>
              <a:spcPct val="0"/>
            </a:spcBef>
            <a:spcAft>
              <a:spcPct val="35000"/>
            </a:spcAft>
            <a:buNone/>
          </a:pPr>
          <a:r>
            <a:rPr lang="nb-NO" sz="1100" b="1" kern="1200" dirty="0"/>
            <a:t>Gjennomgang og standardisering av prosesser</a:t>
          </a:r>
          <a:endParaRPr lang="en-US" sz="1100" b="1" kern="1200" dirty="0"/>
        </a:p>
        <a:p>
          <a:pPr marL="57150" lvl="1" indent="-57150" algn="l" defTabSz="355600">
            <a:lnSpc>
              <a:spcPct val="90000"/>
            </a:lnSpc>
            <a:spcBef>
              <a:spcPct val="0"/>
            </a:spcBef>
            <a:spcAft>
              <a:spcPct val="15000"/>
            </a:spcAft>
            <a:buChar char="•"/>
          </a:pPr>
          <a:r>
            <a:rPr lang="nb-NO" sz="800" kern="1200" dirty="0"/>
            <a:t>Konsernføringer</a:t>
          </a:r>
          <a:endParaRPr lang="en-US" sz="800" kern="1200" dirty="0"/>
        </a:p>
        <a:p>
          <a:pPr marL="57150" lvl="1" indent="-57150" algn="l" defTabSz="355600">
            <a:lnSpc>
              <a:spcPct val="90000"/>
            </a:lnSpc>
            <a:spcBef>
              <a:spcPct val="0"/>
            </a:spcBef>
            <a:spcAft>
              <a:spcPct val="15000"/>
            </a:spcAft>
            <a:buChar char="•"/>
          </a:pPr>
          <a:r>
            <a:rPr lang="nb-NO" sz="800" kern="1200" dirty="0"/>
            <a:t>Effektive og oversiktlige arbeidsprosesser</a:t>
          </a:r>
          <a:endParaRPr lang="en-US" sz="800" kern="1200" dirty="0"/>
        </a:p>
        <a:p>
          <a:pPr marL="57150" lvl="1" indent="-57150" algn="l" defTabSz="355600">
            <a:lnSpc>
              <a:spcPct val="90000"/>
            </a:lnSpc>
            <a:spcBef>
              <a:spcPct val="0"/>
            </a:spcBef>
            <a:spcAft>
              <a:spcPct val="15000"/>
            </a:spcAft>
            <a:buChar char="•"/>
          </a:pPr>
          <a:r>
            <a:rPr lang="nb-NO" sz="800" kern="1200" dirty="0"/>
            <a:t>Dokumentasjon av prosesser</a:t>
          </a:r>
          <a:endParaRPr lang="en-US" sz="800" kern="1200" dirty="0"/>
        </a:p>
      </dsp:txBody>
      <dsp:txXfrm>
        <a:off x="1780412" y="1903947"/>
        <a:ext cx="1617389" cy="1358607"/>
      </dsp:txXfrm>
    </dsp:sp>
    <dsp:sp modelId="{D2B5CB53-C393-4EA3-9CAA-E8203DD9AC3B}">
      <dsp:nvSpPr>
        <dsp:cNvPr id="0" name=""/>
        <dsp:cNvSpPr/>
      </dsp:nvSpPr>
      <dsp:spPr>
        <a:xfrm>
          <a:off x="2249455" y="1269930"/>
          <a:ext cx="679303" cy="679303"/>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961" tIns="12700" rIns="52961" bIns="12700" numCol="1" spcCol="1270" anchor="ctr" anchorCtr="0">
          <a:noAutofit/>
        </a:bodyPr>
        <a:lstStyle/>
        <a:p>
          <a:pPr marL="0" lvl="0" indent="0" algn="ctr" defTabSz="1289050">
            <a:lnSpc>
              <a:spcPct val="90000"/>
            </a:lnSpc>
            <a:spcBef>
              <a:spcPct val="0"/>
            </a:spcBef>
            <a:spcAft>
              <a:spcPct val="35000"/>
            </a:spcAft>
            <a:buNone/>
          </a:pPr>
          <a:r>
            <a:rPr lang="en-US" sz="2900" kern="1200"/>
            <a:t>2</a:t>
          </a:r>
        </a:p>
      </dsp:txBody>
      <dsp:txXfrm>
        <a:off x="2348937" y="1369412"/>
        <a:ext cx="480339" cy="480339"/>
      </dsp:txXfrm>
    </dsp:sp>
    <dsp:sp modelId="{1020E659-1801-4E6A-97D7-26199FEBE852}">
      <dsp:nvSpPr>
        <dsp:cNvPr id="0" name=""/>
        <dsp:cNvSpPr/>
      </dsp:nvSpPr>
      <dsp:spPr>
        <a:xfrm>
          <a:off x="1780412" y="3307769"/>
          <a:ext cx="1617389"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252B33-4940-4CDE-89C8-7FA40C9AF5F8}">
      <dsp:nvSpPr>
        <dsp:cNvPr id="0" name=""/>
        <dsp:cNvSpPr/>
      </dsp:nvSpPr>
      <dsp:spPr>
        <a:xfrm>
          <a:off x="3559540" y="1043496"/>
          <a:ext cx="1617389" cy="2264345"/>
        </a:xfrm>
        <a:prstGeom prst="rect">
          <a:avLst/>
        </a:prstGeom>
        <a:solidFill>
          <a:schemeClr val="bg1">
            <a:lumMod val="95000"/>
            <a:hueOff val="0"/>
            <a:satOff val="0"/>
            <a:lumOff val="0"/>
            <a:alphaOff val="0"/>
          </a:schemeClr>
        </a:solidFill>
        <a:ln w="12700" cap="flat" cmpd="sng" algn="ctr">
          <a:solidFill>
            <a:schemeClr val="bg1">
              <a:lumMod val="95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6098" tIns="330200" rIns="126098" bIns="330200" numCol="1" spcCol="1270" anchor="t" anchorCtr="0">
          <a:noAutofit/>
        </a:bodyPr>
        <a:lstStyle/>
        <a:p>
          <a:pPr marL="0" lvl="0" indent="0" algn="l" defTabSz="488950">
            <a:lnSpc>
              <a:spcPct val="90000"/>
            </a:lnSpc>
            <a:spcBef>
              <a:spcPct val="0"/>
            </a:spcBef>
            <a:spcAft>
              <a:spcPct val="35000"/>
            </a:spcAft>
            <a:buNone/>
          </a:pPr>
          <a:r>
            <a:rPr lang="nb-NO" sz="1100" b="1" kern="1200" dirty="0"/>
            <a:t>Samhandling mellom selskap</a:t>
          </a:r>
          <a:endParaRPr lang="en-US" sz="1100" b="1" kern="1200" dirty="0"/>
        </a:p>
        <a:p>
          <a:pPr marL="57150" lvl="1" indent="-57150" algn="l" defTabSz="400050">
            <a:lnSpc>
              <a:spcPct val="90000"/>
            </a:lnSpc>
            <a:spcBef>
              <a:spcPct val="0"/>
            </a:spcBef>
            <a:spcAft>
              <a:spcPct val="15000"/>
            </a:spcAft>
            <a:buChar char="•"/>
          </a:pPr>
          <a:r>
            <a:rPr lang="nb-NO" sz="900" kern="1200" dirty="0"/>
            <a:t>Automatisering og effektivisering</a:t>
          </a:r>
          <a:endParaRPr lang="en-US" sz="900" kern="1200" dirty="0"/>
        </a:p>
        <a:p>
          <a:pPr marL="57150" lvl="1" indent="-57150" algn="l" defTabSz="400050">
            <a:lnSpc>
              <a:spcPct val="90000"/>
            </a:lnSpc>
            <a:spcBef>
              <a:spcPct val="0"/>
            </a:spcBef>
            <a:spcAft>
              <a:spcPct val="15000"/>
            </a:spcAft>
            <a:buChar char="•"/>
          </a:pPr>
          <a:r>
            <a:rPr lang="nb-NO" sz="900" kern="1200"/>
            <a:t>Globale data</a:t>
          </a:r>
          <a:endParaRPr lang="en-US" sz="900" kern="1200"/>
        </a:p>
      </dsp:txBody>
      <dsp:txXfrm>
        <a:off x="3559540" y="1903947"/>
        <a:ext cx="1617389" cy="1358607"/>
      </dsp:txXfrm>
    </dsp:sp>
    <dsp:sp modelId="{F5BF81EE-C044-43F9-9136-BCB59EC25AE9}">
      <dsp:nvSpPr>
        <dsp:cNvPr id="0" name=""/>
        <dsp:cNvSpPr/>
      </dsp:nvSpPr>
      <dsp:spPr>
        <a:xfrm>
          <a:off x="4028583" y="1269930"/>
          <a:ext cx="679303" cy="679303"/>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961" tIns="12700" rIns="52961" bIns="12700" numCol="1" spcCol="1270" anchor="ctr" anchorCtr="0">
          <a:noAutofit/>
        </a:bodyPr>
        <a:lstStyle/>
        <a:p>
          <a:pPr marL="0" lvl="0" indent="0" algn="ctr" defTabSz="1289050">
            <a:lnSpc>
              <a:spcPct val="90000"/>
            </a:lnSpc>
            <a:spcBef>
              <a:spcPct val="0"/>
            </a:spcBef>
            <a:spcAft>
              <a:spcPct val="35000"/>
            </a:spcAft>
            <a:buNone/>
          </a:pPr>
          <a:r>
            <a:rPr lang="en-US" sz="2900" kern="1200"/>
            <a:t>3</a:t>
          </a:r>
        </a:p>
      </dsp:txBody>
      <dsp:txXfrm>
        <a:off x="4128065" y="1369412"/>
        <a:ext cx="480339" cy="480339"/>
      </dsp:txXfrm>
    </dsp:sp>
    <dsp:sp modelId="{887ECE13-ADD9-42EC-97FE-426510E1031C}">
      <dsp:nvSpPr>
        <dsp:cNvPr id="0" name=""/>
        <dsp:cNvSpPr/>
      </dsp:nvSpPr>
      <dsp:spPr>
        <a:xfrm>
          <a:off x="3559540" y="3307769"/>
          <a:ext cx="1617389"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B63E4E-8A81-4942-9014-37C49BC26CCD}">
      <dsp:nvSpPr>
        <dsp:cNvPr id="0" name=""/>
        <dsp:cNvSpPr/>
      </dsp:nvSpPr>
      <dsp:spPr>
        <a:xfrm>
          <a:off x="5338669" y="1043496"/>
          <a:ext cx="1617389" cy="2264345"/>
        </a:xfrm>
        <a:prstGeom prst="rect">
          <a:avLst/>
        </a:prstGeom>
        <a:solidFill>
          <a:schemeClr val="bg1">
            <a:lumMod val="95000"/>
            <a:hueOff val="0"/>
            <a:satOff val="0"/>
            <a:lumOff val="0"/>
            <a:alphaOff val="0"/>
          </a:schemeClr>
        </a:solidFill>
        <a:ln w="12700" cap="flat" cmpd="sng" algn="ctr">
          <a:solidFill>
            <a:schemeClr val="bg1">
              <a:lumMod val="95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6098" tIns="330200" rIns="126098" bIns="330200" numCol="1" spcCol="1270" anchor="t" anchorCtr="0">
          <a:noAutofit/>
        </a:bodyPr>
        <a:lstStyle/>
        <a:p>
          <a:pPr marL="0" lvl="0" indent="0" algn="l" defTabSz="488950">
            <a:lnSpc>
              <a:spcPct val="90000"/>
            </a:lnSpc>
            <a:spcBef>
              <a:spcPct val="0"/>
            </a:spcBef>
            <a:spcAft>
              <a:spcPct val="35000"/>
            </a:spcAft>
            <a:buNone/>
          </a:pPr>
          <a:r>
            <a:rPr lang="nb-NO" sz="1100" b="1" kern="1200" dirty="0"/>
            <a:t>Moderne og fleksibel plattform</a:t>
          </a:r>
          <a:endParaRPr lang="en-US" sz="1100" b="1" kern="1200" dirty="0"/>
        </a:p>
        <a:p>
          <a:pPr marL="57150" lvl="1" indent="-57150" algn="l" defTabSz="400050">
            <a:lnSpc>
              <a:spcPct val="90000"/>
            </a:lnSpc>
            <a:spcBef>
              <a:spcPct val="0"/>
            </a:spcBef>
            <a:spcAft>
              <a:spcPct val="15000"/>
            </a:spcAft>
            <a:buChar char="•"/>
          </a:pPr>
          <a:r>
            <a:rPr lang="nb-NO" sz="900" kern="1200" dirty="0"/>
            <a:t>Dyrke særegenheter</a:t>
          </a:r>
          <a:endParaRPr lang="en-US" sz="900" kern="1200" dirty="0"/>
        </a:p>
      </dsp:txBody>
      <dsp:txXfrm>
        <a:off x="5338669" y="1903947"/>
        <a:ext cx="1617389" cy="1358607"/>
      </dsp:txXfrm>
    </dsp:sp>
    <dsp:sp modelId="{E5CB947E-0201-478A-AE67-D6083CD10F49}">
      <dsp:nvSpPr>
        <dsp:cNvPr id="0" name=""/>
        <dsp:cNvSpPr/>
      </dsp:nvSpPr>
      <dsp:spPr>
        <a:xfrm>
          <a:off x="5807712" y="1269930"/>
          <a:ext cx="679303" cy="679303"/>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961" tIns="12700" rIns="52961" bIns="12700" numCol="1" spcCol="1270" anchor="ctr" anchorCtr="0">
          <a:noAutofit/>
        </a:bodyPr>
        <a:lstStyle/>
        <a:p>
          <a:pPr marL="0" lvl="0" indent="0" algn="ctr" defTabSz="1289050">
            <a:lnSpc>
              <a:spcPct val="90000"/>
            </a:lnSpc>
            <a:spcBef>
              <a:spcPct val="0"/>
            </a:spcBef>
            <a:spcAft>
              <a:spcPct val="35000"/>
            </a:spcAft>
            <a:buNone/>
          </a:pPr>
          <a:r>
            <a:rPr lang="en-US" sz="2900" kern="1200"/>
            <a:t>4</a:t>
          </a:r>
        </a:p>
      </dsp:txBody>
      <dsp:txXfrm>
        <a:off x="5907194" y="1369412"/>
        <a:ext cx="480339" cy="480339"/>
      </dsp:txXfrm>
    </dsp:sp>
    <dsp:sp modelId="{364A904D-5385-40F1-A878-F00231BCDEBD}">
      <dsp:nvSpPr>
        <dsp:cNvPr id="0" name=""/>
        <dsp:cNvSpPr/>
      </dsp:nvSpPr>
      <dsp:spPr>
        <a:xfrm>
          <a:off x="5338669" y="3307769"/>
          <a:ext cx="1617389"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10FC66-4F8A-409F-A960-74963F80193C}">
      <dsp:nvSpPr>
        <dsp:cNvPr id="0" name=""/>
        <dsp:cNvSpPr/>
      </dsp:nvSpPr>
      <dsp:spPr>
        <a:xfrm>
          <a:off x="7117798" y="1043496"/>
          <a:ext cx="1617389" cy="2264345"/>
        </a:xfrm>
        <a:prstGeom prst="rect">
          <a:avLst/>
        </a:prstGeom>
        <a:solidFill>
          <a:schemeClr val="bg1">
            <a:lumMod val="95000"/>
            <a:hueOff val="0"/>
            <a:satOff val="0"/>
            <a:lumOff val="0"/>
            <a:alphaOff val="0"/>
          </a:schemeClr>
        </a:solidFill>
        <a:ln w="12700" cap="flat" cmpd="sng" algn="ctr">
          <a:solidFill>
            <a:schemeClr val="bg1">
              <a:lumMod val="95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6098" tIns="330200" rIns="126098" bIns="330200" numCol="1" spcCol="1270" anchor="t" anchorCtr="0">
          <a:noAutofit/>
        </a:bodyPr>
        <a:lstStyle/>
        <a:p>
          <a:pPr marL="0" lvl="0" indent="0" algn="l" defTabSz="488950">
            <a:lnSpc>
              <a:spcPct val="90000"/>
            </a:lnSpc>
            <a:spcBef>
              <a:spcPct val="0"/>
            </a:spcBef>
            <a:spcAft>
              <a:spcPct val="35000"/>
            </a:spcAft>
            <a:buNone/>
          </a:pPr>
          <a:r>
            <a:rPr lang="nb-NO" sz="1100" b="1" kern="1200" dirty="0"/>
            <a:t>Oversiktlig og gjennomsiktig på tvers av selskap</a:t>
          </a:r>
          <a:endParaRPr lang="en-US" sz="1100" b="1" kern="1200" dirty="0"/>
        </a:p>
        <a:p>
          <a:pPr marL="57150" lvl="1" indent="-57150" algn="l" defTabSz="400050">
            <a:lnSpc>
              <a:spcPct val="90000"/>
            </a:lnSpc>
            <a:spcBef>
              <a:spcPct val="0"/>
            </a:spcBef>
            <a:spcAft>
              <a:spcPct val="15000"/>
            </a:spcAft>
            <a:buChar char="•"/>
          </a:pPr>
          <a:r>
            <a:rPr lang="nb-NO" sz="900" kern="1200" dirty="0"/>
            <a:t>Økonomi</a:t>
          </a:r>
          <a:endParaRPr lang="en-US" sz="900" kern="1200" dirty="0"/>
        </a:p>
        <a:p>
          <a:pPr marL="57150" lvl="1" indent="-57150" algn="l" defTabSz="400050">
            <a:lnSpc>
              <a:spcPct val="90000"/>
            </a:lnSpc>
            <a:spcBef>
              <a:spcPct val="0"/>
            </a:spcBef>
            <a:spcAft>
              <a:spcPct val="15000"/>
            </a:spcAft>
            <a:buChar char="•"/>
          </a:pPr>
          <a:r>
            <a:rPr lang="nb-NO" sz="900" kern="1200"/>
            <a:t>Rapportering</a:t>
          </a:r>
          <a:endParaRPr lang="en-US" sz="900" kern="1200"/>
        </a:p>
        <a:p>
          <a:pPr marL="57150" lvl="1" indent="-57150" algn="l" defTabSz="400050">
            <a:lnSpc>
              <a:spcPct val="90000"/>
            </a:lnSpc>
            <a:spcBef>
              <a:spcPct val="0"/>
            </a:spcBef>
            <a:spcAft>
              <a:spcPct val="15000"/>
            </a:spcAft>
            <a:buChar char="•"/>
          </a:pPr>
          <a:r>
            <a:rPr lang="nb-NO" sz="900" kern="1200"/>
            <a:t>Beslutningsgrunnlag </a:t>
          </a:r>
          <a:endParaRPr lang="en-US" sz="900" kern="1200"/>
        </a:p>
      </dsp:txBody>
      <dsp:txXfrm>
        <a:off x="7117798" y="1903947"/>
        <a:ext cx="1617389" cy="1358607"/>
      </dsp:txXfrm>
    </dsp:sp>
    <dsp:sp modelId="{9E69589E-0EC5-48BC-9859-0B3B006ECADE}">
      <dsp:nvSpPr>
        <dsp:cNvPr id="0" name=""/>
        <dsp:cNvSpPr/>
      </dsp:nvSpPr>
      <dsp:spPr>
        <a:xfrm>
          <a:off x="7586841" y="1269930"/>
          <a:ext cx="679303" cy="679303"/>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961" tIns="12700" rIns="52961" bIns="12700" numCol="1" spcCol="1270" anchor="ctr" anchorCtr="0">
          <a:noAutofit/>
        </a:bodyPr>
        <a:lstStyle/>
        <a:p>
          <a:pPr marL="0" lvl="0" indent="0" algn="ctr" defTabSz="1289050">
            <a:lnSpc>
              <a:spcPct val="90000"/>
            </a:lnSpc>
            <a:spcBef>
              <a:spcPct val="0"/>
            </a:spcBef>
            <a:spcAft>
              <a:spcPct val="35000"/>
            </a:spcAft>
            <a:buNone/>
          </a:pPr>
          <a:r>
            <a:rPr lang="en-US" sz="2900" kern="1200"/>
            <a:t>5</a:t>
          </a:r>
        </a:p>
      </dsp:txBody>
      <dsp:txXfrm>
        <a:off x="7686323" y="1369412"/>
        <a:ext cx="480339" cy="480339"/>
      </dsp:txXfrm>
    </dsp:sp>
    <dsp:sp modelId="{63A51995-1B02-4FFE-AAC9-A345270205C6}">
      <dsp:nvSpPr>
        <dsp:cNvPr id="0" name=""/>
        <dsp:cNvSpPr/>
      </dsp:nvSpPr>
      <dsp:spPr>
        <a:xfrm>
          <a:off x="7117798" y="3307769"/>
          <a:ext cx="1617389"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C83395-D8B1-46A2-8D9A-65E1D86885CF}">
      <dsp:nvSpPr>
        <dsp:cNvPr id="0" name=""/>
        <dsp:cNvSpPr/>
      </dsp:nvSpPr>
      <dsp:spPr>
        <a:xfrm>
          <a:off x="8896926" y="1043496"/>
          <a:ext cx="1617389" cy="2264345"/>
        </a:xfrm>
        <a:prstGeom prst="rect">
          <a:avLst/>
        </a:prstGeom>
        <a:solidFill>
          <a:schemeClr val="bg1">
            <a:lumMod val="95000"/>
            <a:hueOff val="0"/>
            <a:satOff val="0"/>
            <a:lumOff val="0"/>
            <a:alphaOff val="0"/>
          </a:schemeClr>
        </a:solidFill>
        <a:ln w="12700" cap="flat" cmpd="sng" algn="ctr">
          <a:solidFill>
            <a:schemeClr val="bg1">
              <a:lumMod val="95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6098" tIns="330200" rIns="126098" bIns="330200" numCol="1" spcCol="1270" anchor="t" anchorCtr="0">
          <a:noAutofit/>
        </a:bodyPr>
        <a:lstStyle/>
        <a:p>
          <a:pPr marL="0" lvl="0" indent="0" algn="l" defTabSz="488950">
            <a:lnSpc>
              <a:spcPct val="90000"/>
            </a:lnSpc>
            <a:spcBef>
              <a:spcPct val="0"/>
            </a:spcBef>
            <a:spcAft>
              <a:spcPct val="35000"/>
            </a:spcAft>
            <a:buNone/>
          </a:pPr>
          <a:r>
            <a:rPr lang="nb-NO" sz="1100" b="1" kern="1200" dirty="0"/>
            <a:t>Sikkerhet og sporbarhet</a:t>
          </a:r>
          <a:endParaRPr lang="en-US" sz="1100" b="1" kern="1200" dirty="0"/>
        </a:p>
      </dsp:txBody>
      <dsp:txXfrm>
        <a:off x="8896926" y="1903947"/>
        <a:ext cx="1617389" cy="1358607"/>
      </dsp:txXfrm>
    </dsp:sp>
    <dsp:sp modelId="{818EECC5-F73A-4116-9D41-AA3D31539FCF}">
      <dsp:nvSpPr>
        <dsp:cNvPr id="0" name=""/>
        <dsp:cNvSpPr/>
      </dsp:nvSpPr>
      <dsp:spPr>
        <a:xfrm>
          <a:off x="9365969" y="1269930"/>
          <a:ext cx="679303" cy="679303"/>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961" tIns="12700" rIns="52961" bIns="12700" numCol="1" spcCol="1270" anchor="ctr" anchorCtr="0">
          <a:noAutofit/>
        </a:bodyPr>
        <a:lstStyle/>
        <a:p>
          <a:pPr marL="0" lvl="0" indent="0" algn="ctr" defTabSz="1289050">
            <a:lnSpc>
              <a:spcPct val="90000"/>
            </a:lnSpc>
            <a:spcBef>
              <a:spcPct val="0"/>
            </a:spcBef>
            <a:spcAft>
              <a:spcPct val="35000"/>
            </a:spcAft>
            <a:buNone/>
          </a:pPr>
          <a:r>
            <a:rPr lang="en-US" sz="2900" kern="1200"/>
            <a:t>6</a:t>
          </a:r>
        </a:p>
      </dsp:txBody>
      <dsp:txXfrm>
        <a:off x="9465451" y="1369412"/>
        <a:ext cx="480339" cy="480339"/>
      </dsp:txXfrm>
    </dsp:sp>
    <dsp:sp modelId="{0E369905-F6B2-438A-9218-A7A394D27F28}">
      <dsp:nvSpPr>
        <dsp:cNvPr id="0" name=""/>
        <dsp:cNvSpPr/>
      </dsp:nvSpPr>
      <dsp:spPr>
        <a:xfrm>
          <a:off x="8896926" y="3307769"/>
          <a:ext cx="1617389"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2F8CF1-A54F-4DF9-A8B4-0CEF1FA71C73}">
      <dsp:nvSpPr>
        <dsp:cNvPr id="0" name=""/>
        <dsp:cNvSpPr/>
      </dsp:nvSpPr>
      <dsp:spPr>
        <a:xfrm>
          <a:off x="2126378" y="0"/>
          <a:ext cx="1062360" cy="911621"/>
        </a:xfrm>
        <a:prstGeom prst="trapezoid">
          <a:avLst>
            <a:gd name="adj" fmla="val 58268"/>
          </a:avLst>
        </a:prstGeom>
        <a:solidFill>
          <a:schemeClr val="accent1">
            <a:shade val="80000"/>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nb-NO" sz="1800" kern="1200">
              <a:latin typeface="Segoe UI Light" panose="020B0502040204020203" pitchFamily="34" charset="0"/>
              <a:cs typeface="Segoe UI Light" panose="020B0502040204020203" pitchFamily="34" charset="0"/>
            </a:rPr>
            <a:t>App.</a:t>
          </a:r>
          <a:endParaRPr lang="en-US" sz="2000" kern="1200" dirty="0">
            <a:latin typeface="Segoe UI Light" panose="020B0502040204020203" pitchFamily="34" charset="0"/>
            <a:cs typeface="Segoe UI Light" panose="020B0502040204020203" pitchFamily="34" charset="0"/>
          </a:endParaRPr>
        </a:p>
      </dsp:txBody>
      <dsp:txXfrm>
        <a:off x="2126378" y="0"/>
        <a:ext cx="1062360" cy="911621"/>
      </dsp:txXfrm>
    </dsp:sp>
    <dsp:sp modelId="{B1F66C30-23B4-4DB8-A205-F9280A73D595}">
      <dsp:nvSpPr>
        <dsp:cNvPr id="0" name=""/>
        <dsp:cNvSpPr/>
      </dsp:nvSpPr>
      <dsp:spPr>
        <a:xfrm>
          <a:off x="1596685" y="908868"/>
          <a:ext cx="2124721" cy="911621"/>
        </a:xfrm>
        <a:prstGeom prst="trapezoid">
          <a:avLst>
            <a:gd name="adj" fmla="val 58268"/>
          </a:avLst>
        </a:prstGeom>
        <a:solidFill>
          <a:schemeClr val="accent1">
            <a:shade val="80000"/>
            <a:hueOff val="-24397"/>
            <a:satOff val="-5899"/>
            <a:lumOff val="8781"/>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nb-NO" sz="1800" kern="1200">
              <a:latin typeface="Segoe UI Light" panose="020B0502040204020203" pitchFamily="34" charset="0"/>
              <a:cs typeface="Segoe UI Light" panose="020B0502040204020203" pitchFamily="34" charset="0"/>
            </a:rPr>
            <a:t>Plattform</a:t>
          </a:r>
          <a:endParaRPr lang="en-US" sz="1800" kern="1200" dirty="0">
            <a:latin typeface="Segoe UI Light" panose="020B0502040204020203" pitchFamily="34" charset="0"/>
            <a:cs typeface="Segoe UI Light" panose="020B0502040204020203" pitchFamily="34" charset="0"/>
          </a:endParaRPr>
        </a:p>
      </dsp:txBody>
      <dsp:txXfrm>
        <a:off x="1968512" y="908868"/>
        <a:ext cx="1381069" cy="911621"/>
      </dsp:txXfrm>
    </dsp:sp>
    <dsp:sp modelId="{5E37450F-D50E-4F33-80AA-B8F7FF5E1773}">
      <dsp:nvSpPr>
        <dsp:cNvPr id="0" name=""/>
        <dsp:cNvSpPr/>
      </dsp:nvSpPr>
      <dsp:spPr>
        <a:xfrm>
          <a:off x="1062360" y="1823243"/>
          <a:ext cx="3187082" cy="911621"/>
        </a:xfrm>
        <a:prstGeom prst="trapezoid">
          <a:avLst>
            <a:gd name="adj" fmla="val 58268"/>
          </a:avLst>
        </a:prstGeom>
        <a:solidFill>
          <a:schemeClr val="accent1">
            <a:shade val="80000"/>
            <a:hueOff val="-48795"/>
            <a:satOff val="-11798"/>
            <a:lumOff val="17561"/>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nb-NO" sz="1800" kern="1200">
              <a:latin typeface="Segoe UI Light" panose="020B0502040204020203" pitchFamily="34" charset="0"/>
              <a:cs typeface="Segoe UI Light" panose="020B0502040204020203" pitchFamily="34" charset="0"/>
            </a:rPr>
            <a:t>Forretningsprosesser</a:t>
          </a:r>
          <a:endParaRPr lang="en-US" sz="1800" kern="1200" dirty="0">
            <a:latin typeface="Segoe UI Light" panose="020B0502040204020203" pitchFamily="34" charset="0"/>
            <a:cs typeface="Segoe UI Light" panose="020B0502040204020203" pitchFamily="34" charset="0"/>
          </a:endParaRPr>
        </a:p>
      </dsp:txBody>
      <dsp:txXfrm>
        <a:off x="1620100" y="1823243"/>
        <a:ext cx="2071603" cy="911621"/>
      </dsp:txXfrm>
    </dsp:sp>
    <dsp:sp modelId="{F6D0FBF6-D65D-41BE-8CDC-6436649694E0}">
      <dsp:nvSpPr>
        <dsp:cNvPr id="0" name=""/>
        <dsp:cNvSpPr/>
      </dsp:nvSpPr>
      <dsp:spPr>
        <a:xfrm>
          <a:off x="531180" y="2734864"/>
          <a:ext cx="4249443" cy="911621"/>
        </a:xfrm>
        <a:prstGeom prst="trapezoid">
          <a:avLst>
            <a:gd name="adj" fmla="val 58268"/>
          </a:avLst>
        </a:prstGeom>
        <a:solidFill>
          <a:schemeClr val="accent1">
            <a:shade val="80000"/>
            <a:hueOff val="-73192"/>
            <a:satOff val="-17696"/>
            <a:lumOff val="26342"/>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nb-NO" sz="1800" kern="1200">
              <a:latin typeface="Segoe UI Light" panose="020B0502040204020203" pitchFamily="34" charset="0"/>
              <a:cs typeface="Segoe UI Light" panose="020B0502040204020203" pitchFamily="34" charset="0"/>
            </a:rPr>
            <a:t>Organisasjon</a:t>
          </a:r>
          <a:endParaRPr lang="en-US" sz="1800" kern="1200" dirty="0">
            <a:latin typeface="Segoe UI Light" panose="020B0502040204020203" pitchFamily="34" charset="0"/>
            <a:cs typeface="Segoe UI Light" panose="020B0502040204020203" pitchFamily="34" charset="0"/>
          </a:endParaRPr>
        </a:p>
      </dsp:txBody>
      <dsp:txXfrm>
        <a:off x="1274832" y="2734864"/>
        <a:ext cx="2762138" cy="911621"/>
      </dsp:txXfrm>
    </dsp:sp>
    <dsp:sp modelId="{226AE7AD-5685-4BCA-A0D5-A50811F79502}">
      <dsp:nvSpPr>
        <dsp:cNvPr id="0" name=""/>
        <dsp:cNvSpPr/>
      </dsp:nvSpPr>
      <dsp:spPr>
        <a:xfrm>
          <a:off x="0" y="3646486"/>
          <a:ext cx="5311804" cy="911621"/>
        </a:xfrm>
        <a:prstGeom prst="trapezoid">
          <a:avLst>
            <a:gd name="adj" fmla="val 58268"/>
          </a:avLst>
        </a:prstGeom>
        <a:solidFill>
          <a:schemeClr val="accent1">
            <a:shade val="80000"/>
            <a:hueOff val="-97590"/>
            <a:satOff val="-23595"/>
            <a:lumOff val="35122"/>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nb-NO" sz="1800" kern="1200">
              <a:latin typeface="Segoe UI Light" panose="020B0502040204020203" pitchFamily="34" charset="0"/>
              <a:cs typeface="Segoe UI Light" panose="020B0502040204020203" pitchFamily="34" charset="0"/>
            </a:rPr>
            <a:t>Forretningsmodell</a:t>
          </a:r>
          <a:endParaRPr lang="en-US" sz="1800" kern="1200" dirty="0">
            <a:latin typeface="Segoe UI Light" panose="020B0502040204020203" pitchFamily="34" charset="0"/>
            <a:cs typeface="Segoe UI Light" panose="020B0502040204020203" pitchFamily="34" charset="0"/>
          </a:endParaRPr>
        </a:p>
      </dsp:txBody>
      <dsp:txXfrm>
        <a:off x="929565" y="3646486"/>
        <a:ext cx="3452672" cy="91162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058F19-59A2-4435-B353-E5804FBC10DD}">
      <dsp:nvSpPr>
        <dsp:cNvPr id="0" name=""/>
        <dsp:cNvSpPr/>
      </dsp:nvSpPr>
      <dsp:spPr>
        <a:xfrm rot="5400000">
          <a:off x="4604982" y="153204"/>
          <a:ext cx="2353344" cy="2047409"/>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nb-NO" sz="4200" b="1" kern="1200"/>
            <a:t>FOR</a:t>
          </a:r>
          <a:endParaRPr lang="en-US" sz="4200" kern="1200"/>
        </a:p>
      </dsp:txBody>
      <dsp:txXfrm rot="-5400000">
        <a:off x="5077004" y="366966"/>
        <a:ext cx="1409299" cy="1619886"/>
      </dsp:txXfrm>
    </dsp:sp>
    <dsp:sp modelId="{CFC19534-2EB6-4FC1-B8B4-1381302374A1}">
      <dsp:nvSpPr>
        <dsp:cNvPr id="0" name=""/>
        <dsp:cNvSpPr/>
      </dsp:nvSpPr>
      <dsp:spPr>
        <a:xfrm>
          <a:off x="6867487" y="470906"/>
          <a:ext cx="2626332" cy="1412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nb-NO" sz="1500" kern="1200"/>
            <a:t>Tradisjonell metode</a:t>
          </a:r>
          <a:endParaRPr lang="en-US" sz="1500" kern="1200"/>
        </a:p>
        <a:p>
          <a:pPr marL="0" lvl="0" indent="0" algn="l" defTabSz="666750">
            <a:lnSpc>
              <a:spcPct val="90000"/>
            </a:lnSpc>
            <a:spcBef>
              <a:spcPct val="0"/>
            </a:spcBef>
            <a:spcAft>
              <a:spcPct val="35000"/>
            </a:spcAft>
            <a:buNone/>
          </a:pPr>
          <a:r>
            <a:rPr lang="nb-NO" sz="1500" kern="1200"/>
            <a:t>Strukturert</a:t>
          </a:r>
          <a:endParaRPr lang="en-US" sz="1500" kern="1200"/>
        </a:p>
        <a:p>
          <a:pPr marL="0" lvl="0" indent="0" algn="l" defTabSz="666750">
            <a:lnSpc>
              <a:spcPct val="90000"/>
            </a:lnSpc>
            <a:spcBef>
              <a:spcPct val="0"/>
            </a:spcBef>
            <a:spcAft>
              <a:spcPct val="35000"/>
            </a:spcAft>
            <a:buNone/>
          </a:pPr>
          <a:r>
            <a:rPr lang="nb-NO" sz="1500" kern="1200"/>
            <a:t>Lett å måle framdrift</a:t>
          </a:r>
          <a:endParaRPr lang="en-US" sz="1500" kern="1200"/>
        </a:p>
        <a:p>
          <a:pPr marL="0" lvl="0" indent="0" algn="l" defTabSz="666750">
            <a:lnSpc>
              <a:spcPct val="90000"/>
            </a:lnSpc>
            <a:spcBef>
              <a:spcPct val="0"/>
            </a:spcBef>
            <a:spcAft>
              <a:spcPct val="35000"/>
            </a:spcAft>
            <a:buNone/>
          </a:pPr>
          <a:r>
            <a:rPr lang="nb-NO" sz="1500" kern="1200" dirty="0"/>
            <a:t>Lettere å “selge“</a:t>
          </a:r>
          <a:endParaRPr lang="en-US" sz="1500" kern="1200" dirty="0"/>
        </a:p>
      </dsp:txBody>
      <dsp:txXfrm>
        <a:off x="6867487" y="470906"/>
        <a:ext cx="2626332" cy="1412006"/>
      </dsp:txXfrm>
    </dsp:sp>
    <dsp:sp modelId="{0ED5510E-2D52-40F2-B6ED-0DBB23481D83}">
      <dsp:nvSpPr>
        <dsp:cNvPr id="0" name=""/>
        <dsp:cNvSpPr/>
      </dsp:nvSpPr>
      <dsp:spPr>
        <a:xfrm rot="5400000">
          <a:off x="2393779" y="153204"/>
          <a:ext cx="2353344" cy="2047409"/>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2865801" y="366966"/>
        <a:ext cx="1409299" cy="1619886"/>
      </dsp:txXfrm>
    </dsp:sp>
    <dsp:sp modelId="{C97AB99A-24A5-4CEB-BEED-D2F80A45EC1E}">
      <dsp:nvSpPr>
        <dsp:cNvPr id="0" name=""/>
        <dsp:cNvSpPr/>
      </dsp:nvSpPr>
      <dsp:spPr>
        <a:xfrm rot="5400000">
          <a:off x="3495144" y="2150723"/>
          <a:ext cx="2353344" cy="2047409"/>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nb-NO" sz="4200" b="1" kern="1200"/>
            <a:t>MOT</a:t>
          </a:r>
          <a:endParaRPr lang="en-US" sz="4200" kern="1200"/>
        </a:p>
      </dsp:txBody>
      <dsp:txXfrm rot="-5400000">
        <a:off x="3967166" y="2364485"/>
        <a:ext cx="1409299" cy="1619886"/>
      </dsp:txXfrm>
    </dsp:sp>
    <dsp:sp modelId="{8BEDDC55-EC11-448A-9CD3-E20BAB045DC6}">
      <dsp:nvSpPr>
        <dsp:cNvPr id="0" name=""/>
        <dsp:cNvSpPr/>
      </dsp:nvSpPr>
      <dsp:spPr>
        <a:xfrm>
          <a:off x="1021779" y="2468425"/>
          <a:ext cx="2541612" cy="1412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r" defTabSz="666750">
            <a:lnSpc>
              <a:spcPct val="90000"/>
            </a:lnSpc>
            <a:spcBef>
              <a:spcPct val="0"/>
            </a:spcBef>
            <a:spcAft>
              <a:spcPct val="35000"/>
            </a:spcAft>
            <a:buNone/>
          </a:pPr>
          <a:r>
            <a:rPr lang="nb-NO" sz="1500" kern="1200"/>
            <a:t>Lang tid før bruker ser resultater</a:t>
          </a:r>
          <a:endParaRPr lang="en-US" sz="1500" kern="1200"/>
        </a:p>
        <a:p>
          <a:pPr marL="0" lvl="0" indent="0" algn="r" defTabSz="666750">
            <a:lnSpc>
              <a:spcPct val="90000"/>
            </a:lnSpc>
            <a:spcBef>
              <a:spcPct val="0"/>
            </a:spcBef>
            <a:spcAft>
              <a:spcPct val="35000"/>
            </a:spcAft>
            <a:buNone/>
          </a:pPr>
          <a:r>
            <a:rPr lang="nb-NO" sz="1500" kern="1200"/>
            <a:t>Vanskelig å styre forventning</a:t>
          </a:r>
          <a:endParaRPr lang="en-US" sz="1500" kern="1200"/>
        </a:p>
        <a:p>
          <a:pPr marL="0" lvl="0" indent="0" algn="r" defTabSz="666750">
            <a:lnSpc>
              <a:spcPct val="90000"/>
            </a:lnSpc>
            <a:spcBef>
              <a:spcPct val="0"/>
            </a:spcBef>
            <a:spcAft>
              <a:spcPct val="35000"/>
            </a:spcAft>
            <a:buNone/>
          </a:pPr>
          <a:r>
            <a:rPr lang="nb-NO" sz="1500" kern="1200"/>
            <a:t>Bruker involvering er ujevn </a:t>
          </a:r>
          <a:endParaRPr lang="en-US" sz="1500" kern="1200"/>
        </a:p>
      </dsp:txBody>
      <dsp:txXfrm>
        <a:off x="1021779" y="2468425"/>
        <a:ext cx="2541612" cy="1412006"/>
      </dsp:txXfrm>
    </dsp:sp>
    <dsp:sp modelId="{6A07A87B-C22F-4C9B-89B6-2942B3044302}">
      <dsp:nvSpPr>
        <dsp:cNvPr id="0" name=""/>
        <dsp:cNvSpPr/>
      </dsp:nvSpPr>
      <dsp:spPr>
        <a:xfrm rot="5400000">
          <a:off x="5706347" y="2150723"/>
          <a:ext cx="2353344" cy="2047409"/>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6178369" y="2364485"/>
        <a:ext cx="1409299" cy="161988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20E99F-75D9-4636-8E29-DB6610357E94}">
      <dsp:nvSpPr>
        <dsp:cNvPr id="0" name=""/>
        <dsp:cNvSpPr/>
      </dsp:nvSpPr>
      <dsp:spPr>
        <a:xfrm rot="5400000">
          <a:off x="4604982" y="153204"/>
          <a:ext cx="2353344" cy="2047409"/>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nb-NO" sz="4200" b="1" kern="1200"/>
            <a:t>FOR</a:t>
          </a:r>
          <a:endParaRPr lang="en-US" sz="4200" kern="1200"/>
        </a:p>
      </dsp:txBody>
      <dsp:txXfrm rot="-5400000">
        <a:off x="5077004" y="366966"/>
        <a:ext cx="1409299" cy="1619886"/>
      </dsp:txXfrm>
    </dsp:sp>
    <dsp:sp modelId="{2A5D0A13-A01D-490E-9863-AC9A4549068E}">
      <dsp:nvSpPr>
        <dsp:cNvPr id="0" name=""/>
        <dsp:cNvSpPr/>
      </dsp:nvSpPr>
      <dsp:spPr>
        <a:xfrm>
          <a:off x="6867487" y="470906"/>
          <a:ext cx="2626332" cy="1412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nb-NO" sz="1000" kern="1200"/>
            <a:t>Ser direkte resultater</a:t>
          </a:r>
          <a:endParaRPr lang="en-US" sz="1000" kern="1200"/>
        </a:p>
        <a:p>
          <a:pPr marL="0" lvl="0" indent="0" algn="l" defTabSz="444500">
            <a:lnSpc>
              <a:spcPct val="90000"/>
            </a:lnSpc>
            <a:spcBef>
              <a:spcPct val="0"/>
            </a:spcBef>
            <a:spcAft>
              <a:spcPct val="35000"/>
            </a:spcAft>
            <a:buNone/>
          </a:pPr>
          <a:r>
            <a:rPr lang="nb-NO" sz="1000" kern="1200" dirty="0" err="1"/>
            <a:t>Hands-on</a:t>
          </a:r>
          <a:endParaRPr lang="en-US" sz="1000" kern="1200" dirty="0"/>
        </a:p>
        <a:p>
          <a:pPr marL="0" lvl="0" indent="0" algn="l" defTabSz="444500">
            <a:lnSpc>
              <a:spcPct val="90000"/>
            </a:lnSpc>
            <a:spcBef>
              <a:spcPct val="0"/>
            </a:spcBef>
            <a:spcAft>
              <a:spcPct val="35000"/>
            </a:spcAft>
            <a:buNone/>
          </a:pPr>
          <a:r>
            <a:rPr lang="nb-NO" sz="1000" kern="1200" dirty="0"/>
            <a:t>Immediate feedback til/fra brukere</a:t>
          </a:r>
          <a:endParaRPr lang="en-US" sz="1000" kern="1200" dirty="0"/>
        </a:p>
        <a:p>
          <a:pPr marL="0" lvl="0" indent="0" algn="l" defTabSz="444500">
            <a:lnSpc>
              <a:spcPct val="90000"/>
            </a:lnSpc>
            <a:spcBef>
              <a:spcPct val="0"/>
            </a:spcBef>
            <a:spcAft>
              <a:spcPct val="35000"/>
            </a:spcAft>
            <a:buNone/>
          </a:pPr>
          <a:r>
            <a:rPr lang="nb-NO" sz="1000" kern="1200" dirty="0"/>
            <a:t>Dokumenterer bare når det er relevant</a:t>
          </a:r>
          <a:endParaRPr lang="en-US" sz="1000" kern="1200" dirty="0"/>
        </a:p>
        <a:p>
          <a:pPr marL="0" lvl="0" indent="0" algn="l" defTabSz="444500">
            <a:lnSpc>
              <a:spcPct val="90000"/>
            </a:lnSpc>
            <a:spcBef>
              <a:spcPct val="0"/>
            </a:spcBef>
            <a:spcAft>
              <a:spcPct val="35000"/>
            </a:spcAft>
            <a:buNone/>
          </a:pPr>
          <a:r>
            <a:rPr lang="nb-NO" sz="1000" kern="1200"/>
            <a:t>Implementasjon gjennom guiding ikke forhåndsdesign</a:t>
          </a:r>
          <a:endParaRPr lang="en-US" sz="1000" kern="1200"/>
        </a:p>
        <a:p>
          <a:pPr marL="0" lvl="0" indent="0" algn="l" defTabSz="444500">
            <a:lnSpc>
              <a:spcPct val="90000"/>
            </a:lnSpc>
            <a:spcBef>
              <a:spcPct val="0"/>
            </a:spcBef>
            <a:spcAft>
              <a:spcPct val="35000"/>
            </a:spcAft>
            <a:buNone/>
          </a:pPr>
          <a:r>
            <a:rPr lang="nb-NO" sz="1000" b="1" u="sng" kern="1200"/>
            <a:t>Eierskap til løsning </a:t>
          </a:r>
          <a:endParaRPr lang="en-US" sz="1000" kern="1200"/>
        </a:p>
        <a:p>
          <a:pPr marL="0" lvl="0" indent="0" algn="l" defTabSz="444500">
            <a:lnSpc>
              <a:spcPct val="90000"/>
            </a:lnSpc>
            <a:spcBef>
              <a:spcPct val="0"/>
            </a:spcBef>
            <a:spcAft>
              <a:spcPct val="35000"/>
            </a:spcAft>
            <a:buNone/>
          </a:pPr>
          <a:r>
            <a:rPr lang="nb-NO" sz="1000" b="1" u="sng" kern="1200"/>
            <a:t>Får tilbakemelding tidlig</a:t>
          </a:r>
          <a:endParaRPr lang="en-US" sz="1000" kern="1200"/>
        </a:p>
      </dsp:txBody>
      <dsp:txXfrm>
        <a:off x="6867487" y="470906"/>
        <a:ext cx="2626332" cy="1412006"/>
      </dsp:txXfrm>
    </dsp:sp>
    <dsp:sp modelId="{ADCD2B4E-2638-495D-9258-50C62D81A74E}">
      <dsp:nvSpPr>
        <dsp:cNvPr id="0" name=""/>
        <dsp:cNvSpPr/>
      </dsp:nvSpPr>
      <dsp:spPr>
        <a:xfrm rot="5400000">
          <a:off x="2393779" y="153204"/>
          <a:ext cx="2353344" cy="2047409"/>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2865801" y="366966"/>
        <a:ext cx="1409299" cy="1619886"/>
      </dsp:txXfrm>
    </dsp:sp>
    <dsp:sp modelId="{7E09B58E-DC20-4818-A073-20B0D23F11E2}">
      <dsp:nvSpPr>
        <dsp:cNvPr id="0" name=""/>
        <dsp:cNvSpPr/>
      </dsp:nvSpPr>
      <dsp:spPr>
        <a:xfrm rot="5400000">
          <a:off x="3495144" y="2150723"/>
          <a:ext cx="2353344" cy="2047409"/>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nb-NO" sz="4200" b="1" kern="1200"/>
            <a:t>MOT</a:t>
          </a:r>
          <a:endParaRPr lang="en-US" sz="4200" kern="1200"/>
        </a:p>
      </dsp:txBody>
      <dsp:txXfrm rot="-5400000">
        <a:off x="3967166" y="2364485"/>
        <a:ext cx="1409299" cy="1619886"/>
      </dsp:txXfrm>
    </dsp:sp>
    <dsp:sp modelId="{400FE6DB-23E6-4CF2-8860-4E3DDC48CA44}">
      <dsp:nvSpPr>
        <dsp:cNvPr id="0" name=""/>
        <dsp:cNvSpPr/>
      </dsp:nvSpPr>
      <dsp:spPr>
        <a:xfrm>
          <a:off x="1021779" y="2468425"/>
          <a:ext cx="2541612" cy="1412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r" defTabSz="444500">
            <a:lnSpc>
              <a:spcPct val="90000"/>
            </a:lnSpc>
            <a:spcBef>
              <a:spcPct val="0"/>
            </a:spcBef>
            <a:spcAft>
              <a:spcPct val="35000"/>
            </a:spcAft>
            <a:buNone/>
          </a:pPr>
          <a:r>
            <a:rPr lang="nb-NO" sz="1000" kern="1200" dirty="0"/>
            <a:t>Vanskeligere  å “selge”, ikke tradisjonell prosess</a:t>
          </a:r>
          <a:endParaRPr lang="en-US" sz="1000" kern="1200" dirty="0"/>
        </a:p>
        <a:p>
          <a:pPr marL="0" lvl="0" indent="0" algn="r" defTabSz="444500">
            <a:lnSpc>
              <a:spcPct val="90000"/>
            </a:lnSpc>
            <a:spcBef>
              <a:spcPct val="0"/>
            </a:spcBef>
            <a:spcAft>
              <a:spcPct val="35000"/>
            </a:spcAft>
            <a:buNone/>
          </a:pPr>
          <a:r>
            <a:rPr lang="nb-NO" sz="1000" b="1" kern="1200" dirty="0"/>
            <a:t>Krever sterkt engasjement i brukerorganisasjon</a:t>
          </a:r>
          <a:endParaRPr lang="en-US" sz="1000" kern="1200" dirty="0"/>
        </a:p>
        <a:p>
          <a:pPr marL="0" lvl="0" indent="0" algn="r" defTabSz="444500">
            <a:lnSpc>
              <a:spcPct val="90000"/>
            </a:lnSpc>
            <a:spcBef>
              <a:spcPct val="0"/>
            </a:spcBef>
            <a:spcAft>
              <a:spcPct val="35000"/>
            </a:spcAft>
            <a:buNone/>
          </a:pPr>
          <a:r>
            <a:rPr lang="nb-NO" sz="1000" kern="1200"/>
            <a:t>Kan være krevende å styre</a:t>
          </a:r>
          <a:endParaRPr lang="en-US" sz="1000" kern="1200"/>
        </a:p>
        <a:p>
          <a:pPr marL="0" lvl="0" indent="0" algn="r" defTabSz="444500">
            <a:lnSpc>
              <a:spcPct val="90000"/>
            </a:lnSpc>
            <a:spcBef>
              <a:spcPct val="0"/>
            </a:spcBef>
            <a:spcAft>
              <a:spcPct val="35000"/>
            </a:spcAft>
            <a:buNone/>
          </a:pPr>
          <a:r>
            <a:rPr lang="nb-NO" sz="1000" kern="1200"/>
            <a:t>Hvor mange iterasjoner?</a:t>
          </a:r>
          <a:endParaRPr lang="en-US" sz="1000" kern="1200"/>
        </a:p>
      </dsp:txBody>
      <dsp:txXfrm>
        <a:off x="1021779" y="2468425"/>
        <a:ext cx="2541612" cy="1412006"/>
      </dsp:txXfrm>
    </dsp:sp>
    <dsp:sp modelId="{8FDAC56F-DDB7-42A1-951C-670FF3EF47AD}">
      <dsp:nvSpPr>
        <dsp:cNvPr id="0" name=""/>
        <dsp:cNvSpPr/>
      </dsp:nvSpPr>
      <dsp:spPr>
        <a:xfrm rot="5400000">
          <a:off x="5706347" y="2150723"/>
          <a:ext cx="2353344" cy="2047409"/>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6178369" y="2364485"/>
        <a:ext cx="1409299" cy="161988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B4DEC4-2CC3-49FC-AFD3-7CB8928460DA}">
      <dsp:nvSpPr>
        <dsp:cNvPr id="0" name=""/>
        <dsp:cNvSpPr/>
      </dsp:nvSpPr>
      <dsp:spPr>
        <a:xfrm>
          <a:off x="0" y="444985"/>
          <a:ext cx="10022902" cy="593314"/>
        </a:xfrm>
        <a:prstGeom prst="notchedRightArrow">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CCD220-A6B6-4FE5-B998-12268AA073AE}">
      <dsp:nvSpPr>
        <dsp:cNvPr id="0" name=""/>
        <dsp:cNvSpPr/>
      </dsp:nvSpPr>
      <dsp:spPr>
        <a:xfrm>
          <a:off x="2477" y="0"/>
          <a:ext cx="1442505" cy="5933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r>
            <a:rPr lang="nb-NO" sz="1400" kern="1200"/>
            <a:t>Februar 2017</a:t>
          </a:r>
          <a:endParaRPr lang="nb-NO" sz="1400" kern="1200" dirty="0"/>
        </a:p>
      </dsp:txBody>
      <dsp:txXfrm>
        <a:off x="2477" y="0"/>
        <a:ext cx="1442505" cy="593314"/>
      </dsp:txXfrm>
    </dsp:sp>
    <dsp:sp modelId="{316A70B6-3BC4-405E-A698-70C5F15D217C}">
      <dsp:nvSpPr>
        <dsp:cNvPr id="0" name=""/>
        <dsp:cNvSpPr/>
      </dsp:nvSpPr>
      <dsp:spPr>
        <a:xfrm>
          <a:off x="649565" y="667478"/>
          <a:ext cx="148328" cy="148328"/>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94C484-A4A9-4DE3-AA5C-BD653E06CD7E}">
      <dsp:nvSpPr>
        <dsp:cNvPr id="0" name=""/>
        <dsp:cNvSpPr/>
      </dsp:nvSpPr>
      <dsp:spPr>
        <a:xfrm>
          <a:off x="1517107" y="889971"/>
          <a:ext cx="1442505" cy="5933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nb-NO" sz="1400" kern="1200"/>
            <a:t>Mars/April 2017</a:t>
          </a:r>
          <a:endParaRPr lang="nb-NO" sz="1400" kern="1200" dirty="0"/>
        </a:p>
      </dsp:txBody>
      <dsp:txXfrm>
        <a:off x="1517107" y="889971"/>
        <a:ext cx="1442505" cy="593314"/>
      </dsp:txXfrm>
    </dsp:sp>
    <dsp:sp modelId="{2D134C96-070F-474C-BFD4-53C734380237}">
      <dsp:nvSpPr>
        <dsp:cNvPr id="0" name=""/>
        <dsp:cNvSpPr/>
      </dsp:nvSpPr>
      <dsp:spPr>
        <a:xfrm>
          <a:off x="2164196" y="667478"/>
          <a:ext cx="148328" cy="148328"/>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75789C-0268-4775-9326-4E8303B796D7}">
      <dsp:nvSpPr>
        <dsp:cNvPr id="0" name=""/>
        <dsp:cNvSpPr/>
      </dsp:nvSpPr>
      <dsp:spPr>
        <a:xfrm>
          <a:off x="3031738" y="0"/>
          <a:ext cx="1442505" cy="5933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r>
            <a:rPr lang="nb-NO" sz="1400" kern="1200"/>
            <a:t>Mai/Sept 2017</a:t>
          </a:r>
          <a:endParaRPr lang="nb-NO" sz="1400" kern="1200" dirty="0"/>
        </a:p>
      </dsp:txBody>
      <dsp:txXfrm>
        <a:off x="3031738" y="0"/>
        <a:ext cx="1442505" cy="593314"/>
      </dsp:txXfrm>
    </dsp:sp>
    <dsp:sp modelId="{DC993700-CA2A-4BBD-9259-9FF82DA78C62}">
      <dsp:nvSpPr>
        <dsp:cNvPr id="0" name=""/>
        <dsp:cNvSpPr/>
      </dsp:nvSpPr>
      <dsp:spPr>
        <a:xfrm>
          <a:off x="3678826" y="667478"/>
          <a:ext cx="148328" cy="148328"/>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77D669-E99C-44B3-8C50-365DA1061FA8}">
      <dsp:nvSpPr>
        <dsp:cNvPr id="0" name=""/>
        <dsp:cNvSpPr/>
      </dsp:nvSpPr>
      <dsp:spPr>
        <a:xfrm>
          <a:off x="4546368" y="889971"/>
          <a:ext cx="1442505" cy="5933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nb-NO" sz="1400" kern="1200"/>
            <a:t>Okt/Jan 2018</a:t>
          </a:r>
          <a:endParaRPr lang="nb-NO" sz="1400" kern="1200" dirty="0"/>
        </a:p>
      </dsp:txBody>
      <dsp:txXfrm>
        <a:off x="4546368" y="889971"/>
        <a:ext cx="1442505" cy="593314"/>
      </dsp:txXfrm>
    </dsp:sp>
    <dsp:sp modelId="{5E625733-AC34-4204-81FC-31A470D0386B}">
      <dsp:nvSpPr>
        <dsp:cNvPr id="0" name=""/>
        <dsp:cNvSpPr/>
      </dsp:nvSpPr>
      <dsp:spPr>
        <a:xfrm>
          <a:off x="5193456" y="667478"/>
          <a:ext cx="148328" cy="148328"/>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391F6C-60AF-4606-916D-EFD111D207FE}">
      <dsp:nvSpPr>
        <dsp:cNvPr id="0" name=""/>
        <dsp:cNvSpPr/>
      </dsp:nvSpPr>
      <dsp:spPr>
        <a:xfrm>
          <a:off x="6060998" y="0"/>
          <a:ext cx="1442505" cy="5933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r>
            <a:rPr lang="nb-NO" sz="1400" kern="1200"/>
            <a:t>Jan/Mars 2018</a:t>
          </a:r>
          <a:endParaRPr lang="nb-NO" sz="1400" kern="1200" dirty="0"/>
        </a:p>
      </dsp:txBody>
      <dsp:txXfrm>
        <a:off x="6060998" y="0"/>
        <a:ext cx="1442505" cy="593314"/>
      </dsp:txXfrm>
    </dsp:sp>
    <dsp:sp modelId="{3EFF7708-6A07-418B-A182-26E6FD49D0FC}">
      <dsp:nvSpPr>
        <dsp:cNvPr id="0" name=""/>
        <dsp:cNvSpPr/>
      </dsp:nvSpPr>
      <dsp:spPr>
        <a:xfrm>
          <a:off x="6708087" y="667478"/>
          <a:ext cx="148328" cy="148328"/>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50E550-C4B0-403B-BCFE-0B47A2185EAF}">
      <dsp:nvSpPr>
        <dsp:cNvPr id="0" name=""/>
        <dsp:cNvSpPr/>
      </dsp:nvSpPr>
      <dsp:spPr>
        <a:xfrm>
          <a:off x="7575629" y="889971"/>
          <a:ext cx="1442505" cy="5933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nb-NO" sz="1400" kern="1200"/>
            <a:t>05. Mars 2018</a:t>
          </a:r>
          <a:endParaRPr lang="nb-NO" sz="1400" kern="1200" dirty="0"/>
        </a:p>
      </dsp:txBody>
      <dsp:txXfrm>
        <a:off x="7575629" y="889971"/>
        <a:ext cx="1442505" cy="593314"/>
      </dsp:txXfrm>
    </dsp:sp>
    <dsp:sp modelId="{96A34E43-D046-4E16-9DB5-09FB833AF813}">
      <dsp:nvSpPr>
        <dsp:cNvPr id="0" name=""/>
        <dsp:cNvSpPr/>
      </dsp:nvSpPr>
      <dsp:spPr>
        <a:xfrm>
          <a:off x="8222717" y="667478"/>
          <a:ext cx="148328" cy="148328"/>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BD4B1796-6914-4FA6-A1CE-1988BAD366C5}" type="datetimeFigureOut">
              <a:rPr lang="en-US" smtClean="0"/>
              <a:t>9/21/2017</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CD77E8D6-BC52-410F-AA1D-48EC6E918B5A}"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10"/>
          </p:nvPr>
        </p:nvSpPr>
        <p:spPr/>
        <p:txBody>
          <a:bodyPr/>
          <a:lstStyle/>
          <a:p>
            <a:fld id="{CD77E8D6-BC52-410F-AA1D-48EC6E918B5A}" type="slidenum">
              <a:rPr lang="en-US" smtClean="0"/>
              <a:t>3</a:t>
            </a:fld>
            <a:endParaRPr lang="en-US"/>
          </a:p>
        </p:txBody>
      </p:sp>
    </p:spTree>
    <p:extLst>
      <p:ext uri="{BB962C8B-B14F-4D97-AF65-F5344CB8AC3E}">
        <p14:creationId xmlns:p14="http://schemas.microsoft.com/office/powerpoint/2010/main" val="41349154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10"/>
          </p:nvPr>
        </p:nvSpPr>
        <p:spPr/>
        <p:txBody>
          <a:bodyPr/>
          <a:lstStyle/>
          <a:p>
            <a:fld id="{CD77E8D6-BC52-410F-AA1D-48EC6E918B5A}" type="slidenum">
              <a:rPr lang="en-US" smtClean="0"/>
              <a:t>19</a:t>
            </a:fld>
            <a:endParaRPr lang="en-US"/>
          </a:p>
        </p:txBody>
      </p:sp>
    </p:spTree>
    <p:extLst>
      <p:ext uri="{BB962C8B-B14F-4D97-AF65-F5344CB8AC3E}">
        <p14:creationId xmlns:p14="http://schemas.microsoft.com/office/powerpoint/2010/main" val="2303602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86C359-5CA0-4533-8E31-89E4A6340626}" type="slidenum">
              <a:rPr lang="nb-NO" smtClean="0"/>
              <a:t>20</a:t>
            </a:fld>
            <a:endParaRPr lang="nb-NO"/>
          </a:p>
        </p:txBody>
      </p:sp>
    </p:spTree>
    <p:extLst>
      <p:ext uri="{BB962C8B-B14F-4D97-AF65-F5344CB8AC3E}">
        <p14:creationId xmlns:p14="http://schemas.microsoft.com/office/powerpoint/2010/main" val="2506519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86C359-5CA0-4533-8E31-89E4A6340626}" type="slidenum">
              <a:rPr lang="nb-NO" smtClean="0"/>
              <a:t>21</a:t>
            </a:fld>
            <a:endParaRPr lang="nb-NO"/>
          </a:p>
        </p:txBody>
      </p:sp>
    </p:spTree>
    <p:extLst>
      <p:ext uri="{BB962C8B-B14F-4D97-AF65-F5344CB8AC3E}">
        <p14:creationId xmlns:p14="http://schemas.microsoft.com/office/powerpoint/2010/main" val="10944895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10"/>
          </p:nvPr>
        </p:nvSpPr>
        <p:spPr/>
        <p:txBody>
          <a:bodyPr/>
          <a:lstStyle/>
          <a:p>
            <a:fld id="{CD77E8D6-BC52-410F-AA1D-48EC6E918B5A}" type="slidenum">
              <a:rPr lang="en-US" smtClean="0"/>
              <a:t>22</a:t>
            </a:fld>
            <a:endParaRPr lang="en-US"/>
          </a:p>
        </p:txBody>
      </p:sp>
    </p:spTree>
    <p:extLst>
      <p:ext uri="{BB962C8B-B14F-4D97-AF65-F5344CB8AC3E}">
        <p14:creationId xmlns:p14="http://schemas.microsoft.com/office/powerpoint/2010/main" val="41326248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10"/>
          </p:nvPr>
        </p:nvSpPr>
        <p:spPr/>
        <p:txBody>
          <a:bodyPr/>
          <a:lstStyle/>
          <a:p>
            <a:fld id="{CD77E8D6-BC52-410F-AA1D-48EC6E918B5A}" type="slidenum">
              <a:rPr lang="en-US" smtClean="0"/>
              <a:t>23</a:t>
            </a:fld>
            <a:endParaRPr lang="en-US"/>
          </a:p>
        </p:txBody>
      </p:sp>
    </p:spTree>
    <p:extLst>
      <p:ext uri="{BB962C8B-B14F-4D97-AF65-F5344CB8AC3E}">
        <p14:creationId xmlns:p14="http://schemas.microsoft.com/office/powerpoint/2010/main" val="40497175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10"/>
          </p:nvPr>
        </p:nvSpPr>
        <p:spPr/>
        <p:txBody>
          <a:bodyPr/>
          <a:lstStyle/>
          <a:p>
            <a:fld id="{CD77E8D6-BC52-410F-AA1D-48EC6E918B5A}" type="slidenum">
              <a:rPr lang="en-US" smtClean="0"/>
              <a:t>24</a:t>
            </a:fld>
            <a:endParaRPr lang="en-US"/>
          </a:p>
        </p:txBody>
      </p:sp>
    </p:spTree>
    <p:extLst>
      <p:ext uri="{BB962C8B-B14F-4D97-AF65-F5344CB8AC3E}">
        <p14:creationId xmlns:p14="http://schemas.microsoft.com/office/powerpoint/2010/main" val="32575644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err="1"/>
              <a:t>Ambisiøs</a:t>
            </a:r>
            <a:r>
              <a:rPr lang="en-US" b="1"/>
              <a:t> </a:t>
            </a:r>
            <a:r>
              <a:rPr lang="en-US" b="1" err="1"/>
              <a:t>forespørsel</a:t>
            </a:r>
            <a:endParaRPr lang="en-US" b="1"/>
          </a:p>
          <a:p>
            <a:r>
              <a:rPr lang="en-US" err="1"/>
              <a:t>Repterende</a:t>
            </a:r>
            <a:r>
              <a:rPr lang="en-US"/>
              <a:t> </a:t>
            </a:r>
            <a:r>
              <a:rPr lang="en-US" err="1"/>
              <a:t>krav</a:t>
            </a:r>
            <a:r>
              <a:rPr lang="en-US"/>
              <a:t>: </a:t>
            </a:r>
            <a:r>
              <a:rPr lang="en-US" err="1"/>
              <a:t>Sikkerhetsoppsett</a:t>
            </a:r>
            <a:r>
              <a:rPr lang="en-US"/>
              <a:t>, “</a:t>
            </a:r>
            <a:r>
              <a:rPr lang="en-US" err="1"/>
              <a:t>Enkelt</a:t>
            </a:r>
            <a:r>
              <a:rPr lang="en-US"/>
              <a:t>”</a:t>
            </a:r>
          </a:p>
          <a:p>
            <a:r>
              <a:rPr lang="en-US" err="1"/>
              <a:t>Krevende</a:t>
            </a:r>
            <a:r>
              <a:rPr lang="en-US"/>
              <a:t> </a:t>
            </a:r>
            <a:r>
              <a:rPr lang="en-US" err="1"/>
              <a:t>krav</a:t>
            </a:r>
            <a:r>
              <a:rPr lang="en-US"/>
              <a:t>: 3.1.1.3: “</a:t>
            </a:r>
            <a:r>
              <a:rPr lang="nb-NO" sz="1200" b="0" i="0" u="none" strike="noStrike" kern="1200">
                <a:solidFill>
                  <a:schemeClr val="tx1"/>
                </a:solidFill>
                <a:effectLst/>
                <a:latin typeface="+mn-lt"/>
                <a:ea typeface="+mn-ea"/>
                <a:cs typeface="+mn-cs"/>
              </a:rPr>
              <a:t>Det bør være en ekstern kundeportal hvor kunden selv kan logge seg på å hente ut data som omhandler en selv»</a:t>
            </a:r>
            <a:endParaRPr lang="en-US"/>
          </a:p>
          <a:p>
            <a:endParaRPr lang="en-US"/>
          </a:p>
          <a:p>
            <a:r>
              <a:rPr lang="en-US" b="1" err="1"/>
              <a:t>Eksempel</a:t>
            </a:r>
            <a:r>
              <a:rPr lang="en-US" b="1"/>
              <a:t> </a:t>
            </a:r>
            <a:r>
              <a:rPr lang="en-US" b="1" err="1"/>
              <a:t>på</a:t>
            </a:r>
            <a:r>
              <a:rPr lang="en-US" b="1"/>
              <a:t> for </a:t>
            </a:r>
            <a:r>
              <a:rPr lang="en-US" b="1" err="1"/>
              <a:t>generelle</a:t>
            </a:r>
            <a:r>
              <a:rPr lang="en-US" b="1"/>
              <a:t> </a:t>
            </a:r>
            <a:r>
              <a:rPr lang="en-US" b="1" err="1"/>
              <a:t>og</a:t>
            </a:r>
            <a:r>
              <a:rPr lang="en-US" b="1"/>
              <a:t> </a:t>
            </a:r>
            <a:r>
              <a:rPr lang="en-US" b="1" err="1"/>
              <a:t>ikke</a:t>
            </a:r>
            <a:r>
              <a:rPr lang="en-US" b="1"/>
              <a:t> </a:t>
            </a:r>
            <a:r>
              <a:rPr lang="en-US" b="1" err="1"/>
              <a:t>målbare</a:t>
            </a:r>
            <a:r>
              <a:rPr lang="en-US" b="1"/>
              <a:t> </a:t>
            </a:r>
            <a:r>
              <a:rPr lang="en-US" b="1" err="1"/>
              <a:t>krav</a:t>
            </a:r>
            <a:r>
              <a:rPr lang="en-US" b="1"/>
              <a:t>:</a:t>
            </a:r>
          </a:p>
          <a:p>
            <a:r>
              <a:rPr lang="en-US"/>
              <a:t>3.1.2: “</a:t>
            </a:r>
            <a:r>
              <a:rPr lang="en-US" sz="1200" b="0" i="0" u="none" strike="noStrike" kern="1200" err="1">
                <a:solidFill>
                  <a:schemeClr val="tx1"/>
                </a:solidFill>
                <a:effectLst/>
                <a:latin typeface="+mn-lt"/>
                <a:ea typeface="+mn-ea"/>
                <a:cs typeface="+mn-cs"/>
              </a:rPr>
              <a:t>Systemet</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skal</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inneha</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funksjonalitet</a:t>
            </a:r>
            <a:r>
              <a:rPr lang="en-US" sz="1200" b="0" i="0" u="none" strike="noStrike" kern="1200">
                <a:solidFill>
                  <a:schemeClr val="tx1"/>
                </a:solidFill>
                <a:effectLst/>
                <a:latin typeface="+mn-lt"/>
                <a:ea typeface="+mn-ea"/>
                <a:cs typeface="+mn-cs"/>
              </a:rPr>
              <a:t> for </a:t>
            </a:r>
            <a:r>
              <a:rPr lang="en-US" sz="1200" b="0" i="0" u="none" strike="noStrike" kern="1200" err="1">
                <a:solidFill>
                  <a:schemeClr val="tx1"/>
                </a:solidFill>
                <a:effectLst/>
                <a:latin typeface="+mn-lt"/>
                <a:ea typeface="+mn-ea"/>
                <a:cs typeface="+mn-cs"/>
              </a:rPr>
              <a:t>rapportering</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på</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ulike</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nivåer</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ut</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fra</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ulike</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kriterier</a:t>
            </a:r>
            <a:r>
              <a:rPr lang="en-US" sz="1200" b="0" i="0" u="none" strike="noStrike" kern="1200">
                <a:solidFill>
                  <a:schemeClr val="tx1"/>
                </a:solidFill>
                <a:effectLst/>
                <a:latin typeface="+mn-lt"/>
                <a:ea typeface="+mn-ea"/>
                <a:cs typeface="+mn-cs"/>
              </a:rPr>
              <a:t>”</a:t>
            </a:r>
          </a:p>
          <a:p>
            <a:r>
              <a:rPr lang="en-US" sz="1200" b="0" i="0" u="none" strike="noStrike" kern="1200">
                <a:solidFill>
                  <a:schemeClr val="tx1"/>
                </a:solidFill>
                <a:effectLst/>
                <a:latin typeface="+mn-lt"/>
                <a:ea typeface="+mn-ea"/>
                <a:cs typeface="+mn-cs"/>
              </a:rPr>
              <a:t>3.1.6.5: “</a:t>
            </a:r>
            <a:r>
              <a:rPr lang="nb-NO" sz="1200" b="0" i="0" u="none" strike="noStrike" kern="1200">
                <a:solidFill>
                  <a:schemeClr val="tx1"/>
                </a:solidFill>
                <a:effectLst/>
                <a:latin typeface="+mn-lt"/>
                <a:ea typeface="+mn-ea"/>
                <a:cs typeface="+mn-cs"/>
              </a:rPr>
              <a:t>Det må være enkelt å legge inn kundeopplysninger i systemet. Man skal kun trenge å legge inn opplysninger på et sted i systemet»</a:t>
            </a:r>
          </a:p>
          <a:p>
            <a:r>
              <a:rPr lang="nb-NO" sz="1200" b="0" i="0" u="none" strike="noStrike" kern="1200">
                <a:solidFill>
                  <a:schemeClr val="tx1"/>
                </a:solidFill>
                <a:effectLst/>
                <a:latin typeface="+mn-lt"/>
                <a:ea typeface="+mn-ea"/>
                <a:cs typeface="+mn-cs"/>
              </a:rPr>
              <a:t>4.2.1: «</a:t>
            </a:r>
            <a:r>
              <a:rPr lang="en-US" sz="1200" b="0" i="0" u="none" strike="noStrike" kern="1200" err="1">
                <a:solidFill>
                  <a:schemeClr val="tx1"/>
                </a:solidFill>
                <a:effectLst/>
                <a:latin typeface="+mn-lt"/>
                <a:ea typeface="+mn-ea"/>
                <a:cs typeface="+mn-cs"/>
              </a:rPr>
              <a:t>Systemet</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skal</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understøtte</a:t>
            </a:r>
            <a:r>
              <a:rPr lang="en-US" sz="1200" b="0" i="0" u="none" strike="noStrike" kern="1200">
                <a:solidFill>
                  <a:schemeClr val="tx1"/>
                </a:solidFill>
                <a:effectLst/>
                <a:latin typeface="+mn-lt"/>
                <a:ea typeface="+mn-ea"/>
                <a:cs typeface="+mn-cs"/>
              </a:rPr>
              <a:t> NOAHs </a:t>
            </a:r>
            <a:r>
              <a:rPr lang="en-US" sz="1200" b="0" i="0" u="none" strike="noStrike" kern="1200" err="1">
                <a:solidFill>
                  <a:schemeClr val="tx1"/>
                </a:solidFill>
                <a:effectLst/>
                <a:latin typeface="+mn-lt"/>
                <a:ea typeface="+mn-ea"/>
                <a:cs typeface="+mn-cs"/>
              </a:rPr>
              <a:t>nåværende</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og</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fremtidige</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behov</a:t>
            </a:r>
            <a:r>
              <a:rPr lang="en-US" sz="1200" b="0" i="0" u="none" strike="noStrike" kern="1200">
                <a:solidFill>
                  <a:schemeClr val="tx1"/>
                </a:solidFill>
                <a:effectLst/>
                <a:latin typeface="+mn-lt"/>
                <a:ea typeface="+mn-ea"/>
                <a:cs typeface="+mn-cs"/>
              </a:rPr>
              <a:t> for </a:t>
            </a:r>
            <a:r>
              <a:rPr lang="en-US" sz="1200" b="0" i="0" u="none" strike="noStrike" kern="1200" err="1">
                <a:solidFill>
                  <a:schemeClr val="tx1"/>
                </a:solidFill>
                <a:effectLst/>
                <a:latin typeface="+mn-lt"/>
                <a:ea typeface="+mn-ea"/>
                <a:cs typeface="+mn-cs"/>
              </a:rPr>
              <a:t>innkjøp</a:t>
            </a:r>
            <a:r>
              <a:rPr lang="en-US" sz="1200" b="0" i="0" u="none" strike="noStrike" kern="1200">
                <a:solidFill>
                  <a:schemeClr val="tx1"/>
                </a:solidFill>
                <a:effectLst/>
                <a:latin typeface="+mn-lt"/>
                <a:ea typeface="+mn-ea"/>
                <a:cs typeface="+mn-cs"/>
              </a:rPr>
              <a:t>.”</a:t>
            </a:r>
          </a:p>
          <a:p>
            <a:r>
              <a:rPr lang="en-US" sz="1200" b="0" i="0" u="none" strike="noStrike" kern="1200">
                <a:solidFill>
                  <a:schemeClr val="tx1"/>
                </a:solidFill>
                <a:effectLst/>
                <a:latin typeface="+mn-lt"/>
                <a:ea typeface="+mn-ea"/>
                <a:cs typeface="+mn-cs"/>
              </a:rPr>
              <a:t>4.2.2: “</a:t>
            </a:r>
            <a:r>
              <a:rPr lang="nb-NO" sz="1200" b="0" i="0" u="none" strike="noStrike" kern="1200">
                <a:solidFill>
                  <a:schemeClr val="tx1"/>
                </a:solidFill>
                <a:effectLst/>
                <a:latin typeface="+mn-lt"/>
                <a:ea typeface="+mn-ea"/>
                <a:cs typeface="+mn-cs"/>
              </a:rPr>
              <a:t>Systemet må være enkelt og intuitivt å benytte, selv for lite trenede brukere.»</a:t>
            </a:r>
          </a:p>
          <a:p>
            <a:r>
              <a:rPr lang="nb-NO" sz="1200" b="0" i="0" u="none" strike="noStrike" kern="1200">
                <a:solidFill>
                  <a:schemeClr val="tx1"/>
                </a:solidFill>
                <a:effectLst/>
                <a:latin typeface="+mn-lt"/>
                <a:ea typeface="+mn-ea"/>
                <a:cs typeface="+mn-cs"/>
              </a:rPr>
              <a:t>4.2.8: «Systemet må ha et leverandørregister som er enkelt å vedlikeholde»</a:t>
            </a:r>
          </a:p>
          <a:p>
            <a:r>
              <a:rPr lang="nb-NO" sz="1200" b="0" i="0" u="none" strike="noStrike" kern="1200">
                <a:solidFill>
                  <a:schemeClr val="tx1"/>
                </a:solidFill>
                <a:effectLst/>
                <a:latin typeface="+mn-lt"/>
                <a:ea typeface="+mn-ea"/>
                <a:cs typeface="+mn-cs"/>
              </a:rPr>
              <a:t>4.4.5: «Bokføring, på alle nivåer og med alle funksjoner som kan forventes av et moderne regnskapssystem.»</a:t>
            </a:r>
            <a:endParaRPr lang="en-US"/>
          </a:p>
        </p:txBody>
      </p:sp>
      <p:sp>
        <p:nvSpPr>
          <p:cNvPr id="4" name="Slide Number Placeholder 3"/>
          <p:cNvSpPr>
            <a:spLocks noGrp="1"/>
          </p:cNvSpPr>
          <p:nvPr>
            <p:ph type="sldNum" sz="quarter" idx="10"/>
          </p:nvPr>
        </p:nvSpPr>
        <p:spPr/>
        <p:txBody>
          <a:bodyPr/>
          <a:lstStyle/>
          <a:p>
            <a:fld id="{3186C359-5CA0-4533-8E31-89E4A6340626}" type="slidenum">
              <a:rPr lang="nb-NO" smtClean="0"/>
              <a:t>25</a:t>
            </a:fld>
            <a:endParaRPr lang="nb-NO"/>
          </a:p>
        </p:txBody>
      </p:sp>
    </p:spTree>
    <p:extLst>
      <p:ext uri="{BB962C8B-B14F-4D97-AF65-F5344CB8AC3E}">
        <p14:creationId xmlns:p14="http://schemas.microsoft.com/office/powerpoint/2010/main" val="1833626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10"/>
          </p:nvPr>
        </p:nvSpPr>
        <p:spPr/>
        <p:txBody>
          <a:bodyPr/>
          <a:lstStyle/>
          <a:p>
            <a:fld id="{CD77E8D6-BC52-410F-AA1D-48EC6E918B5A}" type="slidenum">
              <a:rPr lang="en-US" smtClean="0"/>
              <a:t>4</a:t>
            </a:fld>
            <a:endParaRPr lang="en-US"/>
          </a:p>
        </p:txBody>
      </p:sp>
    </p:spTree>
    <p:extLst>
      <p:ext uri="{BB962C8B-B14F-4D97-AF65-F5344CB8AC3E}">
        <p14:creationId xmlns:p14="http://schemas.microsoft.com/office/powerpoint/2010/main" val="664206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10"/>
          </p:nvPr>
        </p:nvSpPr>
        <p:spPr/>
        <p:txBody>
          <a:bodyPr/>
          <a:lstStyle/>
          <a:p>
            <a:fld id="{CD77E8D6-BC52-410F-AA1D-48EC6E918B5A}" type="slidenum">
              <a:rPr lang="en-US" smtClean="0"/>
              <a:t>6</a:t>
            </a:fld>
            <a:endParaRPr lang="en-US"/>
          </a:p>
        </p:txBody>
      </p:sp>
    </p:spTree>
    <p:extLst>
      <p:ext uri="{BB962C8B-B14F-4D97-AF65-F5344CB8AC3E}">
        <p14:creationId xmlns:p14="http://schemas.microsoft.com/office/powerpoint/2010/main" val="1290620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8523">
              <a:spcAft>
                <a:spcPts val="353"/>
              </a:spcAft>
              <a:defRPr/>
            </a:pP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36F6696-5C0A-44EB-BEF3-18E554CDFD9A}"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30188712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330" rtl="0" eaLnBrk="1" fontAlgn="auto" latinLnBrk="0" hangingPunct="1">
              <a:lnSpc>
                <a:spcPct val="100000"/>
              </a:lnSpc>
              <a:spcBef>
                <a:spcPts val="0"/>
              </a:spcBef>
              <a:spcAft>
                <a:spcPts val="0"/>
              </a:spcAft>
              <a:buClrTx/>
              <a:buSzTx/>
              <a:buFontTx/>
              <a:buNone/>
              <a:tabLst/>
              <a:defRPr/>
            </a:pPr>
            <a:fld id="{AEA0F880-A7EF-41F3-86D5-BEE21A383C12}" type="slidenum">
              <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rPr>
              <a:pPr marL="0" marR="0" lvl="0" indent="0" algn="r" defTabSz="914330" rtl="0" eaLnBrk="1" fontAlgn="auto" latinLnBrk="0" hangingPunct="1">
                <a:lnSpc>
                  <a:spcPct val="100000"/>
                </a:lnSpc>
                <a:spcBef>
                  <a:spcPts val="0"/>
                </a:spcBef>
                <a:spcAft>
                  <a:spcPts val="0"/>
                </a:spcAft>
                <a:buClrTx/>
                <a:buSzTx/>
                <a:buFontTx/>
                <a:buNone/>
                <a:tabLst/>
                <a:defRPr/>
              </a:pPr>
              <a:t>10</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31320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err="1"/>
              <a:t>Ambisiøs</a:t>
            </a:r>
            <a:r>
              <a:rPr lang="en-US" b="1"/>
              <a:t> </a:t>
            </a:r>
            <a:r>
              <a:rPr lang="en-US" b="1" err="1"/>
              <a:t>forespørsel</a:t>
            </a:r>
            <a:endParaRPr lang="en-US" b="1"/>
          </a:p>
          <a:p>
            <a:r>
              <a:rPr lang="en-US" err="1"/>
              <a:t>Repterende</a:t>
            </a:r>
            <a:r>
              <a:rPr lang="en-US"/>
              <a:t> </a:t>
            </a:r>
            <a:r>
              <a:rPr lang="en-US" err="1"/>
              <a:t>krav</a:t>
            </a:r>
            <a:r>
              <a:rPr lang="en-US"/>
              <a:t>: </a:t>
            </a:r>
            <a:r>
              <a:rPr lang="en-US" err="1"/>
              <a:t>Sikkerhetsoppsett</a:t>
            </a:r>
            <a:r>
              <a:rPr lang="en-US"/>
              <a:t>, “</a:t>
            </a:r>
            <a:r>
              <a:rPr lang="en-US" err="1"/>
              <a:t>Enkelt</a:t>
            </a:r>
            <a:r>
              <a:rPr lang="en-US"/>
              <a:t>”</a:t>
            </a:r>
          </a:p>
          <a:p>
            <a:r>
              <a:rPr lang="en-US" err="1"/>
              <a:t>Krevende</a:t>
            </a:r>
            <a:r>
              <a:rPr lang="en-US"/>
              <a:t> </a:t>
            </a:r>
            <a:r>
              <a:rPr lang="en-US" err="1"/>
              <a:t>krav</a:t>
            </a:r>
            <a:r>
              <a:rPr lang="en-US"/>
              <a:t>: 3.1.1.3: “</a:t>
            </a:r>
            <a:r>
              <a:rPr lang="nb-NO" sz="1200" b="0" i="0" u="none" strike="noStrike" kern="1200">
                <a:solidFill>
                  <a:schemeClr val="tx1"/>
                </a:solidFill>
                <a:effectLst/>
                <a:latin typeface="+mn-lt"/>
                <a:ea typeface="+mn-ea"/>
                <a:cs typeface="+mn-cs"/>
              </a:rPr>
              <a:t>Det bør være en ekstern kundeportal hvor kunden selv kan logge seg på å hente ut data som omhandler en selv»</a:t>
            </a:r>
            <a:endParaRPr lang="en-US"/>
          </a:p>
          <a:p>
            <a:endParaRPr lang="en-US"/>
          </a:p>
          <a:p>
            <a:r>
              <a:rPr lang="en-US" b="1" err="1"/>
              <a:t>Eksempel</a:t>
            </a:r>
            <a:r>
              <a:rPr lang="en-US" b="1"/>
              <a:t> </a:t>
            </a:r>
            <a:r>
              <a:rPr lang="en-US" b="1" err="1"/>
              <a:t>på</a:t>
            </a:r>
            <a:r>
              <a:rPr lang="en-US" b="1"/>
              <a:t> for </a:t>
            </a:r>
            <a:r>
              <a:rPr lang="en-US" b="1" err="1"/>
              <a:t>generelle</a:t>
            </a:r>
            <a:r>
              <a:rPr lang="en-US" b="1"/>
              <a:t> </a:t>
            </a:r>
            <a:r>
              <a:rPr lang="en-US" b="1" err="1"/>
              <a:t>og</a:t>
            </a:r>
            <a:r>
              <a:rPr lang="en-US" b="1"/>
              <a:t> </a:t>
            </a:r>
            <a:r>
              <a:rPr lang="en-US" b="1" err="1"/>
              <a:t>ikke</a:t>
            </a:r>
            <a:r>
              <a:rPr lang="en-US" b="1"/>
              <a:t> </a:t>
            </a:r>
            <a:r>
              <a:rPr lang="en-US" b="1" err="1"/>
              <a:t>målbare</a:t>
            </a:r>
            <a:r>
              <a:rPr lang="en-US" b="1"/>
              <a:t> </a:t>
            </a:r>
            <a:r>
              <a:rPr lang="en-US" b="1" err="1"/>
              <a:t>krav</a:t>
            </a:r>
            <a:r>
              <a:rPr lang="en-US" b="1"/>
              <a:t>:</a:t>
            </a:r>
          </a:p>
          <a:p>
            <a:r>
              <a:rPr lang="en-US"/>
              <a:t>3.1.2: “</a:t>
            </a:r>
            <a:r>
              <a:rPr lang="en-US" sz="1200" b="0" i="0" u="none" strike="noStrike" kern="1200" err="1">
                <a:solidFill>
                  <a:schemeClr val="tx1"/>
                </a:solidFill>
                <a:effectLst/>
                <a:latin typeface="+mn-lt"/>
                <a:ea typeface="+mn-ea"/>
                <a:cs typeface="+mn-cs"/>
              </a:rPr>
              <a:t>Systemet</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skal</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inneha</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funksjonalitet</a:t>
            </a:r>
            <a:r>
              <a:rPr lang="en-US" sz="1200" b="0" i="0" u="none" strike="noStrike" kern="1200">
                <a:solidFill>
                  <a:schemeClr val="tx1"/>
                </a:solidFill>
                <a:effectLst/>
                <a:latin typeface="+mn-lt"/>
                <a:ea typeface="+mn-ea"/>
                <a:cs typeface="+mn-cs"/>
              </a:rPr>
              <a:t> for </a:t>
            </a:r>
            <a:r>
              <a:rPr lang="en-US" sz="1200" b="0" i="0" u="none" strike="noStrike" kern="1200" err="1">
                <a:solidFill>
                  <a:schemeClr val="tx1"/>
                </a:solidFill>
                <a:effectLst/>
                <a:latin typeface="+mn-lt"/>
                <a:ea typeface="+mn-ea"/>
                <a:cs typeface="+mn-cs"/>
              </a:rPr>
              <a:t>rapportering</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på</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ulike</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nivåer</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ut</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fra</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ulike</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kriterier</a:t>
            </a:r>
            <a:r>
              <a:rPr lang="en-US" sz="1200" b="0" i="0" u="none" strike="noStrike" kern="1200">
                <a:solidFill>
                  <a:schemeClr val="tx1"/>
                </a:solidFill>
                <a:effectLst/>
                <a:latin typeface="+mn-lt"/>
                <a:ea typeface="+mn-ea"/>
                <a:cs typeface="+mn-cs"/>
              </a:rPr>
              <a:t>”</a:t>
            </a:r>
          </a:p>
          <a:p>
            <a:r>
              <a:rPr lang="en-US" sz="1200" b="0" i="0" u="none" strike="noStrike" kern="1200">
                <a:solidFill>
                  <a:schemeClr val="tx1"/>
                </a:solidFill>
                <a:effectLst/>
                <a:latin typeface="+mn-lt"/>
                <a:ea typeface="+mn-ea"/>
                <a:cs typeface="+mn-cs"/>
              </a:rPr>
              <a:t>3.1.6.5: “</a:t>
            </a:r>
            <a:r>
              <a:rPr lang="nb-NO" sz="1200" b="0" i="0" u="none" strike="noStrike" kern="1200">
                <a:solidFill>
                  <a:schemeClr val="tx1"/>
                </a:solidFill>
                <a:effectLst/>
                <a:latin typeface="+mn-lt"/>
                <a:ea typeface="+mn-ea"/>
                <a:cs typeface="+mn-cs"/>
              </a:rPr>
              <a:t>Det må være enkelt å legge inn kundeopplysninger i systemet. Man skal kun trenge å legge inn opplysninger på et sted i systemet»</a:t>
            </a:r>
          </a:p>
          <a:p>
            <a:r>
              <a:rPr lang="nb-NO" sz="1200" b="0" i="0" u="none" strike="noStrike" kern="1200">
                <a:solidFill>
                  <a:schemeClr val="tx1"/>
                </a:solidFill>
                <a:effectLst/>
                <a:latin typeface="+mn-lt"/>
                <a:ea typeface="+mn-ea"/>
                <a:cs typeface="+mn-cs"/>
              </a:rPr>
              <a:t>4.2.1: «</a:t>
            </a:r>
            <a:r>
              <a:rPr lang="en-US" sz="1200" b="0" i="0" u="none" strike="noStrike" kern="1200" err="1">
                <a:solidFill>
                  <a:schemeClr val="tx1"/>
                </a:solidFill>
                <a:effectLst/>
                <a:latin typeface="+mn-lt"/>
                <a:ea typeface="+mn-ea"/>
                <a:cs typeface="+mn-cs"/>
              </a:rPr>
              <a:t>Systemet</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skal</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understøtte</a:t>
            </a:r>
            <a:r>
              <a:rPr lang="en-US" sz="1200" b="0" i="0" u="none" strike="noStrike" kern="1200">
                <a:solidFill>
                  <a:schemeClr val="tx1"/>
                </a:solidFill>
                <a:effectLst/>
                <a:latin typeface="+mn-lt"/>
                <a:ea typeface="+mn-ea"/>
                <a:cs typeface="+mn-cs"/>
              </a:rPr>
              <a:t> NOAHs </a:t>
            </a:r>
            <a:r>
              <a:rPr lang="en-US" sz="1200" b="0" i="0" u="none" strike="noStrike" kern="1200" err="1">
                <a:solidFill>
                  <a:schemeClr val="tx1"/>
                </a:solidFill>
                <a:effectLst/>
                <a:latin typeface="+mn-lt"/>
                <a:ea typeface="+mn-ea"/>
                <a:cs typeface="+mn-cs"/>
              </a:rPr>
              <a:t>nåværende</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og</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fremtidige</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behov</a:t>
            </a:r>
            <a:r>
              <a:rPr lang="en-US" sz="1200" b="0" i="0" u="none" strike="noStrike" kern="1200">
                <a:solidFill>
                  <a:schemeClr val="tx1"/>
                </a:solidFill>
                <a:effectLst/>
                <a:latin typeface="+mn-lt"/>
                <a:ea typeface="+mn-ea"/>
                <a:cs typeface="+mn-cs"/>
              </a:rPr>
              <a:t> for </a:t>
            </a:r>
            <a:r>
              <a:rPr lang="en-US" sz="1200" b="0" i="0" u="none" strike="noStrike" kern="1200" err="1">
                <a:solidFill>
                  <a:schemeClr val="tx1"/>
                </a:solidFill>
                <a:effectLst/>
                <a:latin typeface="+mn-lt"/>
                <a:ea typeface="+mn-ea"/>
                <a:cs typeface="+mn-cs"/>
              </a:rPr>
              <a:t>innkjøp</a:t>
            </a:r>
            <a:r>
              <a:rPr lang="en-US" sz="1200" b="0" i="0" u="none" strike="noStrike" kern="1200">
                <a:solidFill>
                  <a:schemeClr val="tx1"/>
                </a:solidFill>
                <a:effectLst/>
                <a:latin typeface="+mn-lt"/>
                <a:ea typeface="+mn-ea"/>
                <a:cs typeface="+mn-cs"/>
              </a:rPr>
              <a:t>.”</a:t>
            </a:r>
          </a:p>
          <a:p>
            <a:r>
              <a:rPr lang="en-US" sz="1200" b="0" i="0" u="none" strike="noStrike" kern="1200">
                <a:solidFill>
                  <a:schemeClr val="tx1"/>
                </a:solidFill>
                <a:effectLst/>
                <a:latin typeface="+mn-lt"/>
                <a:ea typeface="+mn-ea"/>
                <a:cs typeface="+mn-cs"/>
              </a:rPr>
              <a:t>4.2.2: “</a:t>
            </a:r>
            <a:r>
              <a:rPr lang="nb-NO" sz="1200" b="0" i="0" u="none" strike="noStrike" kern="1200">
                <a:solidFill>
                  <a:schemeClr val="tx1"/>
                </a:solidFill>
                <a:effectLst/>
                <a:latin typeface="+mn-lt"/>
                <a:ea typeface="+mn-ea"/>
                <a:cs typeface="+mn-cs"/>
              </a:rPr>
              <a:t>Systemet må være enkelt og intuitivt å benytte, selv for lite trenede brukere.»</a:t>
            </a:r>
          </a:p>
          <a:p>
            <a:r>
              <a:rPr lang="nb-NO" sz="1200" b="0" i="0" u="none" strike="noStrike" kern="1200">
                <a:solidFill>
                  <a:schemeClr val="tx1"/>
                </a:solidFill>
                <a:effectLst/>
                <a:latin typeface="+mn-lt"/>
                <a:ea typeface="+mn-ea"/>
                <a:cs typeface="+mn-cs"/>
              </a:rPr>
              <a:t>4.2.8: «Systemet må ha et leverandørregister som er enkelt å vedlikeholde»</a:t>
            </a:r>
          </a:p>
          <a:p>
            <a:r>
              <a:rPr lang="nb-NO" sz="1200" b="0" i="0" u="none" strike="noStrike" kern="1200">
                <a:solidFill>
                  <a:schemeClr val="tx1"/>
                </a:solidFill>
                <a:effectLst/>
                <a:latin typeface="+mn-lt"/>
                <a:ea typeface="+mn-ea"/>
                <a:cs typeface="+mn-cs"/>
              </a:rPr>
              <a:t>4.4.5: «Bokføring, på alle nivåer og med alle funksjoner som kan forventes av et moderne regnskapssystem.»</a:t>
            </a:r>
            <a:endParaRPr lang="en-US"/>
          </a:p>
        </p:txBody>
      </p:sp>
      <p:sp>
        <p:nvSpPr>
          <p:cNvPr id="4" name="Slide Number Placeholder 3"/>
          <p:cNvSpPr>
            <a:spLocks noGrp="1"/>
          </p:cNvSpPr>
          <p:nvPr>
            <p:ph type="sldNum" sz="quarter" idx="10"/>
          </p:nvPr>
        </p:nvSpPr>
        <p:spPr/>
        <p:txBody>
          <a:bodyPr/>
          <a:lstStyle/>
          <a:p>
            <a:fld id="{3186C359-5CA0-4533-8E31-89E4A6340626}" type="slidenum">
              <a:rPr lang="nb-NO" smtClean="0"/>
              <a:t>15</a:t>
            </a:fld>
            <a:endParaRPr lang="nb-NO"/>
          </a:p>
        </p:txBody>
      </p:sp>
    </p:spTree>
    <p:extLst>
      <p:ext uri="{BB962C8B-B14F-4D97-AF65-F5344CB8AC3E}">
        <p14:creationId xmlns:p14="http://schemas.microsoft.com/office/powerpoint/2010/main" val="29385416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err="1"/>
              <a:t>Ambisiøs</a:t>
            </a:r>
            <a:r>
              <a:rPr lang="en-US" b="1"/>
              <a:t> </a:t>
            </a:r>
            <a:r>
              <a:rPr lang="en-US" b="1" err="1"/>
              <a:t>forespørsel</a:t>
            </a:r>
            <a:endParaRPr lang="en-US" b="1"/>
          </a:p>
          <a:p>
            <a:r>
              <a:rPr lang="en-US" err="1"/>
              <a:t>Repterende</a:t>
            </a:r>
            <a:r>
              <a:rPr lang="en-US"/>
              <a:t> </a:t>
            </a:r>
            <a:r>
              <a:rPr lang="en-US" err="1"/>
              <a:t>krav</a:t>
            </a:r>
            <a:r>
              <a:rPr lang="en-US"/>
              <a:t>: </a:t>
            </a:r>
            <a:r>
              <a:rPr lang="en-US" err="1"/>
              <a:t>Sikkerhetsoppsett</a:t>
            </a:r>
            <a:r>
              <a:rPr lang="en-US"/>
              <a:t>, “</a:t>
            </a:r>
            <a:r>
              <a:rPr lang="en-US" err="1"/>
              <a:t>Enkelt</a:t>
            </a:r>
            <a:r>
              <a:rPr lang="en-US"/>
              <a:t>”</a:t>
            </a:r>
          </a:p>
          <a:p>
            <a:r>
              <a:rPr lang="en-US" err="1"/>
              <a:t>Krevende</a:t>
            </a:r>
            <a:r>
              <a:rPr lang="en-US"/>
              <a:t> </a:t>
            </a:r>
            <a:r>
              <a:rPr lang="en-US" err="1"/>
              <a:t>krav</a:t>
            </a:r>
            <a:r>
              <a:rPr lang="en-US"/>
              <a:t>: 3.1.1.3: “</a:t>
            </a:r>
            <a:r>
              <a:rPr lang="nb-NO" sz="1200" b="0" i="0" u="none" strike="noStrike" kern="1200">
                <a:solidFill>
                  <a:schemeClr val="tx1"/>
                </a:solidFill>
                <a:effectLst/>
                <a:latin typeface="+mn-lt"/>
                <a:ea typeface="+mn-ea"/>
                <a:cs typeface="+mn-cs"/>
              </a:rPr>
              <a:t>Det bør være en ekstern kundeportal hvor kunden selv kan logge seg på å hente ut data som omhandler en selv»</a:t>
            </a:r>
            <a:endParaRPr lang="en-US"/>
          </a:p>
          <a:p>
            <a:endParaRPr lang="en-US"/>
          </a:p>
          <a:p>
            <a:r>
              <a:rPr lang="en-US" b="1" err="1"/>
              <a:t>Eksempel</a:t>
            </a:r>
            <a:r>
              <a:rPr lang="en-US" b="1"/>
              <a:t> </a:t>
            </a:r>
            <a:r>
              <a:rPr lang="en-US" b="1" err="1"/>
              <a:t>på</a:t>
            </a:r>
            <a:r>
              <a:rPr lang="en-US" b="1"/>
              <a:t> for </a:t>
            </a:r>
            <a:r>
              <a:rPr lang="en-US" b="1" err="1"/>
              <a:t>generelle</a:t>
            </a:r>
            <a:r>
              <a:rPr lang="en-US" b="1"/>
              <a:t> </a:t>
            </a:r>
            <a:r>
              <a:rPr lang="en-US" b="1" err="1"/>
              <a:t>og</a:t>
            </a:r>
            <a:r>
              <a:rPr lang="en-US" b="1"/>
              <a:t> </a:t>
            </a:r>
            <a:r>
              <a:rPr lang="en-US" b="1" err="1"/>
              <a:t>ikke</a:t>
            </a:r>
            <a:r>
              <a:rPr lang="en-US" b="1"/>
              <a:t> </a:t>
            </a:r>
            <a:r>
              <a:rPr lang="en-US" b="1" err="1"/>
              <a:t>målbare</a:t>
            </a:r>
            <a:r>
              <a:rPr lang="en-US" b="1"/>
              <a:t> </a:t>
            </a:r>
            <a:r>
              <a:rPr lang="en-US" b="1" err="1"/>
              <a:t>krav</a:t>
            </a:r>
            <a:r>
              <a:rPr lang="en-US" b="1"/>
              <a:t>:</a:t>
            </a:r>
          </a:p>
          <a:p>
            <a:r>
              <a:rPr lang="en-US"/>
              <a:t>3.1.2: “</a:t>
            </a:r>
            <a:r>
              <a:rPr lang="en-US" sz="1200" b="0" i="0" u="none" strike="noStrike" kern="1200" err="1">
                <a:solidFill>
                  <a:schemeClr val="tx1"/>
                </a:solidFill>
                <a:effectLst/>
                <a:latin typeface="+mn-lt"/>
                <a:ea typeface="+mn-ea"/>
                <a:cs typeface="+mn-cs"/>
              </a:rPr>
              <a:t>Systemet</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skal</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inneha</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funksjonalitet</a:t>
            </a:r>
            <a:r>
              <a:rPr lang="en-US" sz="1200" b="0" i="0" u="none" strike="noStrike" kern="1200">
                <a:solidFill>
                  <a:schemeClr val="tx1"/>
                </a:solidFill>
                <a:effectLst/>
                <a:latin typeface="+mn-lt"/>
                <a:ea typeface="+mn-ea"/>
                <a:cs typeface="+mn-cs"/>
              </a:rPr>
              <a:t> for </a:t>
            </a:r>
            <a:r>
              <a:rPr lang="en-US" sz="1200" b="0" i="0" u="none" strike="noStrike" kern="1200" err="1">
                <a:solidFill>
                  <a:schemeClr val="tx1"/>
                </a:solidFill>
                <a:effectLst/>
                <a:latin typeface="+mn-lt"/>
                <a:ea typeface="+mn-ea"/>
                <a:cs typeface="+mn-cs"/>
              </a:rPr>
              <a:t>rapportering</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på</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ulike</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nivåer</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ut</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fra</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ulike</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kriterier</a:t>
            </a:r>
            <a:r>
              <a:rPr lang="en-US" sz="1200" b="0" i="0" u="none" strike="noStrike" kern="1200">
                <a:solidFill>
                  <a:schemeClr val="tx1"/>
                </a:solidFill>
                <a:effectLst/>
                <a:latin typeface="+mn-lt"/>
                <a:ea typeface="+mn-ea"/>
                <a:cs typeface="+mn-cs"/>
              </a:rPr>
              <a:t>”</a:t>
            </a:r>
          </a:p>
          <a:p>
            <a:r>
              <a:rPr lang="en-US" sz="1200" b="0" i="0" u="none" strike="noStrike" kern="1200">
                <a:solidFill>
                  <a:schemeClr val="tx1"/>
                </a:solidFill>
                <a:effectLst/>
                <a:latin typeface="+mn-lt"/>
                <a:ea typeface="+mn-ea"/>
                <a:cs typeface="+mn-cs"/>
              </a:rPr>
              <a:t>3.1.6.5: “</a:t>
            </a:r>
            <a:r>
              <a:rPr lang="nb-NO" sz="1200" b="0" i="0" u="none" strike="noStrike" kern="1200">
                <a:solidFill>
                  <a:schemeClr val="tx1"/>
                </a:solidFill>
                <a:effectLst/>
                <a:latin typeface="+mn-lt"/>
                <a:ea typeface="+mn-ea"/>
                <a:cs typeface="+mn-cs"/>
              </a:rPr>
              <a:t>Det må være enkelt å legge inn kundeopplysninger i systemet. Man skal kun trenge å legge inn opplysninger på et sted i systemet»</a:t>
            </a:r>
          </a:p>
          <a:p>
            <a:r>
              <a:rPr lang="nb-NO" sz="1200" b="0" i="0" u="none" strike="noStrike" kern="1200">
                <a:solidFill>
                  <a:schemeClr val="tx1"/>
                </a:solidFill>
                <a:effectLst/>
                <a:latin typeface="+mn-lt"/>
                <a:ea typeface="+mn-ea"/>
                <a:cs typeface="+mn-cs"/>
              </a:rPr>
              <a:t>4.2.1: «</a:t>
            </a:r>
            <a:r>
              <a:rPr lang="en-US" sz="1200" b="0" i="0" u="none" strike="noStrike" kern="1200" err="1">
                <a:solidFill>
                  <a:schemeClr val="tx1"/>
                </a:solidFill>
                <a:effectLst/>
                <a:latin typeface="+mn-lt"/>
                <a:ea typeface="+mn-ea"/>
                <a:cs typeface="+mn-cs"/>
              </a:rPr>
              <a:t>Systemet</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skal</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understøtte</a:t>
            </a:r>
            <a:r>
              <a:rPr lang="en-US" sz="1200" b="0" i="0" u="none" strike="noStrike" kern="1200">
                <a:solidFill>
                  <a:schemeClr val="tx1"/>
                </a:solidFill>
                <a:effectLst/>
                <a:latin typeface="+mn-lt"/>
                <a:ea typeface="+mn-ea"/>
                <a:cs typeface="+mn-cs"/>
              </a:rPr>
              <a:t> NOAHs </a:t>
            </a:r>
            <a:r>
              <a:rPr lang="en-US" sz="1200" b="0" i="0" u="none" strike="noStrike" kern="1200" err="1">
                <a:solidFill>
                  <a:schemeClr val="tx1"/>
                </a:solidFill>
                <a:effectLst/>
                <a:latin typeface="+mn-lt"/>
                <a:ea typeface="+mn-ea"/>
                <a:cs typeface="+mn-cs"/>
              </a:rPr>
              <a:t>nåværende</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og</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fremtidige</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behov</a:t>
            </a:r>
            <a:r>
              <a:rPr lang="en-US" sz="1200" b="0" i="0" u="none" strike="noStrike" kern="1200">
                <a:solidFill>
                  <a:schemeClr val="tx1"/>
                </a:solidFill>
                <a:effectLst/>
                <a:latin typeface="+mn-lt"/>
                <a:ea typeface="+mn-ea"/>
                <a:cs typeface="+mn-cs"/>
              </a:rPr>
              <a:t> for </a:t>
            </a:r>
            <a:r>
              <a:rPr lang="en-US" sz="1200" b="0" i="0" u="none" strike="noStrike" kern="1200" err="1">
                <a:solidFill>
                  <a:schemeClr val="tx1"/>
                </a:solidFill>
                <a:effectLst/>
                <a:latin typeface="+mn-lt"/>
                <a:ea typeface="+mn-ea"/>
                <a:cs typeface="+mn-cs"/>
              </a:rPr>
              <a:t>innkjøp</a:t>
            </a:r>
            <a:r>
              <a:rPr lang="en-US" sz="1200" b="0" i="0" u="none" strike="noStrike" kern="1200">
                <a:solidFill>
                  <a:schemeClr val="tx1"/>
                </a:solidFill>
                <a:effectLst/>
                <a:latin typeface="+mn-lt"/>
                <a:ea typeface="+mn-ea"/>
                <a:cs typeface="+mn-cs"/>
              </a:rPr>
              <a:t>.”</a:t>
            </a:r>
          </a:p>
          <a:p>
            <a:r>
              <a:rPr lang="en-US" sz="1200" b="0" i="0" u="none" strike="noStrike" kern="1200">
                <a:solidFill>
                  <a:schemeClr val="tx1"/>
                </a:solidFill>
                <a:effectLst/>
                <a:latin typeface="+mn-lt"/>
                <a:ea typeface="+mn-ea"/>
                <a:cs typeface="+mn-cs"/>
              </a:rPr>
              <a:t>4.2.2: “</a:t>
            </a:r>
            <a:r>
              <a:rPr lang="nb-NO" sz="1200" b="0" i="0" u="none" strike="noStrike" kern="1200">
                <a:solidFill>
                  <a:schemeClr val="tx1"/>
                </a:solidFill>
                <a:effectLst/>
                <a:latin typeface="+mn-lt"/>
                <a:ea typeface="+mn-ea"/>
                <a:cs typeface="+mn-cs"/>
              </a:rPr>
              <a:t>Systemet må være enkelt og intuitivt å benytte, selv for lite trenede brukere.»</a:t>
            </a:r>
          </a:p>
          <a:p>
            <a:r>
              <a:rPr lang="nb-NO" sz="1200" b="0" i="0" u="none" strike="noStrike" kern="1200">
                <a:solidFill>
                  <a:schemeClr val="tx1"/>
                </a:solidFill>
                <a:effectLst/>
                <a:latin typeface="+mn-lt"/>
                <a:ea typeface="+mn-ea"/>
                <a:cs typeface="+mn-cs"/>
              </a:rPr>
              <a:t>4.2.8: «Systemet må ha et leverandørregister som er enkelt å vedlikeholde»</a:t>
            </a:r>
          </a:p>
          <a:p>
            <a:r>
              <a:rPr lang="nb-NO" sz="1200" b="0" i="0" u="none" strike="noStrike" kern="1200">
                <a:solidFill>
                  <a:schemeClr val="tx1"/>
                </a:solidFill>
                <a:effectLst/>
                <a:latin typeface="+mn-lt"/>
                <a:ea typeface="+mn-ea"/>
                <a:cs typeface="+mn-cs"/>
              </a:rPr>
              <a:t>4.4.5: «Bokføring, på alle nivåer og med alle funksjoner som kan forventes av et moderne regnskapssystem.»</a:t>
            </a:r>
            <a:endParaRPr lang="en-US"/>
          </a:p>
        </p:txBody>
      </p:sp>
      <p:sp>
        <p:nvSpPr>
          <p:cNvPr id="4" name="Slide Number Placeholder 3"/>
          <p:cNvSpPr>
            <a:spLocks noGrp="1"/>
          </p:cNvSpPr>
          <p:nvPr>
            <p:ph type="sldNum" sz="quarter" idx="10"/>
          </p:nvPr>
        </p:nvSpPr>
        <p:spPr/>
        <p:txBody>
          <a:bodyPr/>
          <a:lstStyle/>
          <a:p>
            <a:fld id="{3186C359-5CA0-4533-8E31-89E4A6340626}" type="slidenum">
              <a:rPr lang="nb-NO" smtClean="0"/>
              <a:t>16</a:t>
            </a:fld>
            <a:endParaRPr lang="nb-NO"/>
          </a:p>
        </p:txBody>
      </p:sp>
    </p:spTree>
    <p:extLst>
      <p:ext uri="{BB962C8B-B14F-4D97-AF65-F5344CB8AC3E}">
        <p14:creationId xmlns:p14="http://schemas.microsoft.com/office/powerpoint/2010/main" val="16029266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err="1"/>
              <a:t>Ambisiøs</a:t>
            </a:r>
            <a:r>
              <a:rPr lang="en-US" b="1"/>
              <a:t> </a:t>
            </a:r>
            <a:r>
              <a:rPr lang="en-US" b="1" err="1"/>
              <a:t>forespørsel</a:t>
            </a:r>
            <a:endParaRPr lang="en-US" b="1"/>
          </a:p>
          <a:p>
            <a:r>
              <a:rPr lang="en-US" err="1"/>
              <a:t>Repterende</a:t>
            </a:r>
            <a:r>
              <a:rPr lang="en-US"/>
              <a:t> </a:t>
            </a:r>
            <a:r>
              <a:rPr lang="en-US" err="1"/>
              <a:t>krav</a:t>
            </a:r>
            <a:r>
              <a:rPr lang="en-US"/>
              <a:t>: </a:t>
            </a:r>
            <a:r>
              <a:rPr lang="en-US" err="1"/>
              <a:t>Sikkerhetsoppsett</a:t>
            </a:r>
            <a:r>
              <a:rPr lang="en-US"/>
              <a:t>, “</a:t>
            </a:r>
            <a:r>
              <a:rPr lang="en-US" err="1"/>
              <a:t>Enkelt</a:t>
            </a:r>
            <a:r>
              <a:rPr lang="en-US"/>
              <a:t>”</a:t>
            </a:r>
          </a:p>
          <a:p>
            <a:r>
              <a:rPr lang="en-US" err="1"/>
              <a:t>Krevende</a:t>
            </a:r>
            <a:r>
              <a:rPr lang="en-US"/>
              <a:t> </a:t>
            </a:r>
            <a:r>
              <a:rPr lang="en-US" err="1"/>
              <a:t>krav</a:t>
            </a:r>
            <a:r>
              <a:rPr lang="en-US"/>
              <a:t>: 3.1.1.3: “</a:t>
            </a:r>
            <a:r>
              <a:rPr lang="nb-NO" sz="1200" b="0" i="0" u="none" strike="noStrike" kern="1200">
                <a:solidFill>
                  <a:schemeClr val="tx1"/>
                </a:solidFill>
                <a:effectLst/>
                <a:latin typeface="+mn-lt"/>
                <a:ea typeface="+mn-ea"/>
                <a:cs typeface="+mn-cs"/>
              </a:rPr>
              <a:t>Det bør være en ekstern kundeportal hvor kunden selv kan logge seg på å hente ut data som omhandler en selv»</a:t>
            </a:r>
            <a:endParaRPr lang="en-US"/>
          </a:p>
          <a:p>
            <a:endParaRPr lang="en-US"/>
          </a:p>
          <a:p>
            <a:r>
              <a:rPr lang="en-US" b="1" err="1"/>
              <a:t>Eksempel</a:t>
            </a:r>
            <a:r>
              <a:rPr lang="en-US" b="1"/>
              <a:t> </a:t>
            </a:r>
            <a:r>
              <a:rPr lang="en-US" b="1" err="1"/>
              <a:t>på</a:t>
            </a:r>
            <a:r>
              <a:rPr lang="en-US" b="1"/>
              <a:t> for </a:t>
            </a:r>
            <a:r>
              <a:rPr lang="en-US" b="1" err="1"/>
              <a:t>generelle</a:t>
            </a:r>
            <a:r>
              <a:rPr lang="en-US" b="1"/>
              <a:t> </a:t>
            </a:r>
            <a:r>
              <a:rPr lang="en-US" b="1" err="1"/>
              <a:t>og</a:t>
            </a:r>
            <a:r>
              <a:rPr lang="en-US" b="1"/>
              <a:t> </a:t>
            </a:r>
            <a:r>
              <a:rPr lang="en-US" b="1" err="1"/>
              <a:t>ikke</a:t>
            </a:r>
            <a:r>
              <a:rPr lang="en-US" b="1"/>
              <a:t> </a:t>
            </a:r>
            <a:r>
              <a:rPr lang="en-US" b="1" err="1"/>
              <a:t>målbare</a:t>
            </a:r>
            <a:r>
              <a:rPr lang="en-US" b="1"/>
              <a:t> </a:t>
            </a:r>
            <a:r>
              <a:rPr lang="en-US" b="1" err="1"/>
              <a:t>krav</a:t>
            </a:r>
            <a:r>
              <a:rPr lang="en-US" b="1"/>
              <a:t>:</a:t>
            </a:r>
          </a:p>
          <a:p>
            <a:r>
              <a:rPr lang="en-US"/>
              <a:t>3.1.2: “</a:t>
            </a:r>
            <a:r>
              <a:rPr lang="en-US" sz="1200" b="0" i="0" u="none" strike="noStrike" kern="1200" err="1">
                <a:solidFill>
                  <a:schemeClr val="tx1"/>
                </a:solidFill>
                <a:effectLst/>
                <a:latin typeface="+mn-lt"/>
                <a:ea typeface="+mn-ea"/>
                <a:cs typeface="+mn-cs"/>
              </a:rPr>
              <a:t>Systemet</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skal</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inneha</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funksjonalitet</a:t>
            </a:r>
            <a:r>
              <a:rPr lang="en-US" sz="1200" b="0" i="0" u="none" strike="noStrike" kern="1200">
                <a:solidFill>
                  <a:schemeClr val="tx1"/>
                </a:solidFill>
                <a:effectLst/>
                <a:latin typeface="+mn-lt"/>
                <a:ea typeface="+mn-ea"/>
                <a:cs typeface="+mn-cs"/>
              </a:rPr>
              <a:t> for </a:t>
            </a:r>
            <a:r>
              <a:rPr lang="en-US" sz="1200" b="0" i="0" u="none" strike="noStrike" kern="1200" err="1">
                <a:solidFill>
                  <a:schemeClr val="tx1"/>
                </a:solidFill>
                <a:effectLst/>
                <a:latin typeface="+mn-lt"/>
                <a:ea typeface="+mn-ea"/>
                <a:cs typeface="+mn-cs"/>
              </a:rPr>
              <a:t>rapportering</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på</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ulike</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nivåer</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ut</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fra</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ulike</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kriterier</a:t>
            </a:r>
            <a:r>
              <a:rPr lang="en-US" sz="1200" b="0" i="0" u="none" strike="noStrike" kern="1200">
                <a:solidFill>
                  <a:schemeClr val="tx1"/>
                </a:solidFill>
                <a:effectLst/>
                <a:latin typeface="+mn-lt"/>
                <a:ea typeface="+mn-ea"/>
                <a:cs typeface="+mn-cs"/>
              </a:rPr>
              <a:t>”</a:t>
            </a:r>
          </a:p>
          <a:p>
            <a:r>
              <a:rPr lang="en-US" sz="1200" b="0" i="0" u="none" strike="noStrike" kern="1200">
                <a:solidFill>
                  <a:schemeClr val="tx1"/>
                </a:solidFill>
                <a:effectLst/>
                <a:latin typeface="+mn-lt"/>
                <a:ea typeface="+mn-ea"/>
                <a:cs typeface="+mn-cs"/>
              </a:rPr>
              <a:t>3.1.6.5: “</a:t>
            </a:r>
            <a:r>
              <a:rPr lang="nb-NO" sz="1200" b="0" i="0" u="none" strike="noStrike" kern="1200">
                <a:solidFill>
                  <a:schemeClr val="tx1"/>
                </a:solidFill>
                <a:effectLst/>
                <a:latin typeface="+mn-lt"/>
                <a:ea typeface="+mn-ea"/>
                <a:cs typeface="+mn-cs"/>
              </a:rPr>
              <a:t>Det må være enkelt å legge inn kundeopplysninger i systemet. Man skal kun trenge å legge inn opplysninger på et sted i systemet»</a:t>
            </a:r>
          </a:p>
          <a:p>
            <a:r>
              <a:rPr lang="nb-NO" sz="1200" b="0" i="0" u="none" strike="noStrike" kern="1200">
                <a:solidFill>
                  <a:schemeClr val="tx1"/>
                </a:solidFill>
                <a:effectLst/>
                <a:latin typeface="+mn-lt"/>
                <a:ea typeface="+mn-ea"/>
                <a:cs typeface="+mn-cs"/>
              </a:rPr>
              <a:t>4.2.1: «</a:t>
            </a:r>
            <a:r>
              <a:rPr lang="en-US" sz="1200" b="0" i="0" u="none" strike="noStrike" kern="1200" err="1">
                <a:solidFill>
                  <a:schemeClr val="tx1"/>
                </a:solidFill>
                <a:effectLst/>
                <a:latin typeface="+mn-lt"/>
                <a:ea typeface="+mn-ea"/>
                <a:cs typeface="+mn-cs"/>
              </a:rPr>
              <a:t>Systemet</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skal</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understøtte</a:t>
            </a:r>
            <a:r>
              <a:rPr lang="en-US" sz="1200" b="0" i="0" u="none" strike="noStrike" kern="1200">
                <a:solidFill>
                  <a:schemeClr val="tx1"/>
                </a:solidFill>
                <a:effectLst/>
                <a:latin typeface="+mn-lt"/>
                <a:ea typeface="+mn-ea"/>
                <a:cs typeface="+mn-cs"/>
              </a:rPr>
              <a:t> NOAHs </a:t>
            </a:r>
            <a:r>
              <a:rPr lang="en-US" sz="1200" b="0" i="0" u="none" strike="noStrike" kern="1200" err="1">
                <a:solidFill>
                  <a:schemeClr val="tx1"/>
                </a:solidFill>
                <a:effectLst/>
                <a:latin typeface="+mn-lt"/>
                <a:ea typeface="+mn-ea"/>
                <a:cs typeface="+mn-cs"/>
              </a:rPr>
              <a:t>nåværende</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og</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fremtidige</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behov</a:t>
            </a:r>
            <a:r>
              <a:rPr lang="en-US" sz="1200" b="0" i="0" u="none" strike="noStrike" kern="1200">
                <a:solidFill>
                  <a:schemeClr val="tx1"/>
                </a:solidFill>
                <a:effectLst/>
                <a:latin typeface="+mn-lt"/>
                <a:ea typeface="+mn-ea"/>
                <a:cs typeface="+mn-cs"/>
              </a:rPr>
              <a:t> for </a:t>
            </a:r>
            <a:r>
              <a:rPr lang="en-US" sz="1200" b="0" i="0" u="none" strike="noStrike" kern="1200" err="1">
                <a:solidFill>
                  <a:schemeClr val="tx1"/>
                </a:solidFill>
                <a:effectLst/>
                <a:latin typeface="+mn-lt"/>
                <a:ea typeface="+mn-ea"/>
                <a:cs typeface="+mn-cs"/>
              </a:rPr>
              <a:t>innkjøp</a:t>
            </a:r>
            <a:r>
              <a:rPr lang="en-US" sz="1200" b="0" i="0" u="none" strike="noStrike" kern="1200">
                <a:solidFill>
                  <a:schemeClr val="tx1"/>
                </a:solidFill>
                <a:effectLst/>
                <a:latin typeface="+mn-lt"/>
                <a:ea typeface="+mn-ea"/>
                <a:cs typeface="+mn-cs"/>
              </a:rPr>
              <a:t>.”</a:t>
            </a:r>
          </a:p>
          <a:p>
            <a:r>
              <a:rPr lang="en-US" sz="1200" b="0" i="0" u="none" strike="noStrike" kern="1200">
                <a:solidFill>
                  <a:schemeClr val="tx1"/>
                </a:solidFill>
                <a:effectLst/>
                <a:latin typeface="+mn-lt"/>
                <a:ea typeface="+mn-ea"/>
                <a:cs typeface="+mn-cs"/>
              </a:rPr>
              <a:t>4.2.2: “</a:t>
            </a:r>
            <a:r>
              <a:rPr lang="nb-NO" sz="1200" b="0" i="0" u="none" strike="noStrike" kern="1200">
                <a:solidFill>
                  <a:schemeClr val="tx1"/>
                </a:solidFill>
                <a:effectLst/>
                <a:latin typeface="+mn-lt"/>
                <a:ea typeface="+mn-ea"/>
                <a:cs typeface="+mn-cs"/>
              </a:rPr>
              <a:t>Systemet må være enkelt og intuitivt å benytte, selv for lite trenede brukere.»</a:t>
            </a:r>
          </a:p>
          <a:p>
            <a:r>
              <a:rPr lang="nb-NO" sz="1200" b="0" i="0" u="none" strike="noStrike" kern="1200">
                <a:solidFill>
                  <a:schemeClr val="tx1"/>
                </a:solidFill>
                <a:effectLst/>
                <a:latin typeface="+mn-lt"/>
                <a:ea typeface="+mn-ea"/>
                <a:cs typeface="+mn-cs"/>
              </a:rPr>
              <a:t>4.2.8: «Systemet må ha et leverandørregister som er enkelt å vedlikeholde»</a:t>
            </a:r>
          </a:p>
          <a:p>
            <a:r>
              <a:rPr lang="nb-NO" sz="1200" b="0" i="0" u="none" strike="noStrike" kern="1200">
                <a:solidFill>
                  <a:schemeClr val="tx1"/>
                </a:solidFill>
                <a:effectLst/>
                <a:latin typeface="+mn-lt"/>
                <a:ea typeface="+mn-ea"/>
                <a:cs typeface="+mn-cs"/>
              </a:rPr>
              <a:t>4.4.5: «Bokføring, på alle nivåer og med alle funksjoner som kan forventes av et moderne regnskapssystem.»</a:t>
            </a:r>
            <a:endParaRPr lang="en-US"/>
          </a:p>
        </p:txBody>
      </p:sp>
      <p:sp>
        <p:nvSpPr>
          <p:cNvPr id="4" name="Slide Number Placeholder 3"/>
          <p:cNvSpPr>
            <a:spLocks noGrp="1"/>
          </p:cNvSpPr>
          <p:nvPr>
            <p:ph type="sldNum" sz="quarter" idx="10"/>
          </p:nvPr>
        </p:nvSpPr>
        <p:spPr/>
        <p:txBody>
          <a:bodyPr/>
          <a:lstStyle/>
          <a:p>
            <a:fld id="{3186C359-5CA0-4533-8E31-89E4A6340626}" type="slidenum">
              <a:rPr lang="nb-NO" smtClean="0"/>
              <a:t>17</a:t>
            </a:fld>
            <a:endParaRPr lang="nb-NO"/>
          </a:p>
        </p:txBody>
      </p:sp>
    </p:spTree>
    <p:extLst>
      <p:ext uri="{BB962C8B-B14F-4D97-AF65-F5344CB8AC3E}">
        <p14:creationId xmlns:p14="http://schemas.microsoft.com/office/powerpoint/2010/main" val="39254068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Internt: Belyse at vi skal ha med oss folka på reisen. Kravspesifikasjonen er ambisiøs, og legger opp til tøffe krav til de ansatt. </a:t>
            </a:r>
          </a:p>
        </p:txBody>
      </p:sp>
      <p:sp>
        <p:nvSpPr>
          <p:cNvPr id="4" name="Plassholder for lysbildenummer 3"/>
          <p:cNvSpPr>
            <a:spLocks noGrp="1"/>
          </p:cNvSpPr>
          <p:nvPr>
            <p:ph type="sldNum" sz="quarter" idx="10"/>
          </p:nvPr>
        </p:nvSpPr>
        <p:spPr/>
        <p:txBody>
          <a:bodyPr/>
          <a:lstStyle/>
          <a:p>
            <a:fld id="{3186C359-5CA0-4533-8E31-89E4A6340626}" type="slidenum">
              <a:rPr lang="nb-NO" smtClean="0"/>
              <a:t>18</a:t>
            </a:fld>
            <a:endParaRPr lang="nb-NO"/>
          </a:p>
        </p:txBody>
      </p:sp>
    </p:spTree>
    <p:extLst>
      <p:ext uri="{BB962C8B-B14F-4D97-AF65-F5344CB8AC3E}">
        <p14:creationId xmlns:p14="http://schemas.microsoft.com/office/powerpoint/2010/main" val="35123909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Rectangle 9"/>
          <p:cNvSpPr/>
          <p:nvPr userDrawn="1"/>
        </p:nvSpPr>
        <p:spPr>
          <a:xfrm>
            <a:off x="321564" y="262467"/>
            <a:ext cx="11624903" cy="6275493"/>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7" name="Picture 9"/>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321564" y="6308365"/>
            <a:ext cx="1109482" cy="229595"/>
          </a:xfrm>
          <a:prstGeom prst="rect">
            <a:avLst/>
          </a:prstGeom>
        </p:spPr>
      </p:pic>
      <p:sp>
        <p:nvSpPr>
          <p:cNvPr id="8" name="Title 3"/>
          <p:cNvSpPr>
            <a:spLocks noGrp="1"/>
          </p:cNvSpPr>
          <p:nvPr>
            <p:ph type="title" hasCustomPrompt="1"/>
          </p:nvPr>
        </p:nvSpPr>
        <p:spPr>
          <a:xfrm>
            <a:off x="838200" y="963877"/>
            <a:ext cx="3494362" cy="4930246"/>
          </a:xfrm>
        </p:spPr>
        <p:txBody>
          <a:bodyPr vert="horz" lIns="91440" tIns="45720" rIns="91440" bIns="45720" rtlCol="0" anchor="ctr">
            <a:normAutofit/>
          </a:bodyPr>
          <a:lstStyle>
            <a:lvl1pPr algn="r">
              <a:defRPr sz="3600">
                <a:solidFill>
                  <a:schemeClr val="tx2"/>
                </a:solidFill>
              </a:defRPr>
            </a:lvl1pPr>
          </a:lstStyle>
          <a:p>
            <a:pPr algn="r"/>
            <a:r>
              <a:rPr lang="nb-NO" kern="1200" dirty="0">
                <a:solidFill>
                  <a:schemeClr val="accent1"/>
                </a:solidFill>
                <a:latin typeface="Segoe UI" panose="020B0502040204020203" pitchFamily="34" charset="0"/>
                <a:cs typeface="Segoe UI" panose="020B0502040204020203" pitchFamily="34" charset="0"/>
              </a:rPr>
              <a:t>&lt;</a:t>
            </a:r>
            <a:r>
              <a:rPr lang="nb-NO" kern="1200" dirty="0" err="1">
                <a:solidFill>
                  <a:schemeClr val="accent1"/>
                </a:solidFill>
                <a:latin typeface="Segoe UI" panose="020B0502040204020203" pitchFamily="34" charset="0"/>
                <a:cs typeface="Segoe UI" panose="020B0502040204020203" pitchFamily="34" charset="0"/>
              </a:rPr>
              <a:t>Hovedtittel</a:t>
            </a:r>
            <a:r>
              <a:rPr lang="nb-NO" kern="1200" dirty="0">
                <a:solidFill>
                  <a:schemeClr val="accent1"/>
                </a:solidFill>
                <a:latin typeface="Segoe UI" panose="020B0502040204020203" pitchFamily="34" charset="0"/>
                <a:cs typeface="Segoe UI" panose="020B0502040204020203" pitchFamily="34" charset="0"/>
              </a:rPr>
              <a:t>&gt;</a:t>
            </a:r>
            <a:br>
              <a:rPr lang="nb-NO" kern="1200" dirty="0">
                <a:solidFill>
                  <a:schemeClr val="accent1"/>
                </a:solidFill>
                <a:latin typeface="Segoe UI" panose="020B0502040204020203" pitchFamily="34" charset="0"/>
                <a:cs typeface="Segoe UI" panose="020B0502040204020203" pitchFamily="34" charset="0"/>
              </a:rPr>
            </a:br>
            <a:r>
              <a:rPr lang="nb-NO" kern="1200" dirty="0">
                <a:solidFill>
                  <a:schemeClr val="accent1"/>
                </a:solidFill>
                <a:latin typeface="Segoe UI" panose="020B0502040204020203" pitchFamily="34" charset="0"/>
                <a:cs typeface="Segoe UI" panose="020B0502040204020203" pitchFamily="34" charset="0"/>
              </a:rPr>
              <a:t>  </a:t>
            </a:r>
            <a:br>
              <a:rPr lang="nb-NO" kern="1200" dirty="0">
                <a:solidFill>
                  <a:schemeClr val="accent1"/>
                </a:solidFill>
                <a:latin typeface="Segoe UI" panose="020B0502040204020203" pitchFamily="34" charset="0"/>
                <a:cs typeface="Segoe UI" panose="020B0502040204020203" pitchFamily="34" charset="0"/>
              </a:rPr>
            </a:br>
            <a:r>
              <a:rPr lang="nb-NO" kern="1200" dirty="0">
                <a:solidFill>
                  <a:schemeClr val="accent1"/>
                </a:solidFill>
                <a:latin typeface="Segoe UI" panose="020B0502040204020203" pitchFamily="34" charset="0"/>
                <a:cs typeface="Segoe UI" panose="020B0502040204020203" pitchFamily="34" charset="0"/>
              </a:rPr>
              <a:t>&lt;Undertittel&gt;</a:t>
            </a:r>
            <a:endParaRPr lang="nb-NO" sz="2800" kern="1200" dirty="0">
              <a:solidFill>
                <a:schemeClr val="accent1"/>
              </a:solidFill>
              <a:latin typeface="Segoe UI" panose="020B0502040204020203" pitchFamily="34" charset="0"/>
              <a:cs typeface="Segoe UI" panose="020B0502040204020203" pitchFamily="34" charset="0"/>
            </a:endParaRPr>
          </a:p>
        </p:txBody>
      </p:sp>
      <p:sp>
        <p:nvSpPr>
          <p:cNvPr id="9" name="Text Placeholder 1"/>
          <p:cNvSpPr>
            <a:spLocks noGrp="1"/>
          </p:cNvSpPr>
          <p:nvPr>
            <p:ph type="body" sz="quarter" idx="4294967295" hasCustomPrompt="1"/>
          </p:nvPr>
        </p:nvSpPr>
        <p:spPr>
          <a:xfrm>
            <a:off x="4976031" y="963877"/>
            <a:ext cx="6377769" cy="4930246"/>
          </a:xfrm>
        </p:spPr>
        <p:txBody>
          <a:bodyPr vert="horz" lIns="91440" tIns="45720" rIns="91440" bIns="45720" rtlCol="0" anchor="ctr">
            <a:normAutofit/>
          </a:bodyPr>
          <a:lstStyle>
            <a:lvl1pPr>
              <a:defRPr>
                <a:solidFill>
                  <a:schemeClr val="tx2"/>
                </a:solidFill>
              </a:defRPr>
            </a:lvl1pPr>
          </a:lstStyle>
          <a:p>
            <a:pPr marL="514350" indent="-285750">
              <a:lnSpc>
                <a:spcPct val="100000"/>
              </a:lnSpc>
              <a:spcBef>
                <a:spcPts val="500"/>
              </a:spcBef>
            </a:pPr>
            <a:r>
              <a:rPr lang="nb-NO" sz="1800" dirty="0">
                <a:latin typeface="Segoe UI Light" panose="020B0502040204020203" pitchFamily="34" charset="0"/>
                <a:cs typeface="Segoe UI Light" panose="020B0502040204020203" pitchFamily="34" charset="0"/>
              </a:rPr>
              <a:t>&lt;Tekst&gt;</a:t>
            </a:r>
          </a:p>
        </p:txBody>
      </p:sp>
      <p:cxnSp>
        <p:nvCxnSpPr>
          <p:cNvPr id="12" name="Straight Connector 11"/>
          <p:cNvCxnSpPr>
            <a:cxnSpLocks/>
          </p:cNvCxnSpPr>
          <p:nvPr userDrawn="1"/>
        </p:nvCxnSpPr>
        <p:spPr>
          <a:xfrm>
            <a:off x="4650064" y="1761251"/>
            <a:ext cx="8465" cy="3277923"/>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823760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0" name="Rectangle 9"/>
          <p:cNvSpPr/>
          <p:nvPr userDrawn="1"/>
        </p:nvSpPr>
        <p:spPr>
          <a:xfrm>
            <a:off x="321564" y="262467"/>
            <a:ext cx="11624903" cy="6275493"/>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7" name="Picture 9"/>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321564" y="6308365"/>
            <a:ext cx="1109482" cy="229595"/>
          </a:xfrm>
          <a:prstGeom prst="rect">
            <a:avLst/>
          </a:prstGeom>
        </p:spPr>
      </p:pic>
      <p:sp>
        <p:nvSpPr>
          <p:cNvPr id="4" name="Title 1"/>
          <p:cNvSpPr>
            <a:spLocks noGrp="1"/>
          </p:cNvSpPr>
          <p:nvPr>
            <p:ph type="title"/>
          </p:nvPr>
        </p:nvSpPr>
        <p:spPr>
          <a:xfrm>
            <a:off x="838200" y="365125"/>
            <a:ext cx="10515600" cy="1325563"/>
          </a:xfrm>
        </p:spPr>
        <p:txBody>
          <a:bodyPr>
            <a:normAutofit/>
          </a:bodyPr>
          <a:lstStyle>
            <a:lvl1pPr>
              <a:defRPr lang="nb-NO" sz="3600" kern="1200" dirty="0">
                <a:solidFill>
                  <a:schemeClr val="accent1"/>
                </a:solidFill>
                <a:latin typeface="Segoe UI" panose="020B0502040204020203" pitchFamily="34" charset="0"/>
                <a:ea typeface="+mj-ea"/>
                <a:cs typeface="Segoe UI" panose="020B0502040204020203" pitchFamily="34" charset="0"/>
              </a:defRPr>
            </a:lvl1pPr>
          </a:lstStyle>
          <a:p>
            <a:r>
              <a:rPr lang="en-US" dirty="0"/>
              <a:t>Click to edit Master title style</a:t>
            </a:r>
            <a:endParaRPr lang="nb-NO" dirty="0"/>
          </a:p>
        </p:txBody>
      </p:sp>
      <p:sp>
        <p:nvSpPr>
          <p:cNvPr id="5" name="Content Placeholder 2"/>
          <p:cNvSpPr>
            <a:spLocks noGrp="1"/>
          </p:cNvSpPr>
          <p:nvPr>
            <p:ph idx="1"/>
          </p:nvPr>
        </p:nvSpPr>
        <p:spPr>
          <a:xfrm>
            <a:off x="838200" y="1825625"/>
            <a:ext cx="10515600" cy="4539080"/>
          </a:xfrm>
        </p:spPr>
        <p:txBody>
          <a:bodyPr/>
          <a:lstStyle>
            <a:lvl1pPr>
              <a:defRPr b="0" i="0">
                <a:solidFill>
                  <a:schemeClr val="tx2"/>
                </a:solidFill>
                <a:latin typeface="+mn-lt"/>
              </a:defRPr>
            </a:lvl1pPr>
            <a:lvl2pPr>
              <a:defRPr b="0" i="0">
                <a:solidFill>
                  <a:schemeClr val="tx2"/>
                </a:solidFill>
                <a:latin typeface="+mn-lt"/>
              </a:defRPr>
            </a:lvl2pPr>
            <a:lvl3pPr>
              <a:defRPr b="0" i="0">
                <a:solidFill>
                  <a:schemeClr val="tx2"/>
                </a:solidFill>
                <a:latin typeface="+mn-lt"/>
              </a:defRPr>
            </a:lvl3pPr>
            <a:lvl4pPr>
              <a:defRPr b="0" i="0">
                <a:solidFill>
                  <a:schemeClr val="tx2"/>
                </a:solidFill>
                <a:latin typeface="+mn-lt"/>
              </a:defRPr>
            </a:lvl4pPr>
            <a:lvl5pPr>
              <a:defRPr b="0" i="0">
                <a:solidFill>
                  <a:schemeClr val="tx2"/>
                </a:solidFill>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b-NO" dirty="0"/>
          </a:p>
        </p:txBody>
      </p:sp>
    </p:spTree>
    <p:extLst>
      <p:ext uri="{BB962C8B-B14F-4D97-AF65-F5344CB8AC3E}">
        <p14:creationId xmlns:p14="http://schemas.microsoft.com/office/powerpoint/2010/main" val="90394428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7" name="Rectangle 6"/>
          <p:cNvSpPr/>
          <p:nvPr userDrawn="1"/>
        </p:nvSpPr>
        <p:spPr>
          <a:xfrm>
            <a:off x="321563" y="276727"/>
            <a:ext cx="11493447" cy="62612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le 1"/>
          <p:cNvSpPr>
            <a:spLocks noGrp="1"/>
          </p:cNvSpPr>
          <p:nvPr>
            <p:ph type="title"/>
          </p:nvPr>
        </p:nvSpPr>
        <p:spPr/>
        <p:txBody>
          <a:bodyPr>
            <a:normAutofit/>
          </a:bodyPr>
          <a:lstStyle>
            <a:lvl1pPr>
              <a:defRPr lang="nb-NO" sz="3600" kern="1200" dirty="0">
                <a:solidFill>
                  <a:schemeClr val="accent1"/>
                </a:solidFill>
                <a:latin typeface="Segoe UI" panose="020B0502040204020203" pitchFamily="34" charset="0"/>
                <a:ea typeface="+mj-ea"/>
                <a:cs typeface="Segoe UI" panose="020B0502040204020203" pitchFamily="34" charset="0"/>
              </a:defRPr>
            </a:lvl1pPr>
          </a:lstStyle>
          <a:p>
            <a:r>
              <a:rPr lang="en-US" dirty="0"/>
              <a:t>Click to edit Master title style</a:t>
            </a:r>
            <a:endParaRPr lang="nb-NO" dirty="0"/>
          </a:p>
        </p:txBody>
      </p:sp>
      <p:sp>
        <p:nvSpPr>
          <p:cNvPr id="3" name="Content Placeholder 2"/>
          <p:cNvSpPr>
            <a:spLocks noGrp="1"/>
          </p:cNvSpPr>
          <p:nvPr>
            <p:ph idx="1"/>
          </p:nvPr>
        </p:nvSpPr>
        <p:spPr>
          <a:xfrm>
            <a:off x="838200" y="1825625"/>
            <a:ext cx="10515600" cy="4539080"/>
          </a:xfrm>
        </p:spPr>
        <p:txBody>
          <a:bodyPr/>
          <a:lstStyle>
            <a:lvl1pPr>
              <a:defRPr b="0" i="0">
                <a:solidFill>
                  <a:schemeClr val="tx2"/>
                </a:solidFill>
                <a:latin typeface="+mn-lt"/>
              </a:defRPr>
            </a:lvl1pPr>
            <a:lvl2pPr>
              <a:defRPr b="0" i="0">
                <a:solidFill>
                  <a:schemeClr val="tx2"/>
                </a:solidFill>
                <a:latin typeface="+mn-lt"/>
              </a:defRPr>
            </a:lvl2pPr>
            <a:lvl3pPr>
              <a:defRPr b="0" i="0">
                <a:solidFill>
                  <a:schemeClr val="tx2"/>
                </a:solidFill>
                <a:latin typeface="+mn-lt"/>
              </a:defRPr>
            </a:lvl3pPr>
            <a:lvl4pPr>
              <a:defRPr b="0" i="0">
                <a:solidFill>
                  <a:schemeClr val="tx2"/>
                </a:solidFill>
                <a:latin typeface="+mn-lt"/>
              </a:defRPr>
            </a:lvl4pPr>
            <a:lvl5pPr>
              <a:defRPr b="0" i="0">
                <a:solidFill>
                  <a:schemeClr val="tx2"/>
                </a:solidFill>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b-NO" dirty="0"/>
          </a:p>
        </p:txBody>
      </p:sp>
      <p:pic>
        <p:nvPicPr>
          <p:cNvPr id="8" name="Picture 9"/>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321564" y="6308365"/>
            <a:ext cx="1109482" cy="229595"/>
          </a:xfrm>
          <a:prstGeom prst="rect">
            <a:avLst/>
          </a:prstGeom>
        </p:spPr>
      </p:pic>
    </p:spTree>
    <p:extLst>
      <p:ext uri="{BB962C8B-B14F-4D97-AF65-F5344CB8AC3E}">
        <p14:creationId xmlns:p14="http://schemas.microsoft.com/office/powerpoint/2010/main" val="39041646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0" name="Rectangle 9"/>
          <p:cNvSpPr/>
          <p:nvPr userDrawn="1"/>
        </p:nvSpPr>
        <p:spPr>
          <a:xfrm>
            <a:off x="321564" y="262467"/>
            <a:ext cx="11624903" cy="6275493"/>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7" name="Picture 9"/>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321564" y="6308365"/>
            <a:ext cx="1109482" cy="229595"/>
          </a:xfrm>
          <a:prstGeom prst="rect">
            <a:avLst/>
          </a:prstGeom>
        </p:spPr>
      </p:pic>
    </p:spTree>
    <p:extLst>
      <p:ext uri="{BB962C8B-B14F-4D97-AF65-F5344CB8AC3E}">
        <p14:creationId xmlns:p14="http://schemas.microsoft.com/office/powerpoint/2010/main" val="98959340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cSld name="Tomt">
    <p:spTree>
      <p:nvGrpSpPr>
        <p:cNvPr id="1" name=""/>
        <p:cNvGrpSpPr/>
        <p:nvPr/>
      </p:nvGrpSpPr>
      <p:grpSpPr>
        <a:xfrm>
          <a:off x="0" y="0"/>
          <a:ext cx="0" cy="0"/>
          <a:chOff x="0" y="0"/>
          <a:chExt cx="0" cy="0"/>
        </a:xfrm>
      </p:grpSpPr>
      <p:pic>
        <p:nvPicPr>
          <p:cNvPr id="2" name="Picture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 contrast="-70000"/>
                    </a14:imgEffect>
                  </a14:imgLayer>
                </a14:imgProps>
              </a:ext>
              <a:ext uri="{28A0092B-C50C-407E-A947-70E740481C1C}">
                <a14:useLocalDpi xmlns:a14="http://schemas.microsoft.com/office/drawing/2010/main" val="0"/>
              </a:ext>
            </a:extLst>
          </a:blip>
          <a:stretch>
            <a:fillRect/>
          </a:stretch>
        </p:blipFill>
        <p:spPr>
          <a:xfrm>
            <a:off x="448101" y="6517516"/>
            <a:ext cx="1215743" cy="251584"/>
          </a:xfrm>
          <a:prstGeom prst="rect">
            <a:avLst/>
          </a:prstGeom>
        </p:spPr>
      </p:pic>
    </p:spTree>
    <p:extLst>
      <p:ext uri="{BB962C8B-B14F-4D97-AF65-F5344CB8AC3E}">
        <p14:creationId xmlns:p14="http://schemas.microsoft.com/office/powerpoint/2010/main" val="402664971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B354D84-3758-4631-8380-FAB21DA96DB2}" type="slidenum">
              <a:rPr lang="en-US" smtClean="0"/>
              <a:t>‹#›</a:t>
            </a:fld>
            <a:endParaRPr lang="en-US"/>
          </a:p>
        </p:txBody>
      </p:sp>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 contrast="-70000"/>
                    </a14:imgEffect>
                  </a14:imgLayer>
                </a14:imgProps>
              </a:ext>
              <a:ext uri="{28A0092B-C50C-407E-A947-70E740481C1C}">
                <a14:useLocalDpi xmlns:a14="http://schemas.microsoft.com/office/drawing/2010/main" val="0"/>
              </a:ext>
            </a:extLst>
          </a:blip>
          <a:stretch>
            <a:fillRect/>
          </a:stretch>
        </p:blipFill>
        <p:spPr>
          <a:xfrm>
            <a:off x="448101" y="6517516"/>
            <a:ext cx="1215743" cy="251584"/>
          </a:xfrm>
          <a:prstGeom prst="rect">
            <a:avLst/>
          </a:prstGeom>
        </p:spPr>
      </p:pic>
    </p:spTree>
    <p:extLst>
      <p:ext uri="{BB962C8B-B14F-4D97-AF65-F5344CB8AC3E}">
        <p14:creationId xmlns:p14="http://schemas.microsoft.com/office/powerpoint/2010/main" val="213544251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cSld name="1_Blank">
    <p:bg>
      <p:bgPr>
        <a:solidFill>
          <a:schemeClr val="tx2"/>
        </a:solidFill>
        <a:effectLst/>
      </p:bgPr>
    </p:bg>
    <p:spTree>
      <p:nvGrpSpPr>
        <p:cNvPr id="1" name=""/>
        <p:cNvGrpSpPr/>
        <p:nvPr/>
      </p:nvGrpSpPr>
      <p:grpSpPr>
        <a:xfrm>
          <a:off x="0" y="0"/>
          <a:ext cx="0" cy="0"/>
          <a:chOff x="0" y="0"/>
          <a:chExt cx="0" cy="0"/>
        </a:xfrm>
      </p:grpSpPr>
      <p:sp>
        <p:nvSpPr>
          <p:cNvPr id="5" name="Text Placeholder 2"/>
          <p:cNvSpPr>
            <a:spLocks noGrp="1"/>
          </p:cNvSpPr>
          <p:nvPr>
            <p:ph type="body" idx="1" hasCustomPrompt="1"/>
          </p:nvPr>
        </p:nvSpPr>
        <p:spPr>
          <a:xfrm>
            <a:off x="0" y="0"/>
            <a:ext cx="12192000" cy="6858000"/>
          </a:xfrm>
          <a:solidFill>
            <a:schemeClr val="tx2"/>
          </a:solidFill>
          <a:ln/>
        </p:spPr>
        <p:style>
          <a:lnRef idx="2">
            <a:schemeClr val="accent1">
              <a:shade val="50000"/>
            </a:schemeClr>
          </a:lnRef>
          <a:fillRef idx="1">
            <a:schemeClr val="accent1"/>
          </a:fillRef>
          <a:effectRef idx="0">
            <a:schemeClr val="accent1"/>
          </a:effectRef>
          <a:fontRef idx="none"/>
        </p:style>
        <p:txBody>
          <a:bodyPr anchor="ctr">
            <a:normAutofit/>
          </a:bodyPr>
          <a:lstStyle>
            <a:lvl1pPr marL="0" indent="0" algn="ctr">
              <a:buNone/>
              <a:defRPr sz="8800" b="1">
                <a:solidFill>
                  <a:schemeClr val="bg1"/>
                </a:solidFill>
                <a:latin typeface="Segoe UI Light" panose="020B0502040204020203" pitchFamily="34" charset="0"/>
                <a:cs typeface="Segoe UI Light"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“Legg inn </a:t>
            </a:r>
            <a:r>
              <a:rPr lang="en-US" dirty="0" err="1"/>
              <a:t>tekst</a:t>
            </a:r>
            <a:r>
              <a:rPr lang="en-US" dirty="0"/>
              <a:t> her”</a:t>
            </a:r>
          </a:p>
        </p:txBody>
      </p:sp>
      <p:pic>
        <p:nvPicPr>
          <p:cNvPr id="3" name="Picture 9"/>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436532" y="6526116"/>
            <a:ext cx="1109482" cy="229595"/>
          </a:xfrm>
          <a:prstGeom prst="rect">
            <a:avLst/>
          </a:prstGeom>
        </p:spPr>
      </p:pic>
    </p:spTree>
    <p:extLst>
      <p:ext uri="{BB962C8B-B14F-4D97-AF65-F5344CB8AC3E}">
        <p14:creationId xmlns:p14="http://schemas.microsoft.com/office/powerpoint/2010/main" val="109765910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cSld name="1_Tomt">
    <p:spTree>
      <p:nvGrpSpPr>
        <p:cNvPr id="1" name=""/>
        <p:cNvGrpSpPr/>
        <p:nvPr/>
      </p:nvGrpSpPr>
      <p:grpSpPr>
        <a:xfrm>
          <a:off x="0" y="0"/>
          <a:ext cx="0" cy="0"/>
          <a:chOff x="0" y="0"/>
          <a:chExt cx="0" cy="0"/>
        </a:xfrm>
      </p:grpSpPr>
      <p:sp>
        <p:nvSpPr>
          <p:cNvPr id="5" name="Text Placeholder 2"/>
          <p:cNvSpPr>
            <a:spLocks noGrp="1"/>
          </p:cNvSpPr>
          <p:nvPr>
            <p:ph type="body" idx="1" hasCustomPrompt="1"/>
          </p:nvPr>
        </p:nvSpPr>
        <p:spPr>
          <a:xfrm>
            <a:off x="0" y="0"/>
            <a:ext cx="12192000" cy="6858000"/>
          </a:xfrm>
          <a:solidFill>
            <a:srgbClr val="AFA9A0"/>
          </a:solidFill>
          <a:ln>
            <a:solidFill>
              <a:srgbClr val="AFA9A0"/>
            </a:solidFill>
          </a:ln>
        </p:spPr>
        <p:txBody>
          <a:bodyPr anchor="ctr">
            <a:normAutofit/>
          </a:bodyPr>
          <a:lstStyle>
            <a:lvl1pPr marL="0" indent="0" algn="ctr">
              <a:buNone/>
              <a:defRPr sz="8800" b="1">
                <a:solidFill>
                  <a:schemeClr val="bg1"/>
                </a:solidFill>
                <a:latin typeface="Segoe UI Light" panose="020B0502040204020203" pitchFamily="34" charset="0"/>
                <a:cs typeface="Segoe UI Light"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“Legg inn </a:t>
            </a:r>
            <a:r>
              <a:rPr lang="en-US" dirty="0" err="1"/>
              <a:t>tekst</a:t>
            </a:r>
            <a:r>
              <a:rPr lang="en-US" dirty="0"/>
              <a:t> her”</a:t>
            </a:r>
          </a:p>
        </p:txBody>
      </p:sp>
    </p:spTree>
    <p:extLst>
      <p:ext uri="{BB962C8B-B14F-4D97-AF65-F5344CB8AC3E}">
        <p14:creationId xmlns:p14="http://schemas.microsoft.com/office/powerpoint/2010/main" val="1424754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4E7540-1D0D-4DFA-988D-2B7FBC643C53}" type="slidenum">
              <a:rPr lang="en-US" smtClean="0"/>
              <a:t>‹#›</a:t>
            </a:fld>
            <a:endParaRPr lang="en-US"/>
          </a:p>
        </p:txBody>
      </p:sp>
    </p:spTree>
    <p:extLst>
      <p:ext uri="{BB962C8B-B14F-4D97-AF65-F5344CB8AC3E}">
        <p14:creationId xmlns:p14="http://schemas.microsoft.com/office/powerpoint/2010/main" val="1765467856"/>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24" r:id="rId3"/>
    <p:sldLayoutId id="2147483717" r:id="rId4"/>
    <p:sldLayoutId id="2147483718" r:id="rId5"/>
    <p:sldLayoutId id="2147483719" r:id="rId6"/>
    <p:sldLayoutId id="2147483720" r:id="rId7"/>
    <p:sldLayoutId id="2147483722" r:id="rId8"/>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hyperlink" Target="https://appsource.microsoft.com/nb-no" TargetMode="External"/><Relationship Id="rId18" Type="http://schemas.openxmlformats.org/officeDocument/2006/relationships/image" Target="../media/image28.png"/><Relationship Id="rId26" Type="http://schemas.openxmlformats.org/officeDocument/2006/relationships/image" Target="../media/image32.png"/><Relationship Id="rId3" Type="http://schemas.openxmlformats.org/officeDocument/2006/relationships/image" Target="../media/image18.png"/><Relationship Id="rId21" Type="http://schemas.openxmlformats.org/officeDocument/2006/relationships/hyperlink" Target="https://azure.microsoft.com/nb-no/suites/iot-suite/" TargetMode="External"/><Relationship Id="rId7" Type="http://schemas.openxmlformats.org/officeDocument/2006/relationships/image" Target="../media/image22.png"/><Relationship Id="rId12" Type="http://schemas.openxmlformats.org/officeDocument/2006/relationships/image" Target="../media/image27.svg"/><Relationship Id="rId17" Type="http://schemas.openxmlformats.org/officeDocument/2006/relationships/hyperlink" Target="https://flow.microsoft.com/" TargetMode="External"/><Relationship Id="rId25" Type="http://schemas.openxmlformats.org/officeDocument/2006/relationships/image" Target="../media/image31.png"/><Relationship Id="rId33" Type="http://schemas.microsoft.com/office/2007/relationships/hdphoto" Target="../media/hdphoto4.wdp"/><Relationship Id="rId2" Type="http://schemas.openxmlformats.org/officeDocument/2006/relationships/notesSlide" Target="../notesSlides/notesSlide5.xml"/><Relationship Id="rId16" Type="http://schemas.openxmlformats.org/officeDocument/2006/relationships/hyperlink" Target="https://powerapps.com/" TargetMode="External"/><Relationship Id="rId20" Type="http://schemas.openxmlformats.org/officeDocument/2006/relationships/image" Target="../media/image29.png"/><Relationship Id="rId29" Type="http://schemas.openxmlformats.org/officeDocument/2006/relationships/image" Target="../media/image35.png"/><Relationship Id="rId1" Type="http://schemas.openxmlformats.org/officeDocument/2006/relationships/slideLayout" Target="../slideLayouts/slideLayout6.xml"/><Relationship Id="rId6" Type="http://schemas.openxmlformats.org/officeDocument/2006/relationships/image" Target="../media/image21.svg"/><Relationship Id="rId11" Type="http://schemas.openxmlformats.org/officeDocument/2006/relationships/image" Target="../media/image26.png"/><Relationship Id="rId24" Type="http://schemas.openxmlformats.org/officeDocument/2006/relationships/hyperlink" Target="https://www.microsoft.com/nb-no/server-cloud/cortana-intelligence-suite/overview.aspx" TargetMode="External"/><Relationship Id="rId32" Type="http://schemas.openxmlformats.org/officeDocument/2006/relationships/image" Target="../media/image37.png"/><Relationship Id="rId5" Type="http://schemas.openxmlformats.org/officeDocument/2006/relationships/image" Target="../media/image20.png"/><Relationship Id="rId15" Type="http://schemas.openxmlformats.org/officeDocument/2006/relationships/hyperlink" Target="https://azure.microsoft.com/" TargetMode="External"/><Relationship Id="rId23" Type="http://schemas.microsoft.com/office/2007/relationships/hdphoto" Target="../media/hdphoto3.wdp"/><Relationship Id="rId28" Type="http://schemas.openxmlformats.org/officeDocument/2006/relationships/image" Target="../media/image34.png"/><Relationship Id="rId10" Type="http://schemas.openxmlformats.org/officeDocument/2006/relationships/image" Target="../media/image25.svg"/><Relationship Id="rId19" Type="http://schemas.openxmlformats.org/officeDocument/2006/relationships/hyperlink" Target="http://www.powerbi.com/" TargetMode="External"/><Relationship Id="rId31" Type="http://schemas.openxmlformats.org/officeDocument/2006/relationships/hyperlink" Target="https://www.dynamics.com/" TargetMode="External"/><Relationship Id="rId4" Type="http://schemas.openxmlformats.org/officeDocument/2006/relationships/image" Target="../media/image19.svg"/><Relationship Id="rId9" Type="http://schemas.openxmlformats.org/officeDocument/2006/relationships/image" Target="../media/image24.png"/><Relationship Id="rId14" Type="http://schemas.openxmlformats.org/officeDocument/2006/relationships/hyperlink" Target="https://www.office.com/" TargetMode="External"/><Relationship Id="rId22" Type="http://schemas.openxmlformats.org/officeDocument/2006/relationships/image" Target="../media/image30.png"/><Relationship Id="rId27" Type="http://schemas.openxmlformats.org/officeDocument/2006/relationships/image" Target="../media/image33.png"/><Relationship Id="rId30" Type="http://schemas.openxmlformats.org/officeDocument/2006/relationships/image" Target="../media/image36.svg"/></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Layout" Target="../slideLayouts/slideLayout5.xml"/><Relationship Id="rId1" Type="http://schemas.openxmlformats.org/officeDocument/2006/relationships/themeOverride" Target="../theme/themeOverride1.xml"/><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9.png"/><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42.sv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44.sv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png"/><Relationship Id="rId7" Type="http://schemas.openxmlformats.org/officeDocument/2006/relationships/diagramColors" Target="../diagrams/colors3.xm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4.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png"/><Relationship Id="rId7" Type="http://schemas.openxmlformats.org/officeDocument/2006/relationships/diagramColors" Target="../diagrams/colors4.xm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5.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slides/_rels/slide2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svg"/><Relationship Id="rId7" Type="http://schemas.openxmlformats.org/officeDocument/2006/relationships/image" Target="../media/image64.svg"/><Relationship Id="rId2" Type="http://schemas.openxmlformats.org/officeDocument/2006/relationships/image" Target="../media/image59.png"/><Relationship Id="rId1" Type="http://schemas.openxmlformats.org/officeDocument/2006/relationships/slideLayout" Target="../slideLayouts/slideLayout5.xml"/><Relationship Id="rId6" Type="http://schemas.openxmlformats.org/officeDocument/2006/relationships/image" Target="../media/image63.png"/><Relationship Id="rId5" Type="http://schemas.openxmlformats.org/officeDocument/2006/relationships/image" Target="../media/image62.svg"/><Relationship Id="rId4" Type="http://schemas.openxmlformats.org/officeDocument/2006/relationships/image" Target="../media/image61.png"/><Relationship Id="rId9" Type="http://schemas.openxmlformats.org/officeDocument/2006/relationships/image" Target="../media/image66.svg"/></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hyperlink" Target="mailto:trond@axdata.com" TargetMode="External"/><Relationship Id="rId1" Type="http://schemas.openxmlformats.org/officeDocument/2006/relationships/slideLayout" Target="../slideLayouts/slideLayout5.xml"/><Relationship Id="rId5" Type="http://schemas.openxmlformats.org/officeDocument/2006/relationships/image" Target="../media/image67.png"/><Relationship Id="rId4" Type="http://schemas.openxmlformats.org/officeDocument/2006/relationships/hyperlink" Target="mailto:jostein.stoen@hts.no"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hyperlink" Target="https://www.linkedin.com/in/trond-johansson-81b375a/" TargetMode="External"/><Relationship Id="rId2" Type="http://schemas.openxmlformats.org/officeDocument/2006/relationships/hyperlink" Target="mailto:trond@axdata.com" TargetMode="External"/><Relationship Id="rId1" Type="http://schemas.openxmlformats.org/officeDocument/2006/relationships/slideLayout" Target="../slideLayouts/slideLayout5.xml"/><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5" name="Plassholder for innhold 4" descr="Et bilde som inneholder innendørs, vegg, tak, person&#10;&#10;Beskrivelse som er generert med svært høy visshet">
            <a:extLst>
              <a:ext uri="{FF2B5EF4-FFF2-40B4-BE49-F238E27FC236}">
                <a16:creationId xmlns:a16="http://schemas.microsoft.com/office/drawing/2014/main" id="{1EC3C298-31C5-4974-A1C8-16FFDBB39CB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12" name="Rectangle 11">
            <a:extLst>
              <a:ext uri="{FF2B5EF4-FFF2-40B4-BE49-F238E27FC236}">
                <a16:creationId xmlns:a16="http://schemas.microsoft.com/office/drawing/2014/main" id="{5FE860FF-6214-458C-B8B6-840D3D4BD8A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6079A69E-2DBC-4FA4-8495-9B37C56A910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F80B1E9-A8C1-4802-BFFD-7FC81CD2112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Tittel 1">
            <a:extLst>
              <a:ext uri="{FF2B5EF4-FFF2-40B4-BE49-F238E27FC236}">
                <a16:creationId xmlns:a16="http://schemas.microsoft.com/office/drawing/2014/main" id="{5720ECDD-FEA2-453A-ADF3-379DAA120AE3}"/>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dirty="0">
                <a:solidFill>
                  <a:schemeClr val="bg1"/>
                </a:solidFill>
                <a:latin typeface="+mj-lt"/>
                <a:cs typeface="+mj-cs"/>
              </a:rPr>
              <a:t>HTS 2020 </a:t>
            </a:r>
          </a:p>
        </p:txBody>
      </p:sp>
    </p:spTree>
    <p:extLst>
      <p:ext uri="{BB962C8B-B14F-4D97-AF65-F5344CB8AC3E}">
        <p14:creationId xmlns:p14="http://schemas.microsoft.com/office/powerpoint/2010/main" val="332070707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 name="Dynamics 365"/>
          <p:cNvSpPr/>
          <p:nvPr/>
        </p:nvSpPr>
        <p:spPr bwMode="auto">
          <a:xfrm>
            <a:off x="6026739" y="2375192"/>
            <a:ext cx="4538333" cy="2596460"/>
          </a:xfrm>
          <a:prstGeom prst="rect">
            <a:avLst/>
          </a:prstGeom>
          <a:solidFill>
            <a:schemeClr val="tx2"/>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79259" rIns="182828" bIns="146263" numCol="1" spcCol="0" rtlCol="0" fromWordArt="0" anchor="t" anchorCtr="0" forceAA="0" compatLnSpc="1">
            <a:prstTxWarp prst="textNoShape">
              <a:avLst/>
            </a:prstTxWarp>
            <a:noAutofit/>
          </a:bodyPr>
          <a:lstStyle/>
          <a:p>
            <a:pPr marL="0" marR="0" lvl="0" indent="0" algn="ctr" defTabSz="932114" rtl="0" eaLnBrk="1" fontAlgn="base" latinLnBrk="0" hangingPunct="1">
              <a:lnSpc>
                <a:spcPct val="90000"/>
              </a:lnSpc>
              <a:spcBef>
                <a:spcPct val="0"/>
              </a:spcBef>
              <a:spcAft>
                <a:spcPct val="0"/>
              </a:spcAft>
              <a:buClrTx/>
              <a:buSzTx/>
              <a:buFontTx/>
              <a:buNone/>
              <a:tabLst/>
              <a:defRPr/>
            </a:pPr>
            <a:endParaRPr kumimoji="0" lang="en-US" sz="1863" b="0" i="0" u="none" strike="noStrike" kern="0" cap="none" spc="0" normalizeH="0" baseline="0" noProof="0" dirty="0">
              <a:ln>
                <a:noFill/>
              </a:ln>
              <a:gradFill>
                <a:gsLst>
                  <a:gs pos="0">
                    <a:srgbClr val="FFFFFF"/>
                  </a:gs>
                  <a:gs pos="100000">
                    <a:srgbClr val="FFFFFF"/>
                  </a:gs>
                </a:gsLst>
                <a:lin ang="5400000" scaled="0"/>
              </a:gradFill>
              <a:effectLst/>
              <a:uLnTx/>
              <a:uFillTx/>
              <a:latin typeface="Segoe UI Light"/>
              <a:ea typeface="Segoe UI" pitchFamily="34" charset="0"/>
              <a:cs typeface="Segoe UI" pitchFamily="34" charset="0"/>
            </a:endParaRPr>
          </a:p>
          <a:p>
            <a:pPr marL="0" marR="0" lvl="0" indent="0" algn="ctr" defTabSz="932114" rtl="0" eaLnBrk="1" fontAlgn="base" latinLnBrk="0" hangingPunct="1">
              <a:lnSpc>
                <a:spcPct val="90000"/>
              </a:lnSpc>
              <a:spcBef>
                <a:spcPct val="0"/>
              </a:spcBef>
              <a:spcAft>
                <a:spcPct val="0"/>
              </a:spcAft>
              <a:buClrTx/>
              <a:buSzTx/>
              <a:buFontTx/>
              <a:buNone/>
              <a:tabLst/>
              <a:defRPr/>
            </a:pPr>
            <a:endParaRPr kumimoji="0" lang="en-US" sz="1863" b="0" i="0" u="none" strike="noStrike" kern="0" cap="none" spc="0" normalizeH="0" baseline="0" noProof="0" dirty="0">
              <a:ln>
                <a:noFill/>
              </a:ln>
              <a:gradFill>
                <a:gsLst>
                  <a:gs pos="0">
                    <a:srgbClr val="FFFFFF"/>
                  </a:gs>
                  <a:gs pos="100000">
                    <a:srgbClr val="FFFFFF"/>
                  </a:gs>
                </a:gsLst>
                <a:lin ang="5400000" scaled="0"/>
              </a:gradFill>
              <a:effectLst/>
              <a:uLnTx/>
              <a:uFillTx/>
              <a:latin typeface="Segoe UI Light"/>
              <a:ea typeface="Segoe UI" pitchFamily="34" charset="0"/>
              <a:cs typeface="Segoe UI" pitchFamily="34" charset="0"/>
            </a:endParaRPr>
          </a:p>
          <a:p>
            <a:pPr marL="0" marR="0" lvl="0" indent="0" algn="ctr" defTabSz="932114" rtl="0" eaLnBrk="1" fontAlgn="base" latinLnBrk="0" hangingPunct="1">
              <a:lnSpc>
                <a:spcPct val="90000"/>
              </a:lnSpc>
              <a:spcBef>
                <a:spcPct val="0"/>
              </a:spcBef>
              <a:spcAft>
                <a:spcPct val="0"/>
              </a:spcAft>
              <a:buClrTx/>
              <a:buSzTx/>
              <a:buFontTx/>
              <a:buNone/>
              <a:tabLst/>
              <a:defRPr/>
            </a:pPr>
            <a:endParaRPr kumimoji="0" lang="en-US" sz="1863" b="0" i="0" u="none" strike="noStrike" kern="0" cap="none" spc="0" normalizeH="0" baseline="0" noProof="0" dirty="0">
              <a:ln>
                <a:noFill/>
              </a:ln>
              <a:gradFill>
                <a:gsLst>
                  <a:gs pos="0">
                    <a:srgbClr val="FFFFFF"/>
                  </a:gs>
                  <a:gs pos="100000">
                    <a:srgbClr val="FFFFFF"/>
                  </a:gs>
                </a:gsLst>
                <a:lin ang="5400000" scaled="0"/>
              </a:gradFill>
              <a:effectLst/>
              <a:uLnTx/>
              <a:uFillTx/>
              <a:latin typeface="Segoe UI Light"/>
              <a:ea typeface="Segoe UI" pitchFamily="34" charset="0"/>
              <a:cs typeface="Segoe UI" pitchFamily="34" charset="0"/>
            </a:endParaRPr>
          </a:p>
          <a:p>
            <a:pPr marL="0" marR="0" lvl="0" indent="0" algn="ctr" defTabSz="932114" rtl="0" eaLnBrk="1" fontAlgn="base" latinLnBrk="0" hangingPunct="1">
              <a:lnSpc>
                <a:spcPct val="90000"/>
              </a:lnSpc>
              <a:spcBef>
                <a:spcPct val="0"/>
              </a:spcBef>
              <a:spcAft>
                <a:spcPct val="0"/>
              </a:spcAft>
              <a:buClrTx/>
              <a:buSzTx/>
              <a:buFontTx/>
              <a:buNone/>
              <a:tabLst/>
              <a:defRPr/>
            </a:pPr>
            <a:endParaRPr kumimoji="0" lang="en-US" sz="1863" b="0" i="0" u="none" strike="noStrike" kern="0" cap="none" spc="0" normalizeH="0" baseline="0" noProof="0" dirty="0">
              <a:ln>
                <a:noFill/>
              </a:ln>
              <a:gradFill>
                <a:gsLst>
                  <a:gs pos="0">
                    <a:srgbClr val="FFFFFF"/>
                  </a:gs>
                  <a:gs pos="100000">
                    <a:srgbClr val="FFFFFF"/>
                  </a:gs>
                </a:gsLst>
                <a:lin ang="5400000" scaled="0"/>
              </a:gradFill>
              <a:effectLst/>
              <a:uLnTx/>
              <a:uFillTx/>
              <a:latin typeface="Segoe UI Light"/>
              <a:ea typeface="Segoe UI" pitchFamily="34" charset="0"/>
              <a:cs typeface="Segoe UI" pitchFamily="34" charset="0"/>
            </a:endParaRPr>
          </a:p>
          <a:p>
            <a:pPr marL="0" marR="0" lvl="0" indent="0" algn="ctr" defTabSz="932114" rtl="0" eaLnBrk="1" fontAlgn="base" latinLnBrk="0" hangingPunct="1">
              <a:lnSpc>
                <a:spcPct val="90000"/>
              </a:lnSpc>
              <a:spcBef>
                <a:spcPct val="0"/>
              </a:spcBef>
              <a:spcAft>
                <a:spcPct val="0"/>
              </a:spcAft>
              <a:buClrTx/>
              <a:buSzTx/>
              <a:buFontTx/>
              <a:buNone/>
              <a:tabLst/>
              <a:defRPr/>
            </a:pPr>
            <a:endParaRPr kumimoji="0" lang="en-US" sz="1863" b="0" i="0" u="none" strike="noStrike" kern="0" cap="none" spc="0" normalizeH="0" baseline="0" noProof="0" dirty="0">
              <a:ln>
                <a:noFill/>
              </a:ln>
              <a:gradFill>
                <a:gsLst>
                  <a:gs pos="0">
                    <a:srgbClr val="FFFFFF"/>
                  </a:gs>
                  <a:gs pos="100000">
                    <a:srgbClr val="FFFFFF"/>
                  </a:gs>
                </a:gsLst>
                <a:lin ang="5400000" scaled="0"/>
              </a:gradFill>
              <a:effectLst/>
              <a:uLnTx/>
              <a:uFillTx/>
              <a:latin typeface="Segoe UI Light"/>
              <a:ea typeface="Segoe UI" pitchFamily="34" charset="0"/>
              <a:cs typeface="Segoe UI" pitchFamily="34" charset="0"/>
            </a:endParaRPr>
          </a:p>
          <a:p>
            <a:pPr marL="0" marR="0" lvl="0" indent="0" algn="ctr" defTabSz="932114" rtl="0" eaLnBrk="1" fontAlgn="base" latinLnBrk="0" hangingPunct="1">
              <a:lnSpc>
                <a:spcPct val="90000"/>
              </a:lnSpc>
              <a:spcBef>
                <a:spcPct val="0"/>
              </a:spcBef>
              <a:spcAft>
                <a:spcPct val="0"/>
              </a:spcAft>
              <a:buClrTx/>
              <a:buSzTx/>
              <a:buFontTx/>
              <a:buNone/>
              <a:tabLst/>
              <a:defRPr/>
            </a:pPr>
            <a:endParaRPr kumimoji="0" lang="en-US" sz="1863" b="0" i="0" u="none" strike="noStrike" kern="0" cap="none" spc="0" normalizeH="0" baseline="0" noProof="0" dirty="0">
              <a:ln>
                <a:noFill/>
              </a:ln>
              <a:gradFill>
                <a:gsLst>
                  <a:gs pos="0">
                    <a:srgbClr val="FFFFFF"/>
                  </a:gs>
                  <a:gs pos="100000">
                    <a:srgbClr val="FFFFFF"/>
                  </a:gs>
                </a:gsLst>
                <a:lin ang="5400000" scaled="0"/>
              </a:gradFill>
              <a:effectLst/>
              <a:uLnTx/>
              <a:uFillTx/>
              <a:latin typeface="Segoe UI Light"/>
              <a:ea typeface="Segoe UI" pitchFamily="34" charset="0"/>
              <a:cs typeface="Segoe UI" pitchFamily="34" charset="0"/>
            </a:endParaRPr>
          </a:p>
          <a:p>
            <a:pPr marL="0" marR="0" lvl="0" indent="0" algn="ctr" defTabSz="932114" rtl="0" eaLnBrk="1" fontAlgn="base" latinLnBrk="0" hangingPunct="1">
              <a:lnSpc>
                <a:spcPct val="90000"/>
              </a:lnSpc>
              <a:spcBef>
                <a:spcPct val="0"/>
              </a:spcBef>
              <a:spcAft>
                <a:spcPct val="0"/>
              </a:spcAft>
              <a:buClrTx/>
              <a:buSzTx/>
              <a:buFontTx/>
              <a:buNone/>
              <a:tabLst/>
              <a:defRPr/>
            </a:pPr>
            <a:endParaRPr kumimoji="0" lang="en-US" sz="1765" b="0" i="0" u="none" strike="noStrike" kern="0" cap="none" spc="0" normalizeH="0" baseline="0" noProof="0" dirty="0">
              <a:ln>
                <a:noFill/>
              </a:ln>
              <a:gradFill>
                <a:gsLst>
                  <a:gs pos="0">
                    <a:srgbClr val="FFFFFF"/>
                  </a:gs>
                  <a:gs pos="100000">
                    <a:srgbClr val="FFFFFF"/>
                  </a:gs>
                </a:gsLst>
                <a:lin ang="5400000" scaled="0"/>
              </a:gradFill>
              <a:effectLst/>
              <a:uLnTx/>
              <a:uFillTx/>
              <a:latin typeface="Segoe UI Light"/>
              <a:ea typeface="Segoe UI" pitchFamily="34" charset="0"/>
              <a:cs typeface="Segoe UI" pitchFamily="34" charset="0"/>
            </a:endParaRPr>
          </a:p>
        </p:txBody>
      </p:sp>
      <p:sp>
        <p:nvSpPr>
          <p:cNvPr id="55" name="Rektangel 25"/>
          <p:cNvSpPr/>
          <p:nvPr/>
        </p:nvSpPr>
        <p:spPr>
          <a:xfrm>
            <a:off x="8450023" y="2410781"/>
            <a:ext cx="1932298" cy="608174"/>
          </a:xfrm>
          <a:prstGeom prst="rect">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Retail</a:t>
            </a:r>
            <a:endParaRPr kumimoji="0" lang="nb-NO" sz="1600" b="0" i="0" u="none" strike="noStrike" kern="1200" cap="none" spc="0" normalizeH="0" baseline="0" noProof="0" dirty="0">
              <a:ln>
                <a:noFill/>
              </a:ln>
              <a:solidFill>
                <a:srgbClr val="1E72A6"/>
              </a:solidFill>
              <a:effectLst/>
              <a:uLnTx/>
              <a:uFillTx/>
              <a:latin typeface="Segoe UI Light" panose="020B0502040204020203" pitchFamily="34" charset="0"/>
              <a:ea typeface="+mn-ea"/>
              <a:cs typeface="Segoe UI Light" panose="020B0502040204020203" pitchFamily="34" charset="0"/>
            </a:endParaRPr>
          </a:p>
        </p:txBody>
      </p:sp>
      <p:grpSp>
        <p:nvGrpSpPr>
          <p:cNvPr id="7" name="Gruppe 6"/>
          <p:cNvGrpSpPr/>
          <p:nvPr/>
        </p:nvGrpSpPr>
        <p:grpSpPr>
          <a:xfrm>
            <a:off x="8450023" y="3681574"/>
            <a:ext cx="1932298" cy="608174"/>
            <a:chOff x="7598293" y="3247572"/>
            <a:chExt cx="1334985" cy="420175"/>
          </a:xfrm>
          <a:solidFill>
            <a:schemeClr val="accent2"/>
          </a:solidFill>
        </p:grpSpPr>
        <p:sp>
          <p:nvSpPr>
            <p:cNvPr id="54" name="Rektangel 24"/>
            <p:cNvSpPr/>
            <p:nvPr/>
          </p:nvSpPr>
          <p:spPr>
            <a:xfrm>
              <a:off x="7598293" y="3247572"/>
              <a:ext cx="1334985" cy="42017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Field service</a:t>
              </a:r>
            </a:p>
          </p:txBody>
        </p:sp>
        <p:pic>
          <p:nvPicPr>
            <p:cNvPr id="99" name="Grafikk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71526" y="3337987"/>
              <a:ext cx="344499" cy="249762"/>
            </a:xfrm>
            <a:prstGeom prst="rect">
              <a:avLst/>
            </a:prstGeom>
          </p:spPr>
        </p:pic>
      </p:grpSp>
      <p:sp>
        <p:nvSpPr>
          <p:cNvPr id="52" name="Rektangel 22"/>
          <p:cNvSpPr/>
          <p:nvPr/>
        </p:nvSpPr>
        <p:spPr>
          <a:xfrm>
            <a:off x="6143611" y="2410781"/>
            <a:ext cx="1932298" cy="608174"/>
          </a:xfrm>
          <a:prstGeom prst="rect">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Finance &amp; Operations </a:t>
            </a:r>
            <a:endParaRPr kumimoji="0" lang="nb-NO" sz="1600" b="0" i="0" u="none" strike="noStrike" kern="1200" cap="none" spc="0" normalizeH="0" baseline="0" noProof="0" dirty="0">
              <a:ln>
                <a:noFill/>
              </a:ln>
              <a:solidFill>
                <a:srgbClr val="1E72A6"/>
              </a:solidFill>
              <a:effectLst/>
              <a:uLnTx/>
              <a:uFillTx/>
              <a:latin typeface="Segoe UI Light" panose="020B0502040204020203" pitchFamily="34" charset="0"/>
              <a:ea typeface="+mn-ea"/>
              <a:cs typeface="Segoe UI Light" panose="020B0502040204020203" pitchFamily="34" charset="0"/>
            </a:endParaRPr>
          </a:p>
        </p:txBody>
      </p:sp>
      <p:pic>
        <p:nvPicPr>
          <p:cNvPr id="100" name="Grafikk 1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99781" y="2464913"/>
            <a:ext cx="499291" cy="499291"/>
          </a:xfrm>
          <a:prstGeom prst="rect">
            <a:avLst/>
          </a:prstGeom>
        </p:spPr>
      </p:pic>
      <p:grpSp>
        <p:nvGrpSpPr>
          <p:cNvPr id="10" name="Gruppe 9"/>
          <p:cNvGrpSpPr/>
          <p:nvPr/>
        </p:nvGrpSpPr>
        <p:grpSpPr>
          <a:xfrm>
            <a:off x="6143611" y="4323909"/>
            <a:ext cx="1932298" cy="608174"/>
            <a:chOff x="6786071" y="3747976"/>
            <a:chExt cx="1334985" cy="420175"/>
          </a:xfrm>
          <a:solidFill>
            <a:schemeClr val="accent2"/>
          </a:solidFill>
        </p:grpSpPr>
        <p:sp>
          <p:nvSpPr>
            <p:cNvPr id="53" name="Rektangel 23"/>
            <p:cNvSpPr/>
            <p:nvPr/>
          </p:nvSpPr>
          <p:spPr>
            <a:xfrm>
              <a:off x="6786071" y="3747976"/>
              <a:ext cx="1334985" cy="42017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Project </a:t>
              </a:r>
              <a:r>
                <a:rPr kumimoji="0" lang="nb-NO" sz="1600" b="0" i="0" u="none" strike="noStrike" kern="1200" cap="none" spc="0" normalizeH="0" baseline="0" noProof="0" dirty="0">
                  <a:ln>
                    <a:noFill/>
                  </a:ln>
                  <a:solidFill>
                    <a:srgbClr val="1E72A6"/>
                  </a:solidFill>
                  <a:effectLst/>
                  <a:uLnTx/>
                  <a:uFillTx/>
                  <a:latin typeface="Segoe UI Light" panose="020B0502040204020203" pitchFamily="34" charset="0"/>
                  <a:ea typeface="+mn-ea"/>
                  <a:cs typeface="Segoe UI Light" panose="020B0502040204020203" pitchFamily="34" charset="0"/>
                </a:rPr>
                <a:t> </a:t>
              </a:r>
              <a:br>
                <a:rPr kumimoji="0" lang="nb-NO" sz="1600" b="0" i="0" u="none" strike="noStrike" kern="1200" cap="none" spc="0" normalizeH="0" baseline="0" noProof="0" dirty="0">
                  <a:ln>
                    <a:noFill/>
                  </a:ln>
                  <a:solidFill>
                    <a:srgbClr val="1E72A6"/>
                  </a:solidFill>
                  <a:effectLst/>
                  <a:uLnTx/>
                  <a:uFillTx/>
                  <a:latin typeface="Segoe UI Light" panose="020B0502040204020203" pitchFamily="34" charset="0"/>
                  <a:ea typeface="+mn-ea"/>
                  <a:cs typeface="Segoe UI Light" panose="020B0502040204020203" pitchFamily="34" charset="0"/>
                </a:rPr>
              </a:br>
              <a:r>
                <a:rPr kumimoji="0" lang="nb-NO" sz="16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Automation</a:t>
              </a:r>
            </a:p>
          </p:txBody>
        </p:sp>
        <p:pic>
          <p:nvPicPr>
            <p:cNvPr id="101" name="Grafikk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75935" y="3800217"/>
              <a:ext cx="312205" cy="312205"/>
            </a:xfrm>
            <a:prstGeom prst="rect">
              <a:avLst/>
            </a:prstGeom>
          </p:spPr>
        </p:pic>
      </p:grpSp>
      <p:grpSp>
        <p:nvGrpSpPr>
          <p:cNvPr id="6" name="Gruppe 5"/>
          <p:cNvGrpSpPr/>
          <p:nvPr/>
        </p:nvGrpSpPr>
        <p:grpSpPr>
          <a:xfrm>
            <a:off x="6143611" y="3681575"/>
            <a:ext cx="1932298" cy="608174"/>
            <a:chOff x="6307647" y="3243669"/>
            <a:chExt cx="1334985" cy="420175"/>
          </a:xfrm>
          <a:solidFill>
            <a:schemeClr val="accent2"/>
          </a:solidFill>
        </p:grpSpPr>
        <p:sp>
          <p:nvSpPr>
            <p:cNvPr id="51" name="Rektangel 21"/>
            <p:cNvSpPr/>
            <p:nvPr/>
          </p:nvSpPr>
          <p:spPr>
            <a:xfrm>
              <a:off x="6307647" y="3243669"/>
              <a:ext cx="1334985" cy="42017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Sales</a:t>
              </a:r>
              <a:endParaRPr kumimoji="0" lang="nb-NO" sz="1600" b="0" i="0" u="none" strike="noStrike" kern="1200" cap="none" spc="0" normalizeH="0" baseline="0" noProof="0" dirty="0">
                <a:ln>
                  <a:noFill/>
                </a:ln>
                <a:solidFill>
                  <a:srgbClr val="1E72A6"/>
                </a:solidFill>
                <a:effectLst/>
                <a:uLnTx/>
                <a:uFillTx/>
                <a:latin typeface="Segoe UI Light" panose="020B0502040204020203" pitchFamily="34" charset="0"/>
                <a:ea typeface="+mn-ea"/>
                <a:cs typeface="Segoe UI Light" panose="020B0502040204020203" pitchFamily="34" charset="0"/>
              </a:endParaRPr>
            </a:p>
          </p:txBody>
        </p:sp>
        <p:pic>
          <p:nvPicPr>
            <p:cNvPr id="102" name="Grafikk 1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352462" y="3289467"/>
              <a:ext cx="328578" cy="328578"/>
            </a:xfrm>
            <a:prstGeom prst="rect">
              <a:avLst/>
            </a:prstGeom>
          </p:spPr>
        </p:pic>
      </p:grpSp>
      <p:grpSp>
        <p:nvGrpSpPr>
          <p:cNvPr id="11" name="Gruppe 10"/>
          <p:cNvGrpSpPr/>
          <p:nvPr/>
        </p:nvGrpSpPr>
        <p:grpSpPr>
          <a:xfrm>
            <a:off x="8450023" y="4318208"/>
            <a:ext cx="1932298" cy="608174"/>
            <a:chOff x="8339018" y="3747975"/>
            <a:chExt cx="1334985" cy="420175"/>
          </a:xfrm>
          <a:solidFill>
            <a:schemeClr val="accent2"/>
          </a:solidFill>
        </p:grpSpPr>
        <p:sp>
          <p:nvSpPr>
            <p:cNvPr id="97" name="Rektangel 26"/>
            <p:cNvSpPr/>
            <p:nvPr/>
          </p:nvSpPr>
          <p:spPr>
            <a:xfrm>
              <a:off x="8339018" y="3747975"/>
              <a:ext cx="1334985" cy="42017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err="1">
                  <a:ln>
                    <a:noFill/>
                  </a:ln>
                  <a:solidFill>
                    <a:prstClr val="white"/>
                  </a:solidFill>
                  <a:effectLst/>
                  <a:uLnTx/>
                  <a:uFillTx/>
                  <a:latin typeface="Segoe UI Light" panose="020B0502040204020203" pitchFamily="34" charset="0"/>
                  <a:ea typeface="+mn-ea"/>
                  <a:cs typeface="Segoe UI Light" panose="020B0502040204020203" pitchFamily="34" charset="0"/>
                </a:rPr>
                <a:t>Marketing</a:t>
              </a:r>
              <a:endParaRPr kumimoji="0" lang="nb-NO" sz="1600" b="0" i="0" u="none" strike="noStrike" kern="1200" cap="none" spc="0" normalizeH="0" baseline="0" noProof="0" dirty="0">
                <a:ln>
                  <a:noFill/>
                </a:ln>
                <a:solidFill>
                  <a:srgbClr val="1E72A6"/>
                </a:solidFill>
                <a:effectLst/>
                <a:uLnTx/>
                <a:uFillTx/>
                <a:latin typeface="Segoe UI Light" panose="020B0502040204020203" pitchFamily="34" charset="0"/>
                <a:ea typeface="+mn-ea"/>
                <a:cs typeface="Segoe UI Light" panose="020B0502040204020203" pitchFamily="34" charset="0"/>
              </a:endParaRPr>
            </a:p>
          </p:txBody>
        </p:sp>
        <p:pic>
          <p:nvPicPr>
            <p:cNvPr id="103" name="Marketing logo"/>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389274" y="3786872"/>
              <a:ext cx="311230" cy="315689"/>
            </a:xfrm>
            <a:prstGeom prst="rect">
              <a:avLst/>
            </a:prstGeom>
          </p:spPr>
        </p:pic>
      </p:grpSp>
      <p:sp>
        <p:nvSpPr>
          <p:cNvPr id="67" name="Rectangle 66">
            <a:hlinkClick r:id="rId13"/>
          </p:cNvPr>
          <p:cNvSpPr/>
          <p:nvPr/>
        </p:nvSpPr>
        <p:spPr bwMode="auto">
          <a:xfrm>
            <a:off x="643523" y="1745172"/>
            <a:ext cx="10680881" cy="538459"/>
          </a:xfrm>
          <a:prstGeom prst="rect">
            <a:avLst/>
          </a:prstGeom>
          <a:solidFill>
            <a:schemeClr val="accent4">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ctr" anchorCtr="0" forceAA="0" compatLnSpc="1">
            <a:prstTxWarp prst="textNoShape">
              <a:avLst/>
            </a:prstTxWarp>
            <a:noAutofit/>
          </a:bodyPr>
          <a:lstStyle/>
          <a:p>
            <a:pPr marL="0" marR="0" lvl="0" indent="0" algn="ctr" defTabSz="932114" rtl="0" eaLnBrk="1" fontAlgn="base" latinLnBrk="0" hangingPunct="1">
              <a:lnSpc>
                <a:spcPct val="90000"/>
              </a:lnSpc>
              <a:spcBef>
                <a:spcPct val="0"/>
              </a:spcBef>
              <a:spcAft>
                <a:spcPct val="0"/>
              </a:spcAft>
              <a:buClrTx/>
              <a:buSzTx/>
              <a:buFontTx/>
              <a:buNone/>
              <a:tabLst/>
              <a:defRPr/>
            </a:pPr>
            <a:r>
              <a:rPr kumimoji="0" lang="en-US" sz="1765" b="0" i="0" u="none" strike="noStrike" kern="0" cap="none" spc="0" normalizeH="0" baseline="0" noProof="0" dirty="0">
                <a:ln>
                  <a:noFill/>
                </a:ln>
                <a:gradFill>
                  <a:gsLst>
                    <a:gs pos="0">
                      <a:srgbClr val="FFFFFF"/>
                    </a:gs>
                    <a:gs pos="100000">
                      <a:srgbClr val="FFFFFF"/>
                    </a:gs>
                  </a:gsLst>
                  <a:lin ang="5400000" scaled="0"/>
                </a:gradFill>
                <a:effectLst/>
                <a:uLnTx/>
                <a:uFillTx/>
                <a:latin typeface="Segoe UI Light"/>
                <a:ea typeface="Segoe UI" pitchFamily="34" charset="0"/>
                <a:cs typeface="Segoe UI" pitchFamily="34" charset="0"/>
              </a:rPr>
              <a:t>Microsoft AppSource</a:t>
            </a:r>
          </a:p>
        </p:txBody>
      </p:sp>
      <p:sp>
        <p:nvSpPr>
          <p:cNvPr id="3" name="Title 2"/>
          <p:cNvSpPr>
            <a:spLocks noGrp="1"/>
          </p:cNvSpPr>
          <p:nvPr>
            <p:ph type="title"/>
          </p:nvPr>
        </p:nvSpPr>
        <p:spPr/>
        <p:txBody>
          <a:bodyPr/>
          <a:lstStyle/>
          <a:p>
            <a:r>
              <a:rPr lang="en-US" sz="4700" dirty="0"/>
              <a:t>Dynamics 365</a:t>
            </a:r>
            <a:endParaRPr lang="en-US" dirty="0"/>
          </a:p>
        </p:txBody>
      </p:sp>
      <p:sp>
        <p:nvSpPr>
          <p:cNvPr id="56" name="Application Platform (PowerApps, Power BI Embedded, Flow) &amp; Common Data Model"/>
          <p:cNvSpPr/>
          <p:nvPr/>
        </p:nvSpPr>
        <p:spPr bwMode="auto">
          <a:xfrm>
            <a:off x="643524" y="5035829"/>
            <a:ext cx="10680881" cy="422851"/>
          </a:xfrm>
          <a:prstGeom prst="rect">
            <a:avLst/>
          </a:prstGeom>
          <a:solidFill>
            <a:srgbClr val="74277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ctr" anchorCtr="0" forceAA="0" compatLnSpc="1">
            <a:prstTxWarp prst="textNoShape">
              <a:avLst/>
            </a:prstTxWarp>
            <a:noAutofit/>
          </a:bodyPr>
          <a:lstStyle/>
          <a:p>
            <a:pPr marL="0" marR="0" lvl="0" indent="0" algn="ctr" defTabSz="932114" rtl="0" eaLnBrk="1" fontAlgn="base" latinLnBrk="0" hangingPunct="1">
              <a:lnSpc>
                <a:spcPct val="90000"/>
              </a:lnSpc>
              <a:spcBef>
                <a:spcPct val="0"/>
              </a:spcBef>
              <a:spcAft>
                <a:spcPct val="0"/>
              </a:spcAft>
              <a:buClrTx/>
              <a:buSzTx/>
              <a:buFontTx/>
              <a:buNone/>
              <a:tabLst/>
              <a:defRPr/>
            </a:pPr>
            <a:r>
              <a:rPr kumimoji="0" lang="en-US" sz="1765" b="0" i="0" u="none" strike="noStrike" kern="0" cap="none" spc="0" normalizeH="0" baseline="0" noProof="0" dirty="0">
                <a:ln>
                  <a:noFill/>
                </a:ln>
                <a:gradFill>
                  <a:gsLst>
                    <a:gs pos="0">
                      <a:srgbClr val="FFFFFF"/>
                    </a:gs>
                    <a:gs pos="100000">
                      <a:srgbClr val="FFFFFF"/>
                    </a:gs>
                  </a:gsLst>
                  <a:lin ang="5400000" scaled="0"/>
                </a:gradFill>
                <a:effectLst/>
                <a:uLnTx/>
                <a:uFillTx/>
                <a:latin typeface="Segoe UI Light"/>
                <a:ea typeface="Segoe UI" pitchFamily="34" charset="0"/>
                <a:cs typeface="Segoe UI" pitchFamily="34" charset="0"/>
              </a:rPr>
              <a:t> Common Data Service</a:t>
            </a:r>
          </a:p>
        </p:txBody>
      </p:sp>
      <p:sp>
        <p:nvSpPr>
          <p:cNvPr id="57" name="Office 365">
            <a:hlinkClick r:id="rId14"/>
          </p:cNvPr>
          <p:cNvSpPr/>
          <p:nvPr/>
        </p:nvSpPr>
        <p:spPr bwMode="auto">
          <a:xfrm>
            <a:off x="2518892" y="2365211"/>
            <a:ext cx="1375777" cy="2589037"/>
          </a:xfrm>
          <a:prstGeom prst="rect">
            <a:avLst/>
          </a:prstGeom>
          <a:solidFill>
            <a:srgbClr val="EB3C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79259" rIns="182828" bIns="146263" numCol="1" spcCol="0" rtlCol="0" fromWordArt="0" anchor="t" anchorCtr="0" forceAA="0" compatLnSpc="1">
            <a:prstTxWarp prst="textNoShape">
              <a:avLst/>
            </a:prstTxWarp>
            <a:noAutofit/>
          </a:bodyPr>
          <a:lstStyle/>
          <a:p>
            <a:pPr marL="0" marR="0" lvl="0" indent="0" algn="l" defTabSz="932114" rtl="0" eaLnBrk="1" fontAlgn="base" latinLnBrk="0" hangingPunct="1">
              <a:lnSpc>
                <a:spcPct val="90000"/>
              </a:lnSpc>
              <a:spcBef>
                <a:spcPct val="0"/>
              </a:spcBef>
              <a:spcAft>
                <a:spcPct val="0"/>
              </a:spcAft>
              <a:buClrTx/>
              <a:buSzTx/>
              <a:buFontTx/>
              <a:buNone/>
              <a:tabLst/>
              <a:defRPr/>
            </a:pPr>
            <a:endParaRPr kumimoji="0" lang="en-US" sz="1765" b="0" i="0" u="none" strike="noStrike" kern="0" cap="none" spc="0" normalizeH="0" baseline="0" noProof="0" dirty="0">
              <a:ln>
                <a:noFill/>
              </a:ln>
              <a:gradFill>
                <a:gsLst>
                  <a:gs pos="0">
                    <a:srgbClr val="FFFFFF"/>
                  </a:gs>
                  <a:gs pos="100000">
                    <a:srgbClr val="FFFFFF"/>
                  </a:gs>
                </a:gsLst>
                <a:lin ang="5400000" scaled="0"/>
              </a:gradFill>
              <a:effectLst/>
              <a:uLnTx/>
              <a:uFillTx/>
              <a:latin typeface="Segoe UI Light"/>
              <a:ea typeface="Segoe UI" pitchFamily="34" charset="0"/>
              <a:cs typeface="Segoe UI" pitchFamily="34" charset="0"/>
            </a:endParaRPr>
          </a:p>
          <a:p>
            <a:pPr marL="0" marR="0" lvl="0" indent="0" algn="l" defTabSz="932114" rtl="0" eaLnBrk="1" fontAlgn="base" latinLnBrk="0" hangingPunct="1">
              <a:lnSpc>
                <a:spcPct val="90000"/>
              </a:lnSpc>
              <a:spcBef>
                <a:spcPct val="0"/>
              </a:spcBef>
              <a:spcAft>
                <a:spcPct val="0"/>
              </a:spcAft>
              <a:buClrTx/>
              <a:buSzTx/>
              <a:buFontTx/>
              <a:buNone/>
              <a:tabLst/>
              <a:defRPr/>
            </a:pPr>
            <a:endParaRPr kumimoji="0" lang="en-US" sz="1765" b="0" i="0" u="none" strike="noStrike" kern="0" cap="none" spc="0" normalizeH="0" baseline="0" noProof="0" dirty="0">
              <a:ln>
                <a:noFill/>
              </a:ln>
              <a:gradFill>
                <a:gsLst>
                  <a:gs pos="0">
                    <a:srgbClr val="FFFFFF"/>
                  </a:gs>
                  <a:gs pos="100000">
                    <a:srgbClr val="FFFFFF"/>
                  </a:gs>
                </a:gsLst>
                <a:lin ang="5400000" scaled="0"/>
              </a:gradFill>
              <a:effectLst/>
              <a:uLnTx/>
              <a:uFillTx/>
              <a:latin typeface="Segoe UI Light"/>
              <a:ea typeface="Segoe UI" pitchFamily="34" charset="0"/>
              <a:cs typeface="Segoe UI" pitchFamily="34" charset="0"/>
            </a:endParaRPr>
          </a:p>
          <a:p>
            <a:pPr marL="0" marR="0" lvl="0" indent="0" algn="l" defTabSz="932114" rtl="0" eaLnBrk="1" fontAlgn="base" latinLnBrk="0" hangingPunct="1">
              <a:lnSpc>
                <a:spcPct val="90000"/>
              </a:lnSpc>
              <a:spcBef>
                <a:spcPct val="0"/>
              </a:spcBef>
              <a:spcAft>
                <a:spcPct val="0"/>
              </a:spcAft>
              <a:buClrTx/>
              <a:buSzTx/>
              <a:buFontTx/>
              <a:buNone/>
              <a:tabLst/>
              <a:defRPr/>
            </a:pPr>
            <a:endParaRPr kumimoji="0" lang="en-US" sz="1765" b="0" i="0" u="none" strike="noStrike" kern="0" cap="none" spc="0" normalizeH="0" baseline="0" noProof="0" dirty="0">
              <a:ln>
                <a:noFill/>
              </a:ln>
              <a:gradFill>
                <a:gsLst>
                  <a:gs pos="0">
                    <a:srgbClr val="FFFFFF"/>
                  </a:gs>
                  <a:gs pos="100000">
                    <a:srgbClr val="FFFFFF"/>
                  </a:gs>
                </a:gsLst>
                <a:lin ang="5400000" scaled="0"/>
              </a:gradFill>
              <a:effectLst/>
              <a:uLnTx/>
              <a:uFillTx/>
              <a:latin typeface="Segoe UI Light"/>
              <a:ea typeface="Segoe UI" pitchFamily="34" charset="0"/>
              <a:cs typeface="Segoe UI" pitchFamily="34" charset="0"/>
            </a:endParaRPr>
          </a:p>
          <a:p>
            <a:pPr marL="0" marR="0" lvl="0" indent="0" algn="l" defTabSz="932114" rtl="0" eaLnBrk="1" fontAlgn="base" latinLnBrk="0" hangingPunct="1">
              <a:lnSpc>
                <a:spcPct val="90000"/>
              </a:lnSpc>
              <a:spcBef>
                <a:spcPct val="0"/>
              </a:spcBef>
              <a:spcAft>
                <a:spcPct val="0"/>
              </a:spcAft>
              <a:buClrTx/>
              <a:buSzTx/>
              <a:buFontTx/>
              <a:buNone/>
              <a:tabLst/>
              <a:defRPr/>
            </a:pPr>
            <a:endParaRPr kumimoji="0" lang="en-US" sz="1765" b="0" i="0" u="none" strike="noStrike" kern="0" cap="none" spc="0" normalizeH="0" baseline="0" noProof="0" dirty="0">
              <a:ln>
                <a:noFill/>
              </a:ln>
              <a:gradFill>
                <a:gsLst>
                  <a:gs pos="0">
                    <a:srgbClr val="FFFFFF"/>
                  </a:gs>
                  <a:gs pos="100000">
                    <a:srgbClr val="FFFFFF"/>
                  </a:gs>
                </a:gsLst>
                <a:lin ang="5400000" scaled="0"/>
              </a:gradFill>
              <a:effectLst/>
              <a:uLnTx/>
              <a:uFillTx/>
              <a:latin typeface="Segoe UI Light"/>
              <a:ea typeface="Segoe UI" pitchFamily="34" charset="0"/>
              <a:cs typeface="Segoe UI" pitchFamily="34" charset="0"/>
            </a:endParaRPr>
          </a:p>
          <a:p>
            <a:pPr marL="0" marR="0" lvl="0" indent="0" algn="l" defTabSz="932114" rtl="0" eaLnBrk="1" fontAlgn="base" latinLnBrk="0" hangingPunct="1">
              <a:lnSpc>
                <a:spcPct val="90000"/>
              </a:lnSpc>
              <a:spcBef>
                <a:spcPct val="0"/>
              </a:spcBef>
              <a:spcAft>
                <a:spcPct val="0"/>
              </a:spcAft>
              <a:buClrTx/>
              <a:buSzTx/>
              <a:buFontTx/>
              <a:buNone/>
              <a:tabLst/>
              <a:defRPr/>
            </a:pPr>
            <a:endParaRPr kumimoji="0" lang="en-US" sz="1765" b="0" i="0" u="none" strike="noStrike" kern="0" cap="none" spc="0" normalizeH="0" baseline="0" noProof="0" dirty="0">
              <a:ln>
                <a:noFill/>
              </a:ln>
              <a:gradFill>
                <a:gsLst>
                  <a:gs pos="0">
                    <a:srgbClr val="FFFFFF"/>
                  </a:gs>
                  <a:gs pos="100000">
                    <a:srgbClr val="FFFFFF"/>
                  </a:gs>
                </a:gsLst>
                <a:lin ang="5400000" scaled="0"/>
              </a:gradFill>
              <a:effectLst/>
              <a:uLnTx/>
              <a:uFillTx/>
              <a:latin typeface="Segoe UI Light"/>
              <a:ea typeface="Segoe UI" pitchFamily="34" charset="0"/>
              <a:cs typeface="Segoe UI" pitchFamily="34" charset="0"/>
            </a:endParaRPr>
          </a:p>
          <a:p>
            <a:pPr marL="0" marR="0" lvl="0" indent="0" algn="l" defTabSz="932114" rtl="0" eaLnBrk="1" fontAlgn="base" latinLnBrk="0" hangingPunct="1">
              <a:lnSpc>
                <a:spcPct val="90000"/>
              </a:lnSpc>
              <a:spcBef>
                <a:spcPct val="0"/>
              </a:spcBef>
              <a:spcAft>
                <a:spcPct val="0"/>
              </a:spcAft>
              <a:buClrTx/>
              <a:buSzTx/>
              <a:buFontTx/>
              <a:buNone/>
              <a:tabLst/>
              <a:defRPr/>
            </a:pPr>
            <a:endParaRPr kumimoji="0" lang="en-US" sz="1765" b="0" i="0" u="none" strike="noStrike" kern="0" cap="none" spc="0" normalizeH="0" baseline="0" noProof="0" dirty="0">
              <a:ln>
                <a:noFill/>
              </a:ln>
              <a:gradFill>
                <a:gsLst>
                  <a:gs pos="0">
                    <a:srgbClr val="FFFFFF"/>
                  </a:gs>
                  <a:gs pos="100000">
                    <a:srgbClr val="FFFFFF"/>
                  </a:gs>
                </a:gsLst>
                <a:lin ang="5400000" scaled="0"/>
              </a:gradFill>
              <a:effectLst/>
              <a:uLnTx/>
              <a:uFillTx/>
              <a:latin typeface="Segoe UI Light"/>
              <a:ea typeface="Segoe UI" pitchFamily="34" charset="0"/>
              <a:cs typeface="Segoe UI" pitchFamily="34" charset="0"/>
            </a:endParaRPr>
          </a:p>
          <a:p>
            <a:pPr marL="0" marR="0" lvl="0" indent="0" algn="l" defTabSz="932114" rtl="0" eaLnBrk="1" fontAlgn="base" latinLnBrk="0" hangingPunct="1">
              <a:lnSpc>
                <a:spcPct val="90000"/>
              </a:lnSpc>
              <a:spcBef>
                <a:spcPct val="0"/>
              </a:spcBef>
              <a:spcAft>
                <a:spcPct val="0"/>
              </a:spcAft>
              <a:buClrTx/>
              <a:buSzTx/>
              <a:buFontTx/>
              <a:buNone/>
              <a:tabLst/>
              <a:defRPr/>
            </a:pPr>
            <a:r>
              <a:rPr kumimoji="0" lang="en-US" sz="1765" b="0" i="0" u="none" strike="noStrike" kern="0" cap="none" spc="0" normalizeH="0" baseline="0" noProof="0" dirty="0">
                <a:ln>
                  <a:noFill/>
                </a:ln>
                <a:gradFill>
                  <a:gsLst>
                    <a:gs pos="0">
                      <a:srgbClr val="FFFFFF"/>
                    </a:gs>
                    <a:gs pos="100000">
                      <a:srgbClr val="FFFFFF"/>
                    </a:gs>
                  </a:gsLst>
                  <a:lin ang="5400000" scaled="0"/>
                </a:gradFill>
                <a:effectLst/>
                <a:uLnTx/>
                <a:uFillTx/>
                <a:latin typeface="Segoe UI Light"/>
                <a:ea typeface="Segoe UI" pitchFamily="34" charset="0"/>
                <a:cs typeface="Segoe UI" pitchFamily="34" charset="0"/>
              </a:rPr>
              <a:t>Office 365</a:t>
            </a:r>
          </a:p>
        </p:txBody>
      </p:sp>
      <p:sp>
        <p:nvSpPr>
          <p:cNvPr id="58" name="Third Party Business Applications"/>
          <p:cNvSpPr/>
          <p:nvPr/>
        </p:nvSpPr>
        <p:spPr bwMode="auto">
          <a:xfrm>
            <a:off x="10640521" y="2375194"/>
            <a:ext cx="683883" cy="2596458"/>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182828" tIns="179259" rIns="182828" bIns="146263" numCol="1" spcCol="0" rtlCol="0" fromWordArt="0" anchor="ctr" anchorCtr="0" forceAA="0" compatLnSpc="1">
            <a:prstTxWarp prst="textNoShape">
              <a:avLst/>
            </a:prstTxWarp>
            <a:noAutofit/>
          </a:bodyPr>
          <a:lstStyle/>
          <a:p>
            <a:pPr marL="0" marR="0" lvl="0" indent="0" algn="ctr" defTabSz="932114" rtl="0" eaLnBrk="1" fontAlgn="base" latinLnBrk="0" hangingPunct="1">
              <a:lnSpc>
                <a:spcPct val="90000"/>
              </a:lnSpc>
              <a:spcBef>
                <a:spcPct val="0"/>
              </a:spcBef>
              <a:spcAft>
                <a:spcPct val="0"/>
              </a:spcAft>
              <a:buClrTx/>
              <a:buSzTx/>
              <a:buFontTx/>
              <a:buNone/>
              <a:tabLst/>
              <a:defRPr/>
            </a:pPr>
            <a:r>
              <a:rPr kumimoji="0" lang="en-US" sz="1765" b="0" i="0" u="none" strike="noStrike" kern="0" cap="none" spc="0" normalizeH="0" baseline="0" noProof="0" dirty="0">
                <a:ln>
                  <a:noFill/>
                </a:ln>
                <a:gradFill>
                  <a:gsLst>
                    <a:gs pos="0">
                      <a:srgbClr val="FFFFFF"/>
                    </a:gs>
                    <a:gs pos="100000">
                      <a:srgbClr val="FFFFFF"/>
                    </a:gs>
                  </a:gsLst>
                  <a:lin ang="5400000" scaled="0"/>
                </a:gradFill>
                <a:effectLst/>
                <a:uLnTx/>
                <a:uFillTx/>
                <a:latin typeface="Segoe UI Light"/>
                <a:ea typeface="Segoe UI" pitchFamily="34" charset="0"/>
                <a:cs typeface="Segoe UI" pitchFamily="34" charset="0"/>
              </a:rPr>
              <a:t>Third Party Business Applications</a:t>
            </a:r>
          </a:p>
        </p:txBody>
      </p:sp>
      <p:sp>
        <p:nvSpPr>
          <p:cNvPr id="95" name="Azure">
            <a:hlinkClick r:id="rId15"/>
          </p:cNvPr>
          <p:cNvSpPr/>
          <p:nvPr/>
        </p:nvSpPr>
        <p:spPr bwMode="auto">
          <a:xfrm>
            <a:off x="643524" y="5510427"/>
            <a:ext cx="10680881" cy="422851"/>
          </a:xfrm>
          <a:prstGeom prst="rect">
            <a:avLst/>
          </a:prstGeom>
          <a:solidFill>
            <a:schemeClr val="tx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ctr" anchorCtr="0" forceAA="0" compatLnSpc="1">
            <a:prstTxWarp prst="textNoShape">
              <a:avLst/>
            </a:prstTxWarp>
            <a:noAutofit/>
          </a:bodyPr>
          <a:lstStyle/>
          <a:p>
            <a:pPr marL="0" marR="0" lvl="0" indent="0" algn="ctr" defTabSz="932114" rtl="0" eaLnBrk="1" fontAlgn="base" latinLnBrk="0" hangingPunct="1">
              <a:lnSpc>
                <a:spcPct val="90000"/>
              </a:lnSpc>
              <a:spcBef>
                <a:spcPct val="0"/>
              </a:spcBef>
              <a:spcAft>
                <a:spcPct val="0"/>
              </a:spcAft>
              <a:buClrTx/>
              <a:buSzTx/>
              <a:buFontTx/>
              <a:buNone/>
              <a:tabLst/>
              <a:defRPr/>
            </a:pPr>
            <a:r>
              <a:rPr kumimoji="0" lang="en-US" sz="1765" b="0" i="0" u="none" strike="noStrike" kern="0" cap="none" spc="0" normalizeH="0" baseline="0" noProof="0" dirty="0">
                <a:ln>
                  <a:noFill/>
                </a:ln>
                <a:gradFill>
                  <a:gsLst>
                    <a:gs pos="0">
                      <a:srgbClr val="FFFFFF"/>
                    </a:gs>
                    <a:gs pos="100000">
                      <a:srgbClr val="FFFFFF"/>
                    </a:gs>
                  </a:gsLst>
                  <a:lin ang="5400000" scaled="0"/>
                </a:gradFill>
                <a:effectLst/>
                <a:uLnTx/>
                <a:uFillTx/>
                <a:latin typeface="Segoe UI Light"/>
                <a:ea typeface="Segoe UI" pitchFamily="34" charset="0"/>
                <a:cs typeface="Segoe UI" pitchFamily="34" charset="0"/>
              </a:rPr>
              <a:t>Azure</a:t>
            </a:r>
          </a:p>
        </p:txBody>
      </p:sp>
      <p:graphicFrame>
        <p:nvGraphicFramePr>
          <p:cNvPr id="96" name="Power BI"/>
          <p:cNvGraphicFramePr>
            <a:graphicFrameLocks noGrp="1"/>
          </p:cNvGraphicFramePr>
          <p:nvPr>
            <p:extLst/>
          </p:nvPr>
        </p:nvGraphicFramePr>
        <p:xfrm>
          <a:off x="3979305" y="2374953"/>
          <a:ext cx="1971855" cy="2579297"/>
        </p:xfrm>
        <a:graphic>
          <a:graphicData uri="http://schemas.openxmlformats.org/drawingml/2006/table">
            <a:tbl>
              <a:tblPr>
                <a:tableStyleId>{5C22544A-7EE6-4342-B048-85BDC9FD1C3A}</a:tableStyleId>
              </a:tblPr>
              <a:tblGrid>
                <a:gridCol w="1971855">
                  <a:extLst>
                    <a:ext uri="{9D8B030D-6E8A-4147-A177-3AD203B41FA5}">
                      <a16:colId xmlns:a16="http://schemas.microsoft.com/office/drawing/2014/main" val="1544284482"/>
                    </a:ext>
                  </a:extLst>
                </a:gridCol>
              </a:tblGrid>
              <a:tr h="794565">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it-IT" sz="1600" dirty="0">
                          <a:solidFill>
                            <a:schemeClr val="tx1"/>
                          </a:solidFill>
                          <a:ea typeface="Segoe UI" pitchFamily="34" charset="0"/>
                          <a:cs typeface="Segoe UI" pitchFamily="34" charset="0"/>
                        </a:rPr>
                        <a:t>Power BI</a:t>
                      </a:r>
                    </a:p>
                  </a:txBody>
                  <a:tcPr marL="89630" marR="89630" marT="179259" marB="44814"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2C811"/>
                    </a:solidFill>
                  </a:tcPr>
                </a:tc>
                <a:extLst>
                  <a:ext uri="{0D108BD9-81ED-4DB2-BD59-A6C34878D82A}">
                    <a16:rowId xmlns:a16="http://schemas.microsoft.com/office/drawing/2014/main" val="2980025288"/>
                  </a:ext>
                </a:extLst>
              </a:tr>
              <a:tr h="990167">
                <a:tc>
                  <a:txBody>
                    <a:bodyPr/>
                    <a:lstStyle/>
                    <a:p>
                      <a:pPr defTabSz="951028" fontAlgn="base">
                        <a:lnSpc>
                          <a:spcPct val="90000"/>
                        </a:lnSpc>
                        <a:spcBef>
                          <a:spcPts val="1200"/>
                        </a:spcBef>
                        <a:spcAft>
                          <a:spcPct val="0"/>
                        </a:spcAft>
                      </a:pPr>
                      <a:endParaRPr lang="it-IT" sz="1600" dirty="0">
                        <a:gradFill>
                          <a:gsLst>
                            <a:gs pos="0">
                              <a:srgbClr val="FFFFFF"/>
                            </a:gs>
                            <a:gs pos="100000">
                              <a:srgbClr val="FFFFFF"/>
                            </a:gs>
                          </a:gsLst>
                          <a:lin ang="5400000" scaled="0"/>
                        </a:gradFill>
                        <a:ea typeface="Segoe UI" pitchFamily="34" charset="0"/>
                        <a:cs typeface="Segoe UI" pitchFamily="34" charset="0"/>
                      </a:endParaRPr>
                    </a:p>
                    <a:p>
                      <a:pPr algn="ctr" defTabSz="951028" fontAlgn="base">
                        <a:lnSpc>
                          <a:spcPct val="90000"/>
                        </a:lnSpc>
                        <a:spcBef>
                          <a:spcPts val="1200"/>
                        </a:spcBef>
                        <a:spcAft>
                          <a:spcPct val="0"/>
                        </a:spcAft>
                      </a:pPr>
                      <a:r>
                        <a:rPr lang="it-IT" sz="1600" dirty="0">
                          <a:gradFill>
                            <a:gsLst>
                              <a:gs pos="0">
                                <a:srgbClr val="FFFFFF"/>
                              </a:gs>
                              <a:gs pos="100000">
                                <a:srgbClr val="FFFFFF"/>
                              </a:gs>
                            </a:gsLst>
                            <a:lin ang="5400000" scaled="0"/>
                          </a:gradFill>
                          <a:ea typeface="Segoe UI" pitchFamily="34" charset="0"/>
                          <a:cs typeface="Segoe UI" pitchFamily="34" charset="0"/>
                        </a:rPr>
                        <a:t>Cortana Intelligence</a:t>
                      </a:r>
                    </a:p>
                  </a:txBody>
                  <a:tcPr marL="89630" marR="89630" marT="179259" marB="44814">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lumMod val="50000"/>
                      </a:schemeClr>
                    </a:solidFill>
                  </a:tcPr>
                </a:tc>
                <a:extLst>
                  <a:ext uri="{0D108BD9-81ED-4DB2-BD59-A6C34878D82A}">
                    <a16:rowId xmlns:a16="http://schemas.microsoft.com/office/drawing/2014/main" val="1966257433"/>
                  </a:ext>
                </a:extLst>
              </a:tr>
              <a:tr h="794565">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it-IT" sz="1600" dirty="0">
                          <a:gradFill>
                            <a:gsLst>
                              <a:gs pos="0">
                                <a:srgbClr val="FFFFFF"/>
                              </a:gs>
                              <a:gs pos="100000">
                                <a:srgbClr val="FFFFFF"/>
                              </a:gs>
                            </a:gsLst>
                            <a:lin ang="5400000" scaled="0"/>
                          </a:gradFill>
                          <a:ea typeface="Segoe UI" pitchFamily="34" charset="0"/>
                          <a:cs typeface="Segoe UI" pitchFamily="34" charset="0"/>
                        </a:rPr>
                        <a:t>Azure IoT </a:t>
                      </a:r>
                      <a:endParaRPr lang="en-US" sz="1600" dirty="0"/>
                    </a:p>
                  </a:txBody>
                  <a:tcPr marL="89630" marR="89630" marT="179259" marB="44814"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noFill/>
                      <a:prstDash val="solid"/>
                      <a:round/>
                      <a:headEnd type="none" w="med" len="med"/>
                      <a:tailEnd type="none" w="med" len="med"/>
                    </a:lnB>
                    <a:solidFill>
                      <a:srgbClr val="333F50"/>
                    </a:solidFill>
                  </a:tcPr>
                </a:tc>
                <a:extLst>
                  <a:ext uri="{0D108BD9-81ED-4DB2-BD59-A6C34878D82A}">
                    <a16:rowId xmlns:a16="http://schemas.microsoft.com/office/drawing/2014/main" val="1029702615"/>
                  </a:ext>
                </a:extLst>
              </a:tr>
            </a:tbl>
          </a:graphicData>
        </a:graphic>
      </p:graphicFrame>
      <p:sp>
        <p:nvSpPr>
          <p:cNvPr id="120" name="Office 365">
            <a:hlinkClick r:id="rId16"/>
          </p:cNvPr>
          <p:cNvSpPr/>
          <p:nvPr/>
        </p:nvSpPr>
        <p:spPr bwMode="auto">
          <a:xfrm>
            <a:off x="1589724" y="2365211"/>
            <a:ext cx="782088" cy="2589037"/>
          </a:xfrm>
          <a:prstGeom prst="rect">
            <a:avLst/>
          </a:prstGeom>
          <a:solidFill>
            <a:srgbClr val="9B006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182828" tIns="179259" rIns="182828" bIns="146263" numCol="1" spcCol="0" rtlCol="0" fromWordArt="0" anchor="ctr" anchorCtr="0" forceAA="0" compatLnSpc="1">
            <a:prstTxWarp prst="textNoShape">
              <a:avLst/>
            </a:prstTxWarp>
            <a:noAutofit/>
          </a:bodyPr>
          <a:lstStyle/>
          <a:p>
            <a:pPr marL="0" marR="0" lvl="0" indent="0" algn="ctr" defTabSz="932114" rtl="0" eaLnBrk="1" fontAlgn="base" latinLnBrk="0" hangingPunct="1">
              <a:lnSpc>
                <a:spcPct val="90000"/>
              </a:lnSpc>
              <a:spcBef>
                <a:spcPct val="0"/>
              </a:spcBef>
              <a:spcAft>
                <a:spcPct val="0"/>
              </a:spcAft>
              <a:buClrTx/>
              <a:buSzTx/>
              <a:buFontTx/>
              <a:buNone/>
              <a:tabLst/>
              <a:defRPr/>
            </a:pPr>
            <a:r>
              <a:rPr kumimoji="0" lang="en-US" sz="1765" b="0" i="0" u="none" strike="noStrike" kern="0" cap="none" spc="0" normalizeH="0" baseline="0" noProof="0" dirty="0">
                <a:ln>
                  <a:noFill/>
                </a:ln>
                <a:gradFill>
                  <a:gsLst>
                    <a:gs pos="0">
                      <a:srgbClr val="FFFFFF"/>
                    </a:gs>
                    <a:gs pos="100000">
                      <a:srgbClr val="FFFFFF"/>
                    </a:gs>
                  </a:gsLst>
                  <a:lin ang="5400000" scaled="0"/>
                </a:gradFill>
                <a:effectLst/>
                <a:uLnTx/>
                <a:uFillTx/>
                <a:latin typeface="Segoe UI Light"/>
                <a:ea typeface="Segoe UI" pitchFamily="34" charset="0"/>
                <a:cs typeface="Segoe UI" pitchFamily="34" charset="0"/>
              </a:rPr>
              <a:t>       Power Apps</a:t>
            </a:r>
          </a:p>
        </p:txBody>
      </p:sp>
      <p:sp>
        <p:nvSpPr>
          <p:cNvPr id="121" name="Office 365">
            <a:hlinkClick r:id="rId17"/>
          </p:cNvPr>
          <p:cNvSpPr/>
          <p:nvPr/>
        </p:nvSpPr>
        <p:spPr bwMode="auto">
          <a:xfrm>
            <a:off x="643523" y="2365211"/>
            <a:ext cx="782088" cy="2589037"/>
          </a:xfrm>
          <a:prstGeom prst="rect">
            <a:avLst/>
          </a:prstGeom>
          <a:solidFill>
            <a:srgbClr val="0077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182828" tIns="179259" rIns="182828" bIns="146263" numCol="1" spcCol="0" rtlCol="0" fromWordArt="0" anchor="ctr" anchorCtr="0" forceAA="0" compatLnSpc="1">
            <a:prstTxWarp prst="textNoShape">
              <a:avLst/>
            </a:prstTxWarp>
            <a:noAutofit/>
          </a:bodyPr>
          <a:lstStyle/>
          <a:p>
            <a:pPr marL="0" marR="0" lvl="0" indent="0" algn="ctr" defTabSz="932114" rtl="0" eaLnBrk="1" fontAlgn="base" latinLnBrk="0" hangingPunct="1">
              <a:lnSpc>
                <a:spcPct val="90000"/>
              </a:lnSpc>
              <a:spcBef>
                <a:spcPct val="0"/>
              </a:spcBef>
              <a:spcAft>
                <a:spcPct val="0"/>
              </a:spcAft>
              <a:buClrTx/>
              <a:buSzTx/>
              <a:buFontTx/>
              <a:buNone/>
              <a:tabLst/>
              <a:defRPr/>
            </a:pPr>
            <a:r>
              <a:rPr kumimoji="0" lang="en-US" sz="1765" b="0" i="0" u="none" strike="noStrike" kern="0" cap="none" spc="0" normalizeH="0" baseline="0" noProof="0" dirty="0">
                <a:ln>
                  <a:noFill/>
                </a:ln>
                <a:gradFill>
                  <a:gsLst>
                    <a:gs pos="0">
                      <a:srgbClr val="FFFFFF"/>
                    </a:gs>
                    <a:gs pos="100000">
                      <a:srgbClr val="FFFFFF"/>
                    </a:gs>
                  </a:gsLst>
                  <a:lin ang="5400000" scaled="0"/>
                </a:gradFill>
                <a:effectLst/>
                <a:uLnTx/>
                <a:uFillTx/>
                <a:latin typeface="Segoe UI Light"/>
                <a:ea typeface="Segoe UI" pitchFamily="34" charset="0"/>
                <a:cs typeface="Segoe UI" pitchFamily="34" charset="0"/>
              </a:rPr>
              <a:t>       Microsoft Flow</a:t>
            </a:r>
          </a:p>
        </p:txBody>
      </p:sp>
      <p:pic>
        <p:nvPicPr>
          <p:cNvPr id="1026" name="Picture 2" descr="Bilderesultat for office logo"/>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685750" y="3024510"/>
            <a:ext cx="939306" cy="93930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pbs.twimg.com/profile_images/604406061114634240/4CThwllO.png">
            <a:hlinkClick r:id="rId19"/>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b="21806"/>
          <a:stretch/>
        </p:blipFill>
        <p:spPr bwMode="auto">
          <a:xfrm>
            <a:off x="4619276" y="2374953"/>
            <a:ext cx="655218" cy="5123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ilderesultat for cortana intelligence logo">
            <a:hlinkClick r:id="rId21"/>
          </p:cNvPr>
          <p:cNvPicPr>
            <a:picLocks noChangeAspect="1" noChangeArrowheads="1"/>
          </p:cNvPicPr>
          <p:nvPr/>
        </p:nvPicPr>
        <p:blipFill>
          <a:blip r:embed="rId22">
            <a:extLst>
              <a:ext uri="{BEBA8EAE-BF5A-486C-A8C5-ECC9F3942E4B}">
                <a14:imgProps xmlns:a14="http://schemas.microsoft.com/office/drawing/2010/main">
                  <a14:imgLayer r:embed="rId2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4679716" y="4144387"/>
            <a:ext cx="561975" cy="5619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logosvector.net/wp-content/uploads/2015/08/cortana-vector-logo.png">
            <a:hlinkClick r:id="rId24"/>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703315" y="3243020"/>
            <a:ext cx="502286" cy="502286"/>
          </a:xfrm>
          <a:prstGeom prst="rect">
            <a:avLst/>
          </a:prstGeom>
          <a:noFill/>
          <a:extLst>
            <a:ext uri="{909E8E84-426E-40DD-AFC4-6F175D3DCCD1}">
              <a14:hiddenFill xmlns:a14="http://schemas.microsoft.com/office/drawing/2010/main">
                <a:solidFill>
                  <a:srgbClr val="FFFFFF"/>
                </a:solidFill>
              </a14:hiddenFill>
            </a:ext>
          </a:extLst>
        </p:spPr>
      </p:pic>
      <p:pic>
        <p:nvPicPr>
          <p:cNvPr id="2" name="Bilde 1"/>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597468" y="5045572"/>
            <a:ext cx="349417" cy="349417"/>
          </a:xfrm>
          <a:prstGeom prst="rect">
            <a:avLst/>
          </a:prstGeom>
        </p:spPr>
      </p:pic>
      <p:pic>
        <p:nvPicPr>
          <p:cNvPr id="34" name="Picture 4" descr="Bilderesultat for cortana intelligence logo"/>
          <p:cNvPicPr>
            <a:picLocks noChangeAspect="1" noChangeArrowheads="1"/>
          </p:cNvPicPr>
          <p:nvPr/>
        </p:nvPicPr>
        <p:blipFill>
          <a:blip r:embed="rId22">
            <a:extLst>
              <a:ext uri="{BEBA8EAE-BF5A-486C-A8C5-ECC9F3942E4B}">
                <a14:imgProps xmlns:a14="http://schemas.microsoft.com/office/drawing/2010/main">
                  <a14:imgLayer r:embed="rId2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5288313" y="5563481"/>
            <a:ext cx="316742" cy="316742"/>
          </a:xfrm>
          <a:prstGeom prst="rect">
            <a:avLst/>
          </a:prstGeom>
          <a:noFill/>
          <a:extLst>
            <a:ext uri="{909E8E84-426E-40DD-AFC4-6F175D3DCCD1}">
              <a14:hiddenFill xmlns:a14="http://schemas.microsoft.com/office/drawing/2010/main">
                <a:solidFill>
                  <a:srgbClr val="FFFFFF"/>
                </a:solidFill>
              </a14:hiddenFill>
            </a:ext>
          </a:extLst>
        </p:spPr>
      </p:pic>
      <p:pic>
        <p:nvPicPr>
          <p:cNvPr id="4" name="Bilde 3"/>
          <p:cNvPicPr>
            <a:picLocks noChangeAspect="1"/>
          </p:cNvPicPr>
          <p:nvPr/>
        </p:nvPicPr>
        <p:blipFill rotWithShape="1">
          <a:blip r:embed="rId27">
            <a:extLst>
              <a:ext uri="{28A0092B-C50C-407E-A947-70E740481C1C}">
                <a14:useLocalDpi xmlns:a14="http://schemas.microsoft.com/office/drawing/2010/main" val="0"/>
              </a:ext>
            </a:extLst>
          </a:blip>
          <a:srcRect l="11016" t="20462" r="8983" b="14152"/>
          <a:stretch/>
        </p:blipFill>
        <p:spPr>
          <a:xfrm rot="16200000">
            <a:off x="896937" y="4263456"/>
            <a:ext cx="330201" cy="269875"/>
          </a:xfrm>
          <a:prstGeom prst="rect">
            <a:avLst/>
          </a:prstGeom>
        </p:spPr>
      </p:pic>
      <p:pic>
        <p:nvPicPr>
          <p:cNvPr id="5" name="Bilde 4"/>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rot="16200000">
            <a:off x="1783901" y="4168150"/>
            <a:ext cx="401042" cy="401042"/>
          </a:xfrm>
          <a:prstGeom prst="rect">
            <a:avLst/>
          </a:prstGeom>
        </p:spPr>
      </p:pic>
      <p:grpSp>
        <p:nvGrpSpPr>
          <p:cNvPr id="40" name="Gruppe 39">
            <a:extLst>
              <a:ext uri="{FF2B5EF4-FFF2-40B4-BE49-F238E27FC236}">
                <a16:creationId xmlns:a16="http://schemas.microsoft.com/office/drawing/2014/main" id="{2074C6D1-72BE-4588-B0ED-F5FCB48B4141}"/>
              </a:ext>
            </a:extLst>
          </p:cNvPr>
          <p:cNvGrpSpPr/>
          <p:nvPr/>
        </p:nvGrpSpPr>
        <p:grpSpPr>
          <a:xfrm>
            <a:off x="8450023" y="3046336"/>
            <a:ext cx="1932298" cy="608174"/>
            <a:chOff x="9078006" y="3243669"/>
            <a:chExt cx="1334985" cy="420175"/>
          </a:xfrm>
          <a:solidFill>
            <a:schemeClr val="accent2"/>
          </a:solidFill>
        </p:grpSpPr>
        <p:sp>
          <p:nvSpPr>
            <p:cNvPr id="41" name="Rektangel 25">
              <a:extLst>
                <a:ext uri="{FF2B5EF4-FFF2-40B4-BE49-F238E27FC236}">
                  <a16:creationId xmlns:a16="http://schemas.microsoft.com/office/drawing/2014/main" id="{97379FC1-F618-4D4D-9511-6387C5E700EC}"/>
                </a:ext>
              </a:extLst>
            </p:cNvPr>
            <p:cNvSpPr/>
            <p:nvPr/>
          </p:nvSpPr>
          <p:spPr>
            <a:xfrm>
              <a:off x="9078006" y="3243669"/>
              <a:ext cx="1334985" cy="42017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Customer </a:t>
              </a:r>
              <a:br>
                <a:rPr kumimoji="0" lang="nb-NO" sz="16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br>
              <a:r>
                <a:rPr kumimoji="0" lang="nb-NO" sz="1600" b="0" i="0" u="none" strike="noStrike" kern="1200" cap="none" spc="0" normalizeH="0" baseline="0" noProof="0" dirty="0" err="1">
                  <a:ln>
                    <a:noFill/>
                  </a:ln>
                  <a:solidFill>
                    <a:prstClr val="white"/>
                  </a:solidFill>
                  <a:effectLst/>
                  <a:uLnTx/>
                  <a:uFillTx/>
                  <a:latin typeface="Segoe UI Light" panose="020B0502040204020203" pitchFamily="34" charset="0"/>
                  <a:ea typeface="+mn-ea"/>
                  <a:cs typeface="Segoe UI Light" panose="020B0502040204020203" pitchFamily="34" charset="0"/>
                </a:rPr>
                <a:t>care</a:t>
              </a:r>
              <a:endParaRPr kumimoji="0" lang="nb-NO" sz="1600" b="0" i="0" u="none" strike="noStrike" kern="1200" cap="none" spc="0" normalizeH="0" baseline="0" noProof="0" dirty="0">
                <a:ln>
                  <a:noFill/>
                </a:ln>
                <a:solidFill>
                  <a:srgbClr val="1E72A6"/>
                </a:solidFill>
                <a:effectLst/>
                <a:uLnTx/>
                <a:uFillTx/>
                <a:latin typeface="Segoe UI Light" panose="020B0502040204020203" pitchFamily="34" charset="0"/>
                <a:ea typeface="+mn-ea"/>
                <a:cs typeface="Segoe UI Light" panose="020B0502040204020203" pitchFamily="34" charset="0"/>
              </a:endParaRPr>
            </a:p>
          </p:txBody>
        </p:sp>
        <p:pic>
          <p:nvPicPr>
            <p:cNvPr id="42" name="Grafikk 9">
              <a:extLst>
                <a:ext uri="{FF2B5EF4-FFF2-40B4-BE49-F238E27FC236}">
                  <a16:creationId xmlns:a16="http://schemas.microsoft.com/office/drawing/2014/main" id="{15CEFC06-0F60-4B99-A33A-4BA7842734A0}"/>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9174269" y="3287903"/>
              <a:ext cx="248817" cy="342123"/>
            </a:xfrm>
            <a:prstGeom prst="rect">
              <a:avLst/>
            </a:prstGeom>
          </p:spPr>
        </p:pic>
      </p:grpSp>
      <p:sp>
        <p:nvSpPr>
          <p:cNvPr id="43" name="Rektangel 22">
            <a:extLst>
              <a:ext uri="{FF2B5EF4-FFF2-40B4-BE49-F238E27FC236}">
                <a16:creationId xmlns:a16="http://schemas.microsoft.com/office/drawing/2014/main" id="{C6EB4E91-74C4-44B0-8577-CF9EAE61A2A5}"/>
              </a:ext>
            </a:extLst>
          </p:cNvPr>
          <p:cNvSpPr/>
          <p:nvPr/>
        </p:nvSpPr>
        <p:spPr>
          <a:xfrm>
            <a:off x="6143611" y="3046336"/>
            <a:ext cx="1932298" cy="608174"/>
          </a:xfrm>
          <a:prstGeom prst="rect">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Talent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err="1">
                <a:ln>
                  <a:noFill/>
                </a:ln>
                <a:solidFill>
                  <a:prstClr val="white"/>
                </a:solidFill>
                <a:effectLst/>
                <a:uLnTx/>
                <a:uFillTx/>
                <a:latin typeface="Segoe UI Light" panose="020B0502040204020203" pitchFamily="34" charset="0"/>
                <a:ea typeface="+mn-ea"/>
                <a:cs typeface="Segoe UI Light" panose="020B0502040204020203" pitchFamily="34" charset="0"/>
              </a:rPr>
              <a:t>Mangement</a:t>
            </a:r>
            <a:endParaRPr kumimoji="0" lang="nb-NO" sz="1600" b="0" i="0" u="none" strike="noStrike" kern="1200" cap="none" spc="0" normalizeH="0" baseline="0" noProof="0" dirty="0">
              <a:ln>
                <a:noFill/>
              </a:ln>
              <a:solidFill>
                <a:srgbClr val="1E72A6"/>
              </a:solidFill>
              <a:effectLst/>
              <a:uLnTx/>
              <a:uFillTx/>
              <a:latin typeface="Segoe UI Light" panose="020B0502040204020203" pitchFamily="34" charset="0"/>
              <a:ea typeface="+mn-ea"/>
              <a:cs typeface="Segoe UI Light" panose="020B0502040204020203" pitchFamily="34" charset="0"/>
            </a:endParaRPr>
          </a:p>
        </p:txBody>
      </p:sp>
      <p:pic>
        <p:nvPicPr>
          <p:cNvPr id="46" name="Grafikk 12">
            <a:extLst>
              <a:ext uri="{FF2B5EF4-FFF2-40B4-BE49-F238E27FC236}">
                <a16:creationId xmlns:a16="http://schemas.microsoft.com/office/drawing/2014/main" id="{73989C4A-513F-4A8E-9BF4-9952FF2EE60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99781" y="3100468"/>
            <a:ext cx="499291" cy="499291"/>
          </a:xfrm>
          <a:prstGeom prst="rect">
            <a:avLst/>
          </a:prstGeom>
        </p:spPr>
      </p:pic>
      <p:pic>
        <p:nvPicPr>
          <p:cNvPr id="47" name="Grafikk 12">
            <a:extLst>
              <a:ext uri="{FF2B5EF4-FFF2-40B4-BE49-F238E27FC236}">
                <a16:creationId xmlns:a16="http://schemas.microsoft.com/office/drawing/2014/main" id="{4AAF26FE-4780-4E62-9900-3FF34E3E825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522765" y="2464913"/>
            <a:ext cx="499291" cy="499291"/>
          </a:xfrm>
          <a:prstGeom prst="rect">
            <a:avLst/>
          </a:prstGeom>
        </p:spPr>
      </p:pic>
      <p:grpSp>
        <p:nvGrpSpPr>
          <p:cNvPr id="15" name="Gruppe 14"/>
          <p:cNvGrpSpPr/>
          <p:nvPr/>
        </p:nvGrpSpPr>
        <p:grpSpPr>
          <a:xfrm>
            <a:off x="6026609" y="2374953"/>
            <a:ext cx="4538333" cy="2596460"/>
            <a:chOff x="-1126982" y="371280"/>
            <a:chExt cx="4538333" cy="2596460"/>
          </a:xfrm>
        </p:grpSpPr>
        <p:sp>
          <p:nvSpPr>
            <p:cNvPr id="44" name="Dynamics 365"/>
            <p:cNvSpPr/>
            <p:nvPr/>
          </p:nvSpPr>
          <p:spPr bwMode="auto">
            <a:xfrm>
              <a:off x="-1126982" y="371280"/>
              <a:ext cx="4538333" cy="2596460"/>
            </a:xfrm>
            <a:prstGeom prst="rect">
              <a:avLst/>
            </a:prstGeom>
            <a:solidFill>
              <a:schemeClr val="accent4">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79259" rIns="182828" bIns="146263" numCol="1" spcCol="0" rtlCol="0" fromWordArt="0" anchor="t" anchorCtr="0" forceAA="0" compatLnSpc="1">
              <a:prstTxWarp prst="textNoShape">
                <a:avLst/>
              </a:prstTxWarp>
              <a:noAutofit/>
            </a:bodyPr>
            <a:lstStyle/>
            <a:p>
              <a:pPr marL="0" marR="0" lvl="0" indent="0" algn="ctr" defTabSz="932114" rtl="0" eaLnBrk="1" fontAlgn="base" latinLnBrk="0" hangingPunct="1">
                <a:lnSpc>
                  <a:spcPct val="90000"/>
                </a:lnSpc>
                <a:spcBef>
                  <a:spcPct val="0"/>
                </a:spcBef>
                <a:spcAft>
                  <a:spcPct val="0"/>
                </a:spcAft>
                <a:buClrTx/>
                <a:buSzTx/>
                <a:buFontTx/>
                <a:buNone/>
                <a:tabLst/>
                <a:defRPr/>
              </a:pPr>
              <a:endParaRPr kumimoji="0" lang="en-US" sz="1863" b="0" i="0" u="none" strike="noStrike" kern="0" cap="none" spc="0" normalizeH="0" baseline="0" noProof="0" dirty="0">
                <a:ln>
                  <a:noFill/>
                </a:ln>
                <a:gradFill>
                  <a:gsLst>
                    <a:gs pos="0">
                      <a:srgbClr val="FFFFFF"/>
                    </a:gs>
                    <a:gs pos="100000">
                      <a:srgbClr val="FFFFFF"/>
                    </a:gs>
                  </a:gsLst>
                  <a:lin ang="5400000" scaled="0"/>
                </a:gradFill>
                <a:effectLst/>
                <a:uLnTx/>
                <a:uFillTx/>
                <a:latin typeface="Segoe UI Light"/>
                <a:ea typeface="Segoe UI" pitchFamily="34" charset="0"/>
                <a:cs typeface="Segoe UI" pitchFamily="34" charset="0"/>
              </a:endParaRPr>
            </a:p>
            <a:p>
              <a:pPr marL="0" marR="0" lvl="0" indent="0" algn="ctr" defTabSz="932114" rtl="0" eaLnBrk="1" fontAlgn="base" latinLnBrk="0" hangingPunct="1">
                <a:lnSpc>
                  <a:spcPct val="90000"/>
                </a:lnSpc>
                <a:spcBef>
                  <a:spcPct val="0"/>
                </a:spcBef>
                <a:spcAft>
                  <a:spcPct val="0"/>
                </a:spcAft>
                <a:buClrTx/>
                <a:buSzTx/>
                <a:buFontTx/>
                <a:buNone/>
                <a:tabLst/>
                <a:defRPr/>
              </a:pPr>
              <a:endParaRPr kumimoji="0" lang="en-US" sz="1863" b="0" i="0" u="none" strike="noStrike" kern="0" cap="none" spc="0" normalizeH="0" baseline="0" noProof="0" dirty="0">
                <a:ln>
                  <a:noFill/>
                </a:ln>
                <a:gradFill>
                  <a:gsLst>
                    <a:gs pos="0">
                      <a:srgbClr val="FFFFFF"/>
                    </a:gs>
                    <a:gs pos="100000">
                      <a:srgbClr val="FFFFFF"/>
                    </a:gs>
                  </a:gsLst>
                  <a:lin ang="5400000" scaled="0"/>
                </a:gradFill>
                <a:effectLst/>
                <a:uLnTx/>
                <a:uFillTx/>
                <a:latin typeface="Segoe UI Light"/>
                <a:ea typeface="Segoe UI" pitchFamily="34" charset="0"/>
                <a:cs typeface="Segoe UI" pitchFamily="34" charset="0"/>
              </a:endParaRPr>
            </a:p>
            <a:p>
              <a:pPr marL="0" marR="0" lvl="0" indent="0" algn="ctr" defTabSz="932114" rtl="0" eaLnBrk="1" fontAlgn="base" latinLnBrk="0" hangingPunct="1">
                <a:lnSpc>
                  <a:spcPct val="90000"/>
                </a:lnSpc>
                <a:spcBef>
                  <a:spcPct val="0"/>
                </a:spcBef>
                <a:spcAft>
                  <a:spcPct val="0"/>
                </a:spcAft>
                <a:buClrTx/>
                <a:buSzTx/>
                <a:buFontTx/>
                <a:buNone/>
                <a:tabLst/>
                <a:defRPr/>
              </a:pPr>
              <a:endParaRPr kumimoji="0" lang="en-US" sz="1863" b="0" i="0" u="none" strike="noStrike" kern="0" cap="none" spc="0" normalizeH="0" baseline="0" noProof="0" dirty="0">
                <a:ln>
                  <a:noFill/>
                </a:ln>
                <a:gradFill>
                  <a:gsLst>
                    <a:gs pos="0">
                      <a:srgbClr val="FFFFFF"/>
                    </a:gs>
                    <a:gs pos="100000">
                      <a:srgbClr val="FFFFFF"/>
                    </a:gs>
                  </a:gsLst>
                  <a:lin ang="5400000" scaled="0"/>
                </a:gradFill>
                <a:effectLst/>
                <a:uLnTx/>
                <a:uFillTx/>
                <a:latin typeface="Segoe UI Light"/>
                <a:ea typeface="Segoe UI" pitchFamily="34" charset="0"/>
                <a:cs typeface="Segoe UI" pitchFamily="34" charset="0"/>
              </a:endParaRPr>
            </a:p>
            <a:p>
              <a:pPr marL="0" marR="0" lvl="0" indent="0" algn="ctr" defTabSz="932114" rtl="0" eaLnBrk="1" fontAlgn="base" latinLnBrk="0" hangingPunct="1">
                <a:lnSpc>
                  <a:spcPct val="90000"/>
                </a:lnSpc>
                <a:spcBef>
                  <a:spcPct val="0"/>
                </a:spcBef>
                <a:spcAft>
                  <a:spcPct val="0"/>
                </a:spcAft>
                <a:buClrTx/>
                <a:buSzTx/>
                <a:buFontTx/>
                <a:buNone/>
                <a:tabLst/>
                <a:defRPr/>
              </a:pPr>
              <a:endParaRPr kumimoji="0" lang="en-US" sz="1863" b="0" i="0" u="none" strike="noStrike" kern="0" cap="none" spc="0" normalizeH="0" baseline="0" noProof="0" dirty="0">
                <a:ln>
                  <a:noFill/>
                </a:ln>
                <a:gradFill>
                  <a:gsLst>
                    <a:gs pos="0">
                      <a:srgbClr val="FFFFFF"/>
                    </a:gs>
                    <a:gs pos="100000">
                      <a:srgbClr val="FFFFFF"/>
                    </a:gs>
                  </a:gsLst>
                  <a:lin ang="5400000" scaled="0"/>
                </a:gradFill>
                <a:effectLst/>
                <a:uLnTx/>
                <a:uFillTx/>
                <a:latin typeface="Segoe UI Light"/>
                <a:ea typeface="Segoe UI" pitchFamily="34" charset="0"/>
                <a:cs typeface="Segoe UI" pitchFamily="34" charset="0"/>
              </a:endParaRPr>
            </a:p>
            <a:p>
              <a:pPr marL="0" marR="0" lvl="0" indent="0" algn="ctr" defTabSz="932114" rtl="0" eaLnBrk="1" fontAlgn="base" latinLnBrk="0" hangingPunct="1">
                <a:lnSpc>
                  <a:spcPct val="90000"/>
                </a:lnSpc>
                <a:spcBef>
                  <a:spcPct val="0"/>
                </a:spcBef>
                <a:spcAft>
                  <a:spcPct val="0"/>
                </a:spcAft>
                <a:buClrTx/>
                <a:buSzTx/>
                <a:buFontTx/>
                <a:buNone/>
                <a:tabLst/>
                <a:defRPr/>
              </a:pPr>
              <a:endParaRPr kumimoji="0" lang="en-US" sz="1863" b="0" i="0" u="none" strike="noStrike" kern="0" cap="none" spc="0" normalizeH="0" baseline="0" noProof="0" dirty="0">
                <a:ln>
                  <a:noFill/>
                </a:ln>
                <a:gradFill>
                  <a:gsLst>
                    <a:gs pos="0">
                      <a:srgbClr val="FFFFFF"/>
                    </a:gs>
                    <a:gs pos="100000">
                      <a:srgbClr val="FFFFFF"/>
                    </a:gs>
                  </a:gsLst>
                  <a:lin ang="5400000" scaled="0"/>
                </a:gradFill>
                <a:effectLst/>
                <a:uLnTx/>
                <a:uFillTx/>
                <a:latin typeface="Segoe UI Light"/>
                <a:ea typeface="Segoe UI" pitchFamily="34" charset="0"/>
                <a:cs typeface="Segoe UI" pitchFamily="34" charset="0"/>
              </a:endParaRPr>
            </a:p>
            <a:p>
              <a:pPr marL="0" marR="0" lvl="0" indent="0" algn="ctr" defTabSz="932114" rtl="0" eaLnBrk="1" fontAlgn="base" latinLnBrk="0" hangingPunct="1">
                <a:lnSpc>
                  <a:spcPct val="90000"/>
                </a:lnSpc>
                <a:spcBef>
                  <a:spcPct val="0"/>
                </a:spcBef>
                <a:spcAft>
                  <a:spcPct val="0"/>
                </a:spcAft>
                <a:buClrTx/>
                <a:buSzTx/>
                <a:buFontTx/>
                <a:buNone/>
                <a:tabLst/>
                <a:defRPr/>
              </a:pPr>
              <a:endParaRPr kumimoji="0" lang="en-US" sz="1863" b="0" i="0" u="none" strike="noStrike" kern="0" cap="none" spc="0" normalizeH="0" baseline="0" noProof="0" dirty="0">
                <a:ln>
                  <a:noFill/>
                </a:ln>
                <a:gradFill>
                  <a:gsLst>
                    <a:gs pos="0">
                      <a:srgbClr val="FFFFFF"/>
                    </a:gs>
                    <a:gs pos="100000">
                      <a:srgbClr val="FFFFFF"/>
                    </a:gs>
                  </a:gsLst>
                  <a:lin ang="5400000" scaled="0"/>
                </a:gradFill>
                <a:effectLst/>
                <a:uLnTx/>
                <a:uFillTx/>
                <a:latin typeface="Segoe UI Light"/>
                <a:ea typeface="Segoe UI" pitchFamily="34" charset="0"/>
                <a:cs typeface="Segoe UI" pitchFamily="34" charset="0"/>
              </a:endParaRPr>
            </a:p>
            <a:p>
              <a:pPr marL="0" marR="0" lvl="0" indent="0" algn="ctr" defTabSz="932114" rtl="0" eaLnBrk="1" fontAlgn="base" latinLnBrk="0" hangingPunct="1">
                <a:lnSpc>
                  <a:spcPct val="90000"/>
                </a:lnSpc>
                <a:spcBef>
                  <a:spcPct val="0"/>
                </a:spcBef>
                <a:spcAft>
                  <a:spcPct val="0"/>
                </a:spcAft>
                <a:buClrTx/>
                <a:buSzTx/>
                <a:buFontTx/>
                <a:buNone/>
                <a:tabLst/>
                <a:defRPr/>
              </a:pPr>
              <a:endParaRPr kumimoji="0" lang="en-US" sz="1765" b="0" i="0" u="none" strike="noStrike" kern="0" cap="none" spc="0" normalizeH="0" baseline="0" noProof="0" dirty="0">
                <a:ln>
                  <a:noFill/>
                </a:ln>
                <a:gradFill>
                  <a:gsLst>
                    <a:gs pos="0">
                      <a:srgbClr val="FFFFFF"/>
                    </a:gs>
                    <a:gs pos="100000">
                      <a:srgbClr val="FFFFFF"/>
                    </a:gs>
                  </a:gsLst>
                  <a:lin ang="5400000" scaled="0"/>
                </a:gradFill>
                <a:effectLst/>
                <a:uLnTx/>
                <a:uFillTx/>
                <a:latin typeface="Segoe UI Light"/>
                <a:ea typeface="Segoe UI" pitchFamily="34" charset="0"/>
                <a:cs typeface="Segoe UI" pitchFamily="34" charset="0"/>
              </a:endParaRPr>
            </a:p>
          </p:txBody>
        </p:sp>
        <p:pic>
          <p:nvPicPr>
            <p:cNvPr id="45" name="Picture 10" descr="https://dynaxtips.files.wordpress.com/2016/10/dynamics365logo.jpg?w=505">
              <a:hlinkClick r:id="rId31"/>
            </p:cNvPr>
            <p:cNvPicPr>
              <a:picLocks noChangeAspect="1" noChangeArrowheads="1"/>
            </p:cNvPicPr>
            <p:nvPr/>
          </p:nvPicPr>
          <p:blipFill>
            <a:blip r:embed="rId32">
              <a:extLst>
                <a:ext uri="{BEBA8EAE-BF5A-486C-A8C5-ECC9F3942E4B}">
                  <a14:imgProps xmlns:a14="http://schemas.microsoft.com/office/drawing/2010/main">
                    <a14:imgLayer r:embed="rId33">
                      <a14:imgEffect>
                        <a14:backgroundRemoval t="2386" b="100000" l="0" r="89901">
                          <a14:foregroundMark x1="53663" y1="38171" x2="53663" y2="38171"/>
                        </a14:backgroundRemoval>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5860" y="379587"/>
              <a:ext cx="2443793" cy="243411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20037349"/>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32" fill="hold" nodeType="clickEffect">
                                  <p:stCondLst>
                                    <p:cond delay="0"/>
                                  </p:stCondLst>
                                  <p:childTnLst>
                                    <p:animEffect transition="out" filter="box(out)">
                                      <p:cBhvr>
                                        <p:cTn id="6" dur="2000"/>
                                        <p:tgtEl>
                                          <p:spTgt spid="15"/>
                                        </p:tgtEl>
                                      </p:cBhvr>
                                    </p:animEffect>
                                    <p:set>
                                      <p:cBhvr>
                                        <p:cTn id="7" dur="1" fill="hold">
                                          <p:stCondLst>
                                            <p:cond delay="19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ekstSylinder 8"/>
          <p:cNvSpPr txBox="1"/>
          <p:nvPr/>
        </p:nvSpPr>
        <p:spPr>
          <a:xfrm>
            <a:off x="748245" y="755695"/>
            <a:ext cx="9872202" cy="461665"/>
          </a:xfrm>
          <a:prstGeom prst="rect">
            <a:avLst/>
          </a:prstGeom>
          <a:noFill/>
        </p:spPr>
        <p:txBody>
          <a:bodyPr wrap="square" rtlCol="0">
            <a:spAutoFit/>
          </a:bodyPr>
          <a:lstStyle/>
          <a:p>
            <a:r>
              <a:rPr lang="nb-NO" sz="2400" dirty="0">
                <a:solidFill>
                  <a:schemeClr val="tx1">
                    <a:lumMod val="65000"/>
                    <a:lumOff val="35000"/>
                  </a:schemeClr>
                </a:solidFill>
                <a:latin typeface="Segoe UI Light" panose="020B0502040204020203" pitchFamily="34" charset="0"/>
                <a:cs typeface="Segoe UI Light" panose="020B0502040204020203" pitchFamily="34" charset="0"/>
              </a:rPr>
              <a:t>Forberedelser til ditt neste </a:t>
            </a:r>
            <a:r>
              <a:rPr lang="nb-NO" sz="2400" strike="sngStrike" dirty="0">
                <a:solidFill>
                  <a:schemeClr val="tx1">
                    <a:lumMod val="65000"/>
                    <a:lumOff val="35000"/>
                  </a:schemeClr>
                </a:solidFill>
                <a:latin typeface="Segoe UI Light" panose="020B0502040204020203" pitchFamily="34" charset="0"/>
                <a:cs typeface="Segoe UI Light" panose="020B0502040204020203" pitchFamily="34" charset="0"/>
              </a:rPr>
              <a:t>ERP prosjekt</a:t>
            </a:r>
            <a:r>
              <a:rPr lang="nb-NO" sz="2400" dirty="0">
                <a:solidFill>
                  <a:schemeClr val="tx1">
                    <a:lumMod val="65000"/>
                    <a:lumOff val="35000"/>
                  </a:schemeClr>
                </a:solidFill>
                <a:latin typeface="Segoe UI Light" panose="020B0502040204020203" pitchFamily="34" charset="0"/>
                <a:cs typeface="Segoe UI Light" panose="020B0502040204020203" pitchFamily="34" charset="0"/>
              </a:rPr>
              <a:t> organisasjonsendringsprosjekt</a:t>
            </a:r>
          </a:p>
        </p:txBody>
      </p:sp>
      <p:sp>
        <p:nvSpPr>
          <p:cNvPr id="10" name="TekstSylinder 9"/>
          <p:cNvSpPr txBox="1"/>
          <p:nvPr/>
        </p:nvSpPr>
        <p:spPr>
          <a:xfrm>
            <a:off x="748245" y="1465714"/>
            <a:ext cx="8090955" cy="3985706"/>
          </a:xfrm>
          <a:prstGeom prst="rect">
            <a:avLst/>
          </a:prstGeom>
          <a:noFill/>
        </p:spPr>
        <p:txBody>
          <a:bodyPr wrap="square" rtlCol="0">
            <a:spAutoFit/>
          </a:bodyPr>
          <a:lstStyle/>
          <a:p>
            <a:r>
              <a:rPr lang="nb-NO" sz="1100" dirty="0">
                <a:solidFill>
                  <a:schemeClr val="tx1">
                    <a:lumMod val="50000"/>
                    <a:lumOff val="50000"/>
                  </a:schemeClr>
                </a:solidFill>
                <a:cs typeface="Segoe UI" panose="020B0502040204020203" pitchFamily="34" charset="0"/>
              </a:rPr>
              <a:t>Anskaffelse og implementering av forretningssystemer er en krevende prosess, og får frem våre emosjonelle følelser både i det forberedende arbeidet, gjennomføringen og etter driftsettelse. Implementeringen berører ofte alle medarbeidere i bedriften din, i tillegg til dine kunder, leverandører og andre samarbeidspartnere. Vi i </a:t>
            </a:r>
            <a:r>
              <a:rPr lang="nb-NO" sz="1100" dirty="0" err="1">
                <a:solidFill>
                  <a:schemeClr val="tx1">
                    <a:lumMod val="50000"/>
                    <a:lumOff val="50000"/>
                  </a:schemeClr>
                </a:solidFill>
                <a:cs typeface="Segoe UI" panose="020B0502040204020203" pitchFamily="34" charset="0"/>
              </a:rPr>
              <a:t>Axdata</a:t>
            </a:r>
            <a:r>
              <a:rPr lang="nb-NO" sz="1100" dirty="0">
                <a:solidFill>
                  <a:schemeClr val="tx1">
                    <a:lumMod val="50000"/>
                    <a:lumOff val="50000"/>
                  </a:schemeClr>
                </a:solidFill>
                <a:cs typeface="Segoe UI" panose="020B0502040204020203" pitchFamily="34" charset="0"/>
              </a:rPr>
              <a:t> ser at enkelte bedrifter lykkes bedre enn andre med både anskaffelsen, implementeringen og driftsettelsen og ønsker med dette å dele noen av våre tanker på hvorfor disse bedriftene har suksess.</a:t>
            </a:r>
          </a:p>
          <a:p>
            <a:endParaRPr lang="nb-NO" sz="1100" dirty="0">
              <a:solidFill>
                <a:schemeClr val="tx1">
                  <a:lumMod val="50000"/>
                  <a:lumOff val="50000"/>
                </a:schemeClr>
              </a:solidFill>
              <a:cs typeface="Segoe UI" panose="020B0502040204020203" pitchFamily="34" charset="0"/>
            </a:endParaRPr>
          </a:p>
          <a:p>
            <a:r>
              <a:rPr lang="nb-NO" sz="1100" dirty="0">
                <a:solidFill>
                  <a:schemeClr val="tx1">
                    <a:lumMod val="50000"/>
                    <a:lumOff val="50000"/>
                  </a:schemeClr>
                </a:solidFill>
                <a:cs typeface="Segoe UI" panose="020B0502040204020203" pitchFamily="34" charset="0"/>
              </a:rPr>
              <a:t>Dette er ikke et IT prosjekt, og det er heller ikke et ERP prosjekt. Dette er et organisasjonsendringsprosjekt. Årsaken til at vi som bedrifter velger å ta i bruk ny teknologi er at vi ønsker å forbedre oss, og skal vi forbedre oss må vi også endre oss. Trinn 1 er derfor å etablere dette som et organisasjonsendringsprosjekt, </a:t>
            </a:r>
            <a:r>
              <a:rPr lang="nb-NO" sz="1100" dirty="0" err="1">
                <a:solidFill>
                  <a:schemeClr val="tx1">
                    <a:lumMod val="50000"/>
                    <a:lumOff val="50000"/>
                  </a:schemeClr>
                </a:solidFill>
                <a:cs typeface="Segoe UI" panose="020B0502040204020203" pitchFamily="34" charset="0"/>
              </a:rPr>
              <a:t>evnt</a:t>
            </a:r>
            <a:r>
              <a:rPr lang="nb-NO" sz="1100" dirty="0">
                <a:solidFill>
                  <a:schemeClr val="tx1">
                    <a:lumMod val="50000"/>
                    <a:lumOff val="50000"/>
                  </a:schemeClr>
                </a:solidFill>
                <a:cs typeface="Segoe UI" panose="020B0502040204020203" pitchFamily="34" charset="0"/>
              </a:rPr>
              <a:t>. et organisasjonsforbedringsprosjekt. Eksempelvis hvilke forretningsmål og tiltak skal defineres for hvordan din bedrift kan skape konkurranse-fortrinn og hente ut større verdier.</a:t>
            </a:r>
          </a:p>
          <a:p>
            <a:endParaRPr lang="nb-NO" sz="1100" dirty="0">
              <a:solidFill>
                <a:schemeClr val="tx1">
                  <a:lumMod val="50000"/>
                  <a:lumOff val="50000"/>
                </a:schemeClr>
              </a:solidFill>
              <a:cs typeface="Segoe UI" panose="020B0502040204020203" pitchFamily="34" charset="0"/>
            </a:endParaRPr>
          </a:p>
          <a:p>
            <a:r>
              <a:rPr lang="nb-NO" sz="1100" dirty="0">
                <a:solidFill>
                  <a:schemeClr val="tx1">
                    <a:lumMod val="50000"/>
                    <a:lumOff val="50000"/>
                  </a:schemeClr>
                </a:solidFill>
                <a:cs typeface="Segoe UI" panose="020B0502040204020203" pitchFamily="34" charset="0"/>
              </a:rPr>
              <a:t>Et sterkt engasjement er helt avgjørende for suksess. Ofte pekes det på at ledelsen må være engasjerte og ta eierskap til prosjektet, men realiteten er at vi må få hele bedriften til å være engasjerte og ta eierskap. Et positivt engasjement fra alle medarbeidere bidrar både til forståelse for prosjektet og større endringsvilje som skaper bedre forutsetninger for å lykkes. </a:t>
            </a:r>
          </a:p>
          <a:p>
            <a:endParaRPr lang="nb-NO" sz="1100" dirty="0">
              <a:solidFill>
                <a:schemeClr val="tx1">
                  <a:lumMod val="50000"/>
                  <a:lumOff val="50000"/>
                </a:schemeClr>
              </a:solidFill>
              <a:cs typeface="Segoe UI" panose="020B0502040204020203" pitchFamily="34" charset="0"/>
            </a:endParaRPr>
          </a:p>
          <a:p>
            <a:r>
              <a:rPr lang="nb-NO" sz="1100" dirty="0">
                <a:solidFill>
                  <a:schemeClr val="tx1">
                    <a:lumMod val="50000"/>
                    <a:lumOff val="50000"/>
                  </a:schemeClr>
                </a:solidFill>
                <a:cs typeface="Segoe UI" panose="020B0502040204020203" pitchFamily="34" charset="0"/>
              </a:rPr>
              <a:t>For å få til dette må det etableres et felles mål om hvor vi skal. Dette målet må være klart og tydelig både for medarbeidere, ledelse og den partneren dere velger til å gjennomføre prosjektet sammen med. Den beste måten å skape et felles mål på vil være å involvere medarbeidere i å være med på å definere dette. Det kan eksempelvis være ved å engasjere medarbeidere i å gi prosjektet et navn via en navnekonkurranse eller lignende. </a:t>
            </a:r>
          </a:p>
          <a:p>
            <a:r>
              <a:rPr lang="nb-NO" sz="1100" dirty="0">
                <a:solidFill>
                  <a:schemeClr val="tx1">
                    <a:lumMod val="50000"/>
                    <a:lumOff val="50000"/>
                  </a:schemeClr>
                </a:solidFill>
                <a:cs typeface="Segoe UI" panose="020B0502040204020203" pitchFamily="34" charset="0"/>
              </a:rPr>
              <a:t>  </a:t>
            </a:r>
          </a:p>
          <a:p>
            <a:r>
              <a:rPr lang="nb-NO" sz="1100" dirty="0">
                <a:solidFill>
                  <a:schemeClr val="tx1">
                    <a:lumMod val="50000"/>
                    <a:lumOff val="50000"/>
                  </a:schemeClr>
                </a:solidFill>
                <a:cs typeface="Segoe UI" panose="020B0502040204020203" pitchFamily="34" charset="0"/>
              </a:rPr>
              <a:t>Vi har flere innspill på veien og i dokumentet belyses både strategiske og operasjonelle momenter. Vi håper våre anbefalinger om hvilke veivalg dere bør gjøre for å lykkes med innføring av digital transformasjon er av interesse og ser frem til videre prosess.</a:t>
            </a:r>
          </a:p>
          <a:p>
            <a:endParaRPr lang="nb-NO" sz="1100" dirty="0">
              <a:solidFill>
                <a:schemeClr val="tx1">
                  <a:lumMod val="50000"/>
                  <a:lumOff val="50000"/>
                </a:schemeClr>
              </a:solidFill>
              <a:cs typeface="Segoe UI" panose="020B0502040204020203" pitchFamily="34" charset="0"/>
            </a:endParaRPr>
          </a:p>
        </p:txBody>
      </p:sp>
      <p:grpSp>
        <p:nvGrpSpPr>
          <p:cNvPr id="3" name="Group 2"/>
          <p:cNvGrpSpPr/>
          <p:nvPr/>
        </p:nvGrpSpPr>
        <p:grpSpPr>
          <a:xfrm>
            <a:off x="9366497" y="2990266"/>
            <a:ext cx="2475486" cy="3018334"/>
            <a:chOff x="9592408" y="3035767"/>
            <a:chExt cx="2475486" cy="3018334"/>
          </a:xfrm>
        </p:grpSpPr>
        <p:grpSp>
          <p:nvGrpSpPr>
            <p:cNvPr id="11" name="Gruppe 10"/>
            <p:cNvGrpSpPr/>
            <p:nvPr/>
          </p:nvGrpSpPr>
          <p:grpSpPr>
            <a:xfrm>
              <a:off x="9592408" y="5096561"/>
              <a:ext cx="2475486" cy="957540"/>
              <a:chOff x="740508" y="3744818"/>
              <a:chExt cx="2475486" cy="957540"/>
            </a:xfrm>
          </p:grpSpPr>
          <p:sp>
            <p:nvSpPr>
              <p:cNvPr id="7" name="TekstSylinder 6"/>
              <p:cNvSpPr txBox="1"/>
              <p:nvPr/>
            </p:nvSpPr>
            <p:spPr>
              <a:xfrm>
                <a:off x="756988" y="3744818"/>
                <a:ext cx="2459006" cy="461665"/>
              </a:xfrm>
              <a:prstGeom prst="rect">
                <a:avLst/>
              </a:prstGeom>
              <a:noFill/>
            </p:spPr>
            <p:txBody>
              <a:bodyPr wrap="none" rtlCol="0">
                <a:spAutoFit/>
              </a:bodyPr>
              <a:lstStyle/>
              <a:p>
                <a:r>
                  <a:rPr lang="nb-NO" sz="2400" dirty="0">
                    <a:solidFill>
                      <a:schemeClr val="accent2"/>
                    </a:solidFill>
                    <a:latin typeface="Segoe UI" panose="020B0502040204020203" pitchFamily="34" charset="0"/>
                    <a:ea typeface="Segoe UI Black" panose="020B0A02040204020203" pitchFamily="34" charset="0"/>
                    <a:cs typeface="Segoe UI" panose="020B0502040204020203" pitchFamily="34" charset="0"/>
                  </a:rPr>
                  <a:t>Trond Johansson</a:t>
                </a:r>
              </a:p>
            </p:txBody>
          </p:sp>
          <p:sp>
            <p:nvSpPr>
              <p:cNvPr id="8" name="TekstSylinder 7"/>
              <p:cNvSpPr txBox="1"/>
              <p:nvPr/>
            </p:nvSpPr>
            <p:spPr>
              <a:xfrm>
                <a:off x="740508" y="4117583"/>
                <a:ext cx="2446439" cy="584775"/>
              </a:xfrm>
              <a:prstGeom prst="rect">
                <a:avLst/>
              </a:prstGeom>
              <a:noFill/>
            </p:spPr>
            <p:txBody>
              <a:bodyPr wrap="none" rtlCol="0">
                <a:spAutoFit/>
              </a:bodyPr>
              <a:lstStyle/>
              <a:p>
                <a:r>
                  <a:rPr lang="nb-NO" sz="1600" dirty="0">
                    <a:solidFill>
                      <a:schemeClr val="bg1">
                        <a:lumMod val="65000"/>
                      </a:schemeClr>
                    </a:solidFill>
                    <a:latin typeface="Segoe UI" panose="020B0502040204020203" pitchFamily="34" charset="0"/>
                    <a:ea typeface="Segoe UI Black" panose="020B0A02040204020203" pitchFamily="34" charset="0"/>
                    <a:cs typeface="Segoe UI" panose="020B0502040204020203" pitchFamily="34" charset="0"/>
                  </a:rPr>
                  <a:t>Administrerende direktør</a:t>
                </a:r>
              </a:p>
              <a:p>
                <a:r>
                  <a:rPr lang="nb-NO" sz="1600" dirty="0" err="1">
                    <a:solidFill>
                      <a:schemeClr val="bg1">
                        <a:lumMod val="65000"/>
                      </a:schemeClr>
                    </a:solidFill>
                    <a:latin typeface="Segoe UI" panose="020B0502040204020203" pitchFamily="34" charset="0"/>
                    <a:ea typeface="Segoe UI Black" panose="020B0A02040204020203" pitchFamily="34" charset="0"/>
                    <a:cs typeface="Segoe UI" panose="020B0502040204020203" pitchFamily="34" charset="0"/>
                  </a:rPr>
                  <a:t>Axdata</a:t>
                </a:r>
                <a:r>
                  <a:rPr lang="nb-NO" sz="1600" dirty="0">
                    <a:solidFill>
                      <a:schemeClr val="bg1">
                        <a:lumMod val="65000"/>
                      </a:schemeClr>
                    </a:solidFill>
                    <a:latin typeface="Segoe UI" panose="020B0502040204020203" pitchFamily="34" charset="0"/>
                    <a:ea typeface="Segoe UI Black" panose="020B0A02040204020203" pitchFamily="34" charset="0"/>
                    <a:cs typeface="Segoe UI" panose="020B0502040204020203" pitchFamily="34" charset="0"/>
                  </a:rPr>
                  <a:t> AS</a:t>
                </a:r>
              </a:p>
            </p:txBody>
          </p:sp>
        </p:gr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34877">
              <a:off x="9826832" y="3035767"/>
              <a:ext cx="2023117" cy="2023117"/>
            </a:xfrm>
            <a:prstGeom prst="ellipse">
              <a:avLst/>
            </a:prstGeom>
            <a:solidFill>
              <a:schemeClr val="bg1">
                <a:lumMod val="85000"/>
              </a:schemeClr>
            </a:solidFill>
            <a:ln w="63500" cap="rnd">
              <a:noFill/>
            </a:ln>
            <a:effectLst/>
            <a:scene3d>
              <a:camera prst="orthographicFront"/>
              <a:lightRig rig="contrasting" dir="t">
                <a:rot lat="0" lon="0" rev="3000000"/>
              </a:lightRig>
            </a:scene3d>
            <a:sp3d contourW="7620">
              <a:bevelT w="95250" h="31750"/>
              <a:contourClr>
                <a:srgbClr val="333333"/>
              </a:contourClr>
            </a:sp3d>
          </p:spPr>
        </p:pic>
      </p:grpSp>
      <p:pic>
        <p:nvPicPr>
          <p:cNvPr id="13" name="Picture 12"/>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12949" y="5526505"/>
            <a:ext cx="2857504" cy="1116803"/>
          </a:xfrm>
          <a:prstGeom prst="rect">
            <a:avLst/>
          </a:prstGeom>
        </p:spPr>
      </p:pic>
    </p:spTree>
    <p:extLst>
      <p:ext uri="{BB962C8B-B14F-4D97-AF65-F5344CB8AC3E}">
        <p14:creationId xmlns:p14="http://schemas.microsoft.com/office/powerpoint/2010/main" val="29327001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5" name="Plassholder for innhold 3"/>
          <p:cNvSpPr txBox="1">
            <a:spLocks/>
          </p:cNvSpPr>
          <p:nvPr/>
        </p:nvSpPr>
        <p:spPr>
          <a:xfrm>
            <a:off x="468924" y="1804014"/>
            <a:ext cx="11172092" cy="4561952"/>
          </a:xfrm>
          <a:prstGeom prst="rect">
            <a:avLst/>
          </a:prstGeom>
        </p:spPr>
        <p:txBody>
          <a:bodyPr vert="horz" lIns="91440" tIns="45720" rIns="91440" bIns="45720" numCol="3" spcCol="36000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nb-NO" sz="1600" b="1" dirty="0">
                <a:solidFill>
                  <a:schemeClr val="bg2">
                    <a:lumMod val="50000"/>
                  </a:schemeClr>
                </a:solidFill>
                <a:latin typeface="+mn-lt"/>
                <a:cs typeface="+mn-cs"/>
              </a:rPr>
              <a:t>Hvordan sikre at prosjektet lykkes med sine mål?</a:t>
            </a:r>
            <a:br>
              <a:rPr lang="nb-NO" sz="1800" dirty="0">
                <a:solidFill>
                  <a:schemeClr val="tx2"/>
                </a:solidFill>
              </a:rPr>
            </a:br>
            <a:r>
              <a:rPr lang="nb-NO" sz="1200" dirty="0">
                <a:solidFill>
                  <a:schemeClr val="tx2"/>
                </a:solidFill>
              </a:rPr>
              <a:t>Definer behovet for endringen med et tydelig bilde</a:t>
            </a:r>
          </a:p>
          <a:p>
            <a:pPr>
              <a:spcBef>
                <a:spcPts val="0"/>
              </a:spcBef>
            </a:pPr>
            <a:r>
              <a:rPr lang="nb-NO" sz="1200" dirty="0">
                <a:solidFill>
                  <a:schemeClr val="tx2"/>
                </a:solidFill>
              </a:rPr>
              <a:t>av hvorfor det er viktig for virksomheten å gjennomføre endringen.</a:t>
            </a:r>
          </a:p>
          <a:p>
            <a:r>
              <a:rPr lang="nb-NO" sz="1200" dirty="0">
                <a:solidFill>
                  <a:schemeClr val="tx2"/>
                </a:solidFill>
              </a:rPr>
              <a:t>Forbered organisasjonen for endring. Gjennomgå ledelse, strategi, måling/oppfølging, prosesser for å få et bilde på hvor man står og hva som må gjøres. Dersom prosjektdeltagere og sluttbrukere ikke forstår hensikten med endringen medfører det ofte forvirring rundt formål og engasjement.</a:t>
            </a:r>
          </a:p>
          <a:p>
            <a:r>
              <a:rPr lang="nb-NO" sz="1200" dirty="0">
                <a:solidFill>
                  <a:schemeClr val="tx2"/>
                </a:solidFill>
              </a:rPr>
              <a:t>Sponsing og lederskap er avgjørende for å lykkes. Kommuniser tydelig hvem som er prosjektets sponsor tidlig.</a:t>
            </a:r>
          </a:p>
          <a:p>
            <a:r>
              <a:rPr lang="nb-NO" sz="1200" dirty="0">
                <a:solidFill>
                  <a:schemeClr val="tx2"/>
                </a:solidFill>
              </a:rPr>
              <a:t>Involver alle parter, forstå og kommuniser behovet for endring.</a:t>
            </a:r>
          </a:p>
          <a:p>
            <a:endParaRPr lang="nb-NO" sz="1600" b="1" dirty="0">
              <a:solidFill>
                <a:schemeClr val="bg2">
                  <a:lumMod val="50000"/>
                </a:schemeClr>
              </a:solidFill>
              <a:latin typeface="+mn-lt"/>
              <a:cs typeface="+mn-cs"/>
            </a:endParaRPr>
          </a:p>
          <a:p>
            <a:endParaRPr lang="nb-NO" sz="1600" b="1" dirty="0">
              <a:solidFill>
                <a:schemeClr val="bg2">
                  <a:lumMod val="50000"/>
                </a:schemeClr>
              </a:solidFill>
              <a:latin typeface="+mn-lt"/>
              <a:cs typeface="+mn-cs"/>
            </a:endParaRPr>
          </a:p>
          <a:p>
            <a:endParaRPr lang="nb-NO" sz="1600" b="1" dirty="0">
              <a:solidFill>
                <a:schemeClr val="bg2">
                  <a:lumMod val="50000"/>
                </a:schemeClr>
              </a:solidFill>
              <a:latin typeface="+mn-lt"/>
              <a:cs typeface="+mn-cs"/>
            </a:endParaRPr>
          </a:p>
          <a:p>
            <a:r>
              <a:rPr lang="nb-NO" sz="1600" b="1" dirty="0">
                <a:solidFill>
                  <a:schemeClr val="bg2">
                    <a:lumMod val="50000"/>
                  </a:schemeClr>
                </a:solidFill>
                <a:latin typeface="+mn-lt"/>
                <a:cs typeface="+mn-cs"/>
              </a:rPr>
              <a:t>Hvordan sikre at man har de mest optimale arbeidsprosessene?</a:t>
            </a:r>
            <a:br>
              <a:rPr lang="nb-NO" sz="1600" dirty="0">
                <a:solidFill>
                  <a:schemeClr val="bg2">
                    <a:lumMod val="50000"/>
                  </a:schemeClr>
                </a:solidFill>
                <a:latin typeface="+mn-lt"/>
                <a:cs typeface="+mn-cs"/>
              </a:rPr>
            </a:br>
            <a:r>
              <a:rPr lang="nb-NO" sz="1200" dirty="0">
                <a:solidFill>
                  <a:schemeClr val="tx2"/>
                </a:solidFill>
              </a:rPr>
              <a:t>Gjennomgå målsetninger og arbeidsprosesser sammen med Axdata. Innhent innsikt gjennom workshops der behov og målbildet oppsummeres i et </a:t>
            </a:r>
            <a:r>
              <a:rPr lang="nb-NO" sz="1200" dirty="0" err="1">
                <a:solidFill>
                  <a:schemeClr val="tx2"/>
                </a:solidFill>
              </a:rPr>
              <a:t>scope</a:t>
            </a:r>
            <a:r>
              <a:rPr lang="nb-NO" sz="1200" dirty="0">
                <a:solidFill>
                  <a:schemeClr val="tx2"/>
                </a:solidFill>
              </a:rPr>
              <a:t>.</a:t>
            </a:r>
          </a:p>
          <a:p>
            <a:endParaRPr lang="nb-NO" sz="1200" dirty="0">
              <a:solidFill>
                <a:schemeClr val="tx2"/>
              </a:solidFill>
            </a:endParaRPr>
          </a:p>
          <a:p>
            <a:pPr>
              <a:spcBef>
                <a:spcPts val="0"/>
              </a:spcBef>
            </a:pPr>
            <a:r>
              <a:rPr lang="nb-NO" sz="1600" b="1" dirty="0">
                <a:solidFill>
                  <a:schemeClr val="bg2">
                    <a:lumMod val="50000"/>
                  </a:schemeClr>
                </a:solidFill>
                <a:latin typeface="+mn-lt"/>
                <a:cs typeface="+mn-cs"/>
              </a:rPr>
              <a:t>Endring innebærer ofte å forutse og håndtere motstand</a:t>
            </a:r>
          </a:p>
          <a:p>
            <a:pPr>
              <a:spcBef>
                <a:spcPts val="0"/>
              </a:spcBef>
            </a:pPr>
            <a:r>
              <a:rPr lang="nb-NO" sz="1200" dirty="0">
                <a:solidFill>
                  <a:schemeClr val="tx2"/>
                </a:solidFill>
              </a:rPr>
              <a:t>Engasjement i alle ledd som forhindrer at medarbeidere arbeider i siloer krever utøvelse av tverrfaglig samarbeid så tidlig som mulig i prosjektet.</a:t>
            </a:r>
          </a:p>
          <a:p>
            <a:pPr>
              <a:lnSpc>
                <a:spcPct val="100000"/>
              </a:lnSpc>
            </a:pPr>
            <a:r>
              <a:rPr lang="nb-NO" sz="1600" b="1" dirty="0">
                <a:solidFill>
                  <a:schemeClr val="bg2">
                    <a:lumMod val="50000"/>
                  </a:schemeClr>
                </a:solidFill>
                <a:latin typeface="+mn-lt"/>
                <a:cs typeface="+mn-cs"/>
              </a:rPr>
              <a:t>Hvordan videreutvikle systemstøtte med best mulig sluttresultat og lavest risiko?</a:t>
            </a:r>
            <a:br>
              <a:rPr lang="nb-NO" sz="1800" dirty="0">
                <a:solidFill>
                  <a:schemeClr val="tx2"/>
                </a:solidFill>
              </a:rPr>
            </a:br>
            <a:r>
              <a:rPr lang="nb-NO" sz="1200" dirty="0">
                <a:solidFill>
                  <a:schemeClr val="tx2"/>
                </a:solidFill>
              </a:rPr>
              <a:t>Design og innfør systemet som en smidig utviklingsprosess i tett samarbeid med Axdata. Vi mener smidig utviklingsmetodikk i best grad kan fange kunden sine behov, sikre at kunde når målene og redusere risiko underveis.</a:t>
            </a:r>
          </a:p>
          <a:p>
            <a:endParaRPr lang="nb-NO" sz="1600" b="1" dirty="0">
              <a:solidFill>
                <a:schemeClr val="bg2">
                  <a:lumMod val="50000"/>
                </a:schemeClr>
              </a:solidFill>
              <a:latin typeface="+mn-lt"/>
              <a:cs typeface="+mn-cs"/>
            </a:endParaRPr>
          </a:p>
          <a:p>
            <a:r>
              <a:rPr lang="nb-NO" sz="1600" b="1" dirty="0">
                <a:solidFill>
                  <a:schemeClr val="bg2">
                    <a:lumMod val="50000"/>
                  </a:schemeClr>
                </a:solidFill>
                <a:latin typeface="+mn-lt"/>
                <a:cs typeface="+mn-cs"/>
              </a:rPr>
              <a:t>Hvordan innføre nye systemer i virksomheten så smertefritt som mulig?</a:t>
            </a:r>
            <a:br>
              <a:rPr lang="nb-NO" sz="1800" b="1" dirty="0">
                <a:solidFill>
                  <a:schemeClr val="tx2"/>
                </a:solidFill>
              </a:rPr>
            </a:br>
            <a:r>
              <a:rPr lang="nb-NO" sz="1200" dirty="0">
                <a:solidFill>
                  <a:schemeClr val="tx2"/>
                </a:solidFill>
              </a:rPr>
              <a:t>Sett av tid til å lære organisasjonen å bruke systemet samt nye arbeidsmetoder. Vurder ferdigheter hos medarbeidere og skreddersy et opplæringsprogram Gjør en faseinndelt utrulling av ERP- systemet dersom flere selskaper skal med.</a:t>
            </a:r>
          </a:p>
          <a:p>
            <a:endParaRPr lang="nb-NO" sz="1200" dirty="0">
              <a:solidFill>
                <a:schemeClr val="tx2"/>
              </a:solidFill>
            </a:endParaRPr>
          </a:p>
          <a:p>
            <a:pPr>
              <a:spcBef>
                <a:spcPts val="0"/>
              </a:spcBef>
            </a:pPr>
            <a:r>
              <a:rPr lang="nb-NO" sz="1600" b="1" dirty="0">
                <a:solidFill>
                  <a:srgbClr val="E7E6E6">
                    <a:lumMod val="50000"/>
                  </a:srgbClr>
                </a:solidFill>
                <a:latin typeface="Segoe UI Light"/>
                <a:cs typeface="+mn-cs"/>
              </a:rPr>
              <a:t>Finn ut av, håndter og fjern uforutsette innvirkninger</a:t>
            </a:r>
          </a:p>
          <a:p>
            <a:pPr>
              <a:spcBef>
                <a:spcPts val="0"/>
              </a:spcBef>
            </a:pPr>
            <a:r>
              <a:rPr lang="nb-NO" sz="1200" dirty="0">
                <a:solidFill>
                  <a:schemeClr val="tx2"/>
                </a:solidFill>
              </a:rPr>
              <a:t>Skap rom for sluttbrukere til å melde avvik, foreslå forbedringer som prosjektteamet er lydhøre for og ivaretar. Det vil gi mindre støy og øke tilliten til ny løsning. Superbrukere har viktige roller i å håndtere uforutsette utfordringer på en rask og god måte. Det vil bidra til å nøytralisere potensiell usikkerhet.</a:t>
            </a:r>
          </a:p>
          <a:p>
            <a:r>
              <a:rPr lang="nb-NO" sz="1200" dirty="0">
                <a:solidFill>
                  <a:schemeClr val="tx2"/>
                </a:solidFill>
              </a:rPr>
              <a:t>Oppmuntre til engasjement, innspill til forbedringer og belønn gode forslag fra organisasjonen</a:t>
            </a:r>
          </a:p>
        </p:txBody>
      </p:sp>
      <p:sp>
        <p:nvSpPr>
          <p:cNvPr id="8" name="TextBox 7"/>
          <p:cNvSpPr txBox="1"/>
          <p:nvPr/>
        </p:nvSpPr>
        <p:spPr>
          <a:xfrm>
            <a:off x="468924" y="973016"/>
            <a:ext cx="3747373" cy="590931"/>
          </a:xfrm>
          <a:prstGeom prst="rect">
            <a:avLst/>
          </a:prstGeom>
          <a:noFill/>
        </p:spPr>
        <p:txBody>
          <a:bodyPr wrap="none" rtlCol="0">
            <a:spAutoFit/>
          </a:bodyPr>
          <a:lstStyle/>
          <a:p>
            <a:pPr>
              <a:lnSpc>
                <a:spcPct val="90000"/>
              </a:lnSpc>
              <a:spcBef>
                <a:spcPct val="0"/>
              </a:spcBef>
            </a:pPr>
            <a:r>
              <a:rPr lang="nb-NO" sz="3600" dirty="0">
                <a:solidFill>
                  <a:schemeClr val="accent1"/>
                </a:solidFill>
                <a:latin typeface="Segoe UI" panose="020B0502040204020203" pitchFamily="34" charset="0"/>
                <a:ea typeface="+mj-ea"/>
                <a:cs typeface="Segoe UI" panose="020B0502040204020203" pitchFamily="34" charset="0"/>
              </a:rPr>
              <a:t>Våre anbefalinger</a:t>
            </a:r>
            <a:endParaRPr lang="en-US" sz="3600" dirty="0">
              <a:solidFill>
                <a:schemeClr val="accent1"/>
              </a:solidFill>
              <a:latin typeface="Segoe UI" panose="020B0502040204020203" pitchFamily="34" charset="0"/>
              <a:ea typeface="+mj-ea"/>
              <a:cs typeface="Segoe UI" panose="020B0502040204020203" pitchFamily="34" charset="0"/>
            </a:endParaRPr>
          </a:p>
        </p:txBody>
      </p:sp>
    </p:spTree>
    <p:extLst>
      <p:ext uri="{BB962C8B-B14F-4D97-AF65-F5344CB8AC3E}">
        <p14:creationId xmlns:p14="http://schemas.microsoft.com/office/powerpoint/2010/main" val="10403246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Plassholder for tekst 2"/>
          <p:cNvSpPr>
            <a:spLocks noGrp="1"/>
          </p:cNvSpPr>
          <p:nvPr>
            <p:ph type="body" idx="4294967295"/>
          </p:nvPr>
        </p:nvSpPr>
        <p:spPr>
          <a:xfrm>
            <a:off x="0" y="638175"/>
            <a:ext cx="12192000" cy="1189038"/>
          </a:xfrm>
          <a:noFill/>
          <a:ln>
            <a:noFill/>
          </a:ln>
        </p:spPr>
        <p:txBody>
          <a:bodyPr>
            <a:normAutofit/>
          </a:bodyPr>
          <a:lstStyle/>
          <a:p>
            <a:pPr marL="0" indent="0" algn="ctr">
              <a:spcBef>
                <a:spcPct val="0"/>
              </a:spcBef>
              <a:buNone/>
            </a:pPr>
            <a:r>
              <a:rPr lang="nb-NO" sz="3600" b="0" dirty="0">
                <a:solidFill>
                  <a:schemeClr val="accent1"/>
                </a:solidFill>
                <a:latin typeface="Segoe UI" panose="020B0502040204020203" pitchFamily="34" charset="0"/>
                <a:ea typeface="+mj-ea"/>
                <a:cs typeface="Segoe UI" panose="020B0502040204020203" pitchFamily="34" charset="0"/>
              </a:rPr>
              <a:t>Dere endrer mer enn bare IT systemer...</a:t>
            </a:r>
          </a:p>
        </p:txBody>
      </p:sp>
      <p:graphicFrame>
        <p:nvGraphicFramePr>
          <p:cNvPr id="4" name="Diagram 3"/>
          <p:cNvGraphicFramePr/>
          <p:nvPr>
            <p:extLst>
              <p:ext uri="{D42A27DB-BD31-4B8C-83A1-F6EECF244321}">
                <p14:modId xmlns:p14="http://schemas.microsoft.com/office/powerpoint/2010/main" val="692309290"/>
              </p:ext>
            </p:extLst>
          </p:nvPr>
        </p:nvGraphicFramePr>
        <p:xfrm>
          <a:off x="3852908" y="1864310"/>
          <a:ext cx="5311804" cy="45581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p:cNvSpPr txBox="1"/>
          <p:nvPr/>
        </p:nvSpPr>
        <p:spPr>
          <a:xfrm>
            <a:off x="198126" y="4214384"/>
            <a:ext cx="3654782" cy="646331"/>
          </a:xfrm>
          <a:prstGeom prst="rect">
            <a:avLst/>
          </a:prstGeom>
          <a:noFill/>
        </p:spPr>
        <p:txBody>
          <a:bodyPr wrap="square" rtlCol="0">
            <a:spAutoFit/>
          </a:bodyPr>
          <a:lstStyle/>
          <a:p>
            <a:pPr algn="r"/>
            <a:endParaRPr lang="nb-NO" sz="1200" dirty="0">
              <a:solidFill>
                <a:schemeClr val="bg1">
                  <a:lumMod val="50000"/>
                </a:schemeClr>
              </a:solidFill>
              <a:latin typeface="Segoe UI" panose="020B0502040204020203" pitchFamily="34" charset="0"/>
              <a:cs typeface="Segoe UI" panose="020B0502040204020203" pitchFamily="34" charset="0"/>
            </a:endParaRPr>
          </a:p>
          <a:p>
            <a:pPr algn="r"/>
            <a:r>
              <a:rPr lang="nb-NO" sz="1200" dirty="0">
                <a:solidFill>
                  <a:schemeClr val="bg1">
                    <a:lumMod val="50000"/>
                  </a:schemeClr>
                </a:solidFill>
                <a:latin typeface="Segoe UI Light" panose="020B0502040204020203" pitchFamily="34" charset="0"/>
                <a:cs typeface="Segoe UI Light" panose="020B0502040204020203" pitchFamily="34" charset="0"/>
              </a:rPr>
              <a:t>Ved endringer i forretningsprosessene vil det også kunne oppstå behov for endringer i organisasjonen</a:t>
            </a:r>
            <a:endParaRPr lang="en-US" sz="1200" dirty="0">
              <a:solidFill>
                <a:schemeClr val="bg1">
                  <a:lumMod val="50000"/>
                </a:schemeClr>
              </a:solidFill>
              <a:latin typeface="Segoe UI Light" panose="020B0502040204020203" pitchFamily="34" charset="0"/>
              <a:cs typeface="Segoe UI Light" panose="020B0502040204020203" pitchFamily="34" charset="0"/>
            </a:endParaRPr>
          </a:p>
        </p:txBody>
      </p:sp>
      <p:sp>
        <p:nvSpPr>
          <p:cNvPr id="9" name="Rectangle 8"/>
          <p:cNvSpPr/>
          <p:nvPr/>
        </p:nvSpPr>
        <p:spPr>
          <a:xfrm>
            <a:off x="321024" y="3614346"/>
            <a:ext cx="4041252" cy="461665"/>
          </a:xfrm>
          <a:prstGeom prst="rect">
            <a:avLst/>
          </a:prstGeom>
        </p:spPr>
        <p:txBody>
          <a:bodyPr wrap="square">
            <a:spAutoFit/>
          </a:bodyPr>
          <a:lstStyle/>
          <a:p>
            <a:r>
              <a:rPr lang="nb-NO" sz="1200" dirty="0">
                <a:solidFill>
                  <a:schemeClr val="bg1">
                    <a:lumMod val="50000"/>
                  </a:schemeClr>
                </a:solidFill>
                <a:latin typeface="Segoe UI Light" panose="020B0502040204020203" pitchFamily="34" charset="0"/>
                <a:cs typeface="Segoe UI Light" panose="020B0502040204020203" pitchFamily="34" charset="0"/>
              </a:rPr>
              <a:t>Endringer i forretningsprosesser er drevet av avvik og  muligheter på plattform og applikasjonene.</a:t>
            </a:r>
          </a:p>
        </p:txBody>
      </p:sp>
      <p:sp>
        <p:nvSpPr>
          <p:cNvPr id="16" name="Rectangle 15"/>
          <p:cNvSpPr/>
          <p:nvPr/>
        </p:nvSpPr>
        <p:spPr>
          <a:xfrm>
            <a:off x="9062684" y="5669138"/>
            <a:ext cx="2962251" cy="461665"/>
          </a:xfrm>
          <a:prstGeom prst="rect">
            <a:avLst/>
          </a:prstGeom>
        </p:spPr>
        <p:txBody>
          <a:bodyPr wrap="square">
            <a:spAutoFit/>
          </a:bodyPr>
          <a:lstStyle/>
          <a:p>
            <a:r>
              <a:rPr lang="nb-NO" sz="1200" dirty="0">
                <a:solidFill>
                  <a:schemeClr val="bg1">
                    <a:lumMod val="50000"/>
                  </a:schemeClr>
                </a:solidFill>
                <a:latin typeface="Segoe UI Light" panose="020B0502040204020203" pitchFamily="34" charset="0"/>
                <a:cs typeface="Segoe UI Light" panose="020B0502040204020203" pitchFamily="34" charset="0"/>
              </a:rPr>
              <a:t>Muligheter ved å velge en plattform kan bane vei for nye forretningsmodeller.</a:t>
            </a:r>
          </a:p>
        </p:txBody>
      </p:sp>
      <p:sp>
        <p:nvSpPr>
          <p:cNvPr id="17" name="Rectangle 16"/>
          <p:cNvSpPr/>
          <p:nvPr/>
        </p:nvSpPr>
        <p:spPr>
          <a:xfrm>
            <a:off x="7939303" y="2056010"/>
            <a:ext cx="4041252" cy="1015663"/>
          </a:xfrm>
          <a:prstGeom prst="rect">
            <a:avLst/>
          </a:prstGeom>
        </p:spPr>
        <p:txBody>
          <a:bodyPr wrap="square">
            <a:spAutoFit/>
          </a:bodyPr>
          <a:lstStyle/>
          <a:p>
            <a:r>
              <a:rPr lang="nb-NO" sz="1200" dirty="0">
                <a:solidFill>
                  <a:schemeClr val="bg1">
                    <a:lumMod val="50000"/>
                  </a:schemeClr>
                </a:solidFill>
                <a:latin typeface="Segoe UI Light" panose="020B0502040204020203" pitchFamily="34" charset="0"/>
                <a:cs typeface="Segoe UI Light" panose="020B0502040204020203" pitchFamily="34" charset="0"/>
              </a:rPr>
              <a:t>For å få alle bitene i puslespillet til å passe vil det kunne kreve endringer i prosesser og organisasjon. Avvik og muligheter underveis i prosjektet vil avdekkes kontinuerlig og krever tett oppfølging og endringsvilje for at prosjektet skal lykkes. </a:t>
            </a:r>
          </a:p>
        </p:txBody>
      </p:sp>
      <p:cxnSp>
        <p:nvCxnSpPr>
          <p:cNvPr id="20" name="Straight Connector 19"/>
          <p:cNvCxnSpPr/>
          <p:nvPr/>
        </p:nvCxnSpPr>
        <p:spPr>
          <a:xfrm>
            <a:off x="3852908" y="4407955"/>
            <a:ext cx="0" cy="479394"/>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cxnSpLocks/>
          </p:cNvCxnSpPr>
          <p:nvPr/>
        </p:nvCxnSpPr>
        <p:spPr>
          <a:xfrm>
            <a:off x="3852907" y="4647652"/>
            <a:ext cx="1061993" cy="91036"/>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869608" y="3637058"/>
            <a:ext cx="0" cy="479394"/>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cxnSpLocks/>
          </p:cNvCxnSpPr>
          <p:nvPr/>
        </p:nvCxnSpPr>
        <p:spPr>
          <a:xfrm>
            <a:off x="3869608" y="3884023"/>
            <a:ext cx="1511409" cy="71973"/>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cxnSpLocks/>
          </p:cNvCxnSpPr>
          <p:nvPr/>
        </p:nvCxnSpPr>
        <p:spPr>
          <a:xfrm flipV="1">
            <a:off x="8734926" y="5899971"/>
            <a:ext cx="327758" cy="99776"/>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9062684" y="5651409"/>
            <a:ext cx="0" cy="479394"/>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cxnSpLocks/>
          </p:cNvCxnSpPr>
          <p:nvPr/>
        </p:nvCxnSpPr>
        <p:spPr>
          <a:xfrm>
            <a:off x="7917492" y="2056010"/>
            <a:ext cx="21811" cy="1015663"/>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cxnSpLocks/>
          </p:cNvCxnSpPr>
          <p:nvPr/>
        </p:nvCxnSpPr>
        <p:spPr>
          <a:xfrm flipV="1">
            <a:off x="7275095" y="2563843"/>
            <a:ext cx="642397" cy="612494"/>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cxnSpLocks/>
          </p:cNvCxnSpPr>
          <p:nvPr/>
        </p:nvCxnSpPr>
        <p:spPr>
          <a:xfrm>
            <a:off x="6898105" y="2422358"/>
            <a:ext cx="1030292" cy="141483"/>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321024" y="2103206"/>
            <a:ext cx="4961524" cy="830997"/>
          </a:xfrm>
          <a:prstGeom prst="rect">
            <a:avLst/>
          </a:prstGeom>
        </p:spPr>
        <p:txBody>
          <a:bodyPr wrap="square">
            <a:spAutoFit/>
          </a:bodyPr>
          <a:lstStyle/>
          <a:p>
            <a:r>
              <a:rPr lang="nb-NO" sz="1600" dirty="0">
                <a:solidFill>
                  <a:schemeClr val="bg1">
                    <a:lumMod val="50000"/>
                  </a:schemeClr>
                </a:solidFill>
                <a:latin typeface="Segoe UI Light" panose="020B0502040204020203" pitchFamily="34" charset="0"/>
                <a:cs typeface="Segoe UI Light" panose="020B0502040204020203" pitchFamily="34" charset="0"/>
              </a:rPr>
              <a:t>Fleksibilitet i applikasjon og plattform er viktig, men det er sammen med endringsvilje i forretningsprosesser og organisasjon at vi finner suksess.</a:t>
            </a:r>
          </a:p>
        </p:txBody>
      </p:sp>
    </p:spTree>
    <p:extLst>
      <p:ext uri="{BB962C8B-B14F-4D97-AF65-F5344CB8AC3E}">
        <p14:creationId xmlns:p14="http://schemas.microsoft.com/office/powerpoint/2010/main" val="235965953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4">
                                            <p:graphicEl>
                                              <a:dgm id="{226AE7AD-5685-4BCA-A0D5-A50811F79502}"/>
                                            </p:graphicEl>
                                          </p:spTgt>
                                        </p:tgtEl>
                                        <p:attrNameLst>
                                          <p:attrName>style.visibility</p:attrName>
                                        </p:attrNameLst>
                                      </p:cBhvr>
                                      <p:to>
                                        <p:strVal val="visible"/>
                                      </p:to>
                                    </p:set>
                                    <p:anim calcmode="lin" valueType="num">
                                      <p:cBhvr additive="base">
                                        <p:cTn id="7" dur="500" fill="hold"/>
                                        <p:tgtEl>
                                          <p:spTgt spid="4">
                                            <p:graphicEl>
                                              <a:dgm id="{226AE7AD-5685-4BCA-A0D5-A50811F79502}"/>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graphicEl>
                                              <a:dgm id="{226AE7AD-5685-4BCA-A0D5-A50811F79502}"/>
                                            </p:graphicEl>
                                          </p:spTgt>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200"/>
                                  </p:stCondLst>
                                  <p:childTnLst>
                                    <p:set>
                                      <p:cBhvr>
                                        <p:cTn id="10" dur="1" fill="hold">
                                          <p:stCondLst>
                                            <p:cond delay="0"/>
                                          </p:stCondLst>
                                        </p:cTn>
                                        <p:tgtEl>
                                          <p:spTgt spid="4">
                                            <p:graphicEl>
                                              <a:dgm id="{F6D0FBF6-D65D-41BE-8CDC-6436649694E0}"/>
                                            </p:graphicEl>
                                          </p:spTgt>
                                        </p:tgtEl>
                                        <p:attrNameLst>
                                          <p:attrName>style.visibility</p:attrName>
                                        </p:attrNameLst>
                                      </p:cBhvr>
                                      <p:to>
                                        <p:strVal val="visible"/>
                                      </p:to>
                                    </p:set>
                                    <p:anim calcmode="lin" valueType="num">
                                      <p:cBhvr additive="base">
                                        <p:cTn id="11" dur="500" fill="hold"/>
                                        <p:tgtEl>
                                          <p:spTgt spid="4">
                                            <p:graphicEl>
                                              <a:dgm id="{F6D0FBF6-D65D-41BE-8CDC-6436649694E0}"/>
                                            </p:graphic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graphicEl>
                                              <a:dgm id="{F6D0FBF6-D65D-41BE-8CDC-6436649694E0}"/>
                                            </p:graphicEl>
                                          </p:spTgt>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400"/>
                                  </p:stCondLst>
                                  <p:childTnLst>
                                    <p:set>
                                      <p:cBhvr>
                                        <p:cTn id="14" dur="1" fill="hold">
                                          <p:stCondLst>
                                            <p:cond delay="0"/>
                                          </p:stCondLst>
                                        </p:cTn>
                                        <p:tgtEl>
                                          <p:spTgt spid="4">
                                            <p:graphicEl>
                                              <a:dgm id="{5E37450F-D50E-4F33-80AA-B8F7FF5E1773}"/>
                                            </p:graphicEl>
                                          </p:spTgt>
                                        </p:tgtEl>
                                        <p:attrNameLst>
                                          <p:attrName>style.visibility</p:attrName>
                                        </p:attrNameLst>
                                      </p:cBhvr>
                                      <p:to>
                                        <p:strVal val="visible"/>
                                      </p:to>
                                    </p:set>
                                    <p:anim calcmode="lin" valueType="num">
                                      <p:cBhvr additive="base">
                                        <p:cTn id="15" dur="500" fill="hold"/>
                                        <p:tgtEl>
                                          <p:spTgt spid="4">
                                            <p:graphicEl>
                                              <a:dgm id="{5E37450F-D50E-4F33-80AA-B8F7FF5E1773}"/>
                                            </p:graphic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graphicEl>
                                              <a:dgm id="{5E37450F-D50E-4F33-80AA-B8F7FF5E1773}"/>
                                            </p:graphicEl>
                                          </p:spTgt>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600"/>
                                  </p:stCondLst>
                                  <p:childTnLst>
                                    <p:set>
                                      <p:cBhvr>
                                        <p:cTn id="18" dur="1" fill="hold">
                                          <p:stCondLst>
                                            <p:cond delay="0"/>
                                          </p:stCondLst>
                                        </p:cTn>
                                        <p:tgtEl>
                                          <p:spTgt spid="4">
                                            <p:graphicEl>
                                              <a:dgm id="{B1F66C30-23B4-4DB8-A205-F9280A73D595}"/>
                                            </p:graphicEl>
                                          </p:spTgt>
                                        </p:tgtEl>
                                        <p:attrNameLst>
                                          <p:attrName>style.visibility</p:attrName>
                                        </p:attrNameLst>
                                      </p:cBhvr>
                                      <p:to>
                                        <p:strVal val="visible"/>
                                      </p:to>
                                    </p:set>
                                    <p:anim calcmode="lin" valueType="num">
                                      <p:cBhvr additive="base">
                                        <p:cTn id="19" dur="500" fill="hold"/>
                                        <p:tgtEl>
                                          <p:spTgt spid="4">
                                            <p:graphicEl>
                                              <a:dgm id="{B1F66C30-23B4-4DB8-A205-F9280A73D595}"/>
                                            </p:graphic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graphicEl>
                                              <a:dgm id="{B1F66C30-23B4-4DB8-A205-F9280A73D595}"/>
                                            </p:graphicEl>
                                          </p:spTgt>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800"/>
                                  </p:stCondLst>
                                  <p:childTnLst>
                                    <p:set>
                                      <p:cBhvr>
                                        <p:cTn id="22" dur="1" fill="hold">
                                          <p:stCondLst>
                                            <p:cond delay="0"/>
                                          </p:stCondLst>
                                        </p:cTn>
                                        <p:tgtEl>
                                          <p:spTgt spid="4">
                                            <p:graphicEl>
                                              <a:dgm id="{E42F8CF1-A54F-4DF9-A8B4-0CEF1FA71C73}"/>
                                            </p:graphicEl>
                                          </p:spTgt>
                                        </p:tgtEl>
                                        <p:attrNameLst>
                                          <p:attrName>style.visibility</p:attrName>
                                        </p:attrNameLst>
                                      </p:cBhvr>
                                      <p:to>
                                        <p:strVal val="visible"/>
                                      </p:to>
                                    </p:set>
                                    <p:anim calcmode="lin" valueType="num">
                                      <p:cBhvr additive="base">
                                        <p:cTn id="23" dur="500" fill="hold"/>
                                        <p:tgtEl>
                                          <p:spTgt spid="4">
                                            <p:graphicEl>
                                              <a:dgm id="{E42F8CF1-A54F-4DF9-A8B4-0CEF1FA71C73}"/>
                                            </p:graphic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graphicEl>
                                              <a:dgm id="{E42F8CF1-A54F-4DF9-A8B4-0CEF1FA71C73}"/>
                                            </p:graphicEl>
                                          </p:spTgt>
                                        </p:tgtEl>
                                        <p:attrNameLst>
                                          <p:attrName>ppt_y</p:attrName>
                                        </p:attrNameLst>
                                      </p:cBhvr>
                                      <p:tavLst>
                                        <p:tav tm="0">
                                          <p:val>
                                            <p:strVal val="0-#ppt_h/2"/>
                                          </p:val>
                                        </p:tav>
                                        <p:tav tm="100000">
                                          <p:val>
                                            <p:strVal val="#ppt_y"/>
                                          </p:val>
                                        </p:tav>
                                      </p:tavLst>
                                    </p:anim>
                                  </p:childTnLst>
                                </p:cTn>
                              </p:par>
                              <p:par>
                                <p:cTn id="25" presetID="22" presetClass="entr" presetSubtype="8" fill="hold" grpId="0" nodeType="withEffect">
                                  <p:stCondLst>
                                    <p:cond delay="80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wipe(left)">
                                      <p:cBhvr>
                                        <p:cTn id="27" dur="500"/>
                                        <p:tgtEl>
                                          <p:spTgt spid="3">
                                            <p:txEl>
                                              <p:pRg st="0" end="0"/>
                                            </p:txEl>
                                          </p:spTgt>
                                        </p:tgtEl>
                                      </p:cBhvr>
                                    </p:animEffect>
                                  </p:childTnLst>
                                </p:cTn>
                              </p:par>
                              <p:par>
                                <p:cTn id="28" presetID="22" presetClass="entr" presetSubtype="8" fill="hold" grpId="0" nodeType="withEffect">
                                  <p:stCondLst>
                                    <p:cond delay="800"/>
                                  </p:stCondLst>
                                  <p:childTnLst>
                                    <p:set>
                                      <p:cBhvr>
                                        <p:cTn id="29" dur="1" fill="hold">
                                          <p:stCondLst>
                                            <p:cond delay="0"/>
                                          </p:stCondLst>
                                        </p:cTn>
                                        <p:tgtEl>
                                          <p:spTgt spid="41"/>
                                        </p:tgtEl>
                                        <p:attrNameLst>
                                          <p:attrName>style.visibility</p:attrName>
                                        </p:attrNameLst>
                                      </p:cBhvr>
                                      <p:to>
                                        <p:strVal val="visible"/>
                                      </p:to>
                                    </p:set>
                                    <p:animEffect transition="in" filter="wipe(left)">
                                      <p:cBhvr>
                                        <p:cTn id="30" dur="500"/>
                                        <p:tgtEl>
                                          <p:spTgt spid="41"/>
                                        </p:tgtEl>
                                      </p:cBhvr>
                                    </p:animEffect>
                                  </p:childTnLst>
                                </p:cTn>
                              </p:par>
                            </p:childTnLst>
                          </p:cTn>
                        </p:par>
                        <p:par>
                          <p:cTn id="31" fill="hold">
                            <p:stCondLst>
                              <p:cond delay="1300"/>
                            </p:stCondLst>
                            <p:childTnLst>
                              <p:par>
                                <p:cTn id="32" presetID="22" presetClass="entr" presetSubtype="4" fill="hold" nodeType="after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down)">
                                      <p:cBhvr>
                                        <p:cTn id="34" dur="500"/>
                                        <p:tgtEl>
                                          <p:spTgt spid="24"/>
                                        </p:tgtEl>
                                      </p:cBhvr>
                                    </p:animEffect>
                                  </p:childTnLst>
                                </p:cTn>
                              </p:par>
                              <p:par>
                                <p:cTn id="35" presetID="22" presetClass="entr" presetSubtype="4"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down)">
                                      <p:cBhvr>
                                        <p:cTn id="37" dur="500"/>
                                        <p:tgtEl>
                                          <p:spTgt spid="26"/>
                                        </p:tgtEl>
                                      </p:cBhvr>
                                    </p:animEffect>
                                  </p:childTnLst>
                                </p:cTn>
                              </p:par>
                              <p:par>
                                <p:cTn id="38" presetID="22" presetClass="entr" presetSubtype="8" fill="hold"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wipe(left)">
                                      <p:cBhvr>
                                        <p:cTn id="40" dur="500"/>
                                        <p:tgtEl>
                                          <p:spTgt spid="27"/>
                                        </p:tgtEl>
                                      </p:cBhvr>
                                    </p:animEffect>
                                  </p:childTnLst>
                                </p:cTn>
                              </p:par>
                              <p:par>
                                <p:cTn id="41" presetID="22" presetClass="entr" presetSubtype="8" fill="hold" nodeType="with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wipe(left)">
                                      <p:cBhvr>
                                        <p:cTn id="43" dur="500"/>
                                        <p:tgtEl>
                                          <p:spTgt spid="33"/>
                                        </p:tgtEl>
                                      </p:cBhvr>
                                    </p:animEffect>
                                  </p:childTnLst>
                                </p:cTn>
                              </p:par>
                              <p:par>
                                <p:cTn id="44" presetID="22" presetClass="entr" presetSubtype="8" fill="hold" nodeType="with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wipe(left)">
                                      <p:cBhvr>
                                        <p:cTn id="46" dur="500"/>
                                        <p:tgtEl>
                                          <p:spTgt spid="36"/>
                                        </p:tgtEl>
                                      </p:cBhvr>
                                    </p:animEffect>
                                  </p:childTnLst>
                                </p:cTn>
                              </p:par>
                            </p:childTnLst>
                          </p:cTn>
                        </p:par>
                        <p:par>
                          <p:cTn id="47" fill="hold">
                            <p:stCondLst>
                              <p:cond delay="1800"/>
                            </p:stCondLst>
                            <p:childTnLst>
                              <p:par>
                                <p:cTn id="48" presetID="1" presetClass="entr" presetSubtype="0" fill="hold" nodeType="afterEffect">
                                  <p:stCondLst>
                                    <p:cond delay="0"/>
                                  </p:stCondLst>
                                  <p:childTnLst>
                                    <p:set>
                                      <p:cBhvr>
                                        <p:cTn id="49" dur="1" fill="hold">
                                          <p:stCondLst>
                                            <p:cond delay="0"/>
                                          </p:stCondLst>
                                        </p:cTn>
                                        <p:tgtEl>
                                          <p:spTgt spid="25"/>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29"/>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31"/>
                                        </p:tgtEl>
                                        <p:attrNameLst>
                                          <p:attrName>style.visibility</p:attrName>
                                        </p:attrNameLst>
                                      </p:cBhvr>
                                      <p:to>
                                        <p:strVal val="visible"/>
                                      </p:to>
                                    </p:set>
                                  </p:childTnLst>
                                </p:cTn>
                              </p:par>
                            </p:childTnLst>
                          </p:cTn>
                        </p:par>
                        <p:par>
                          <p:cTn id="56" fill="hold">
                            <p:stCondLst>
                              <p:cond delay="1800"/>
                            </p:stCondLst>
                            <p:childTnLst>
                              <p:par>
                                <p:cTn id="57" presetID="22" presetClass="entr" presetSubtype="2" fill="hold" grpId="0" nodeType="after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wipe(right)">
                                      <p:cBhvr>
                                        <p:cTn id="59" dur="500"/>
                                        <p:tgtEl>
                                          <p:spTgt spid="8"/>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wipe(left)">
                                      <p:cBhvr>
                                        <p:cTn id="62" dur="500"/>
                                        <p:tgtEl>
                                          <p:spTgt spid="16"/>
                                        </p:tgtEl>
                                      </p:cBhvr>
                                    </p:animEffect>
                                  </p:childTnLst>
                                </p:cTn>
                              </p:par>
                              <p:par>
                                <p:cTn id="63" presetID="22" presetClass="entr" presetSubtype="8"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wipe(left)">
                                      <p:cBhvr>
                                        <p:cTn id="65" dur="500"/>
                                        <p:tgtEl>
                                          <p:spTgt spid="17"/>
                                        </p:tgtEl>
                                      </p:cBhvr>
                                    </p:animEffect>
                                  </p:childTnLst>
                                </p:cTn>
                              </p:par>
                              <p:par>
                                <p:cTn id="66" presetID="22" presetClass="entr" presetSubtype="2" fill="hold" grpId="0" nodeType="with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wipe(right)">
                                      <p:cBhvr>
                                        <p:cTn id="6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Graphic spid="4" grpId="0" uiExpand="1">
        <p:bldSub>
          <a:bldDgm bld="one" rev="1"/>
        </p:bldSub>
      </p:bldGraphic>
      <p:bldP spid="8" grpId="0"/>
      <p:bldP spid="9" grpId="0"/>
      <p:bldP spid="16" grpId="0"/>
      <p:bldP spid="17" grpId="0"/>
      <p:bldP spid="4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Plassholder for tekst 2"/>
          <p:cNvSpPr>
            <a:spLocks noGrp="1"/>
          </p:cNvSpPr>
          <p:nvPr>
            <p:ph type="body" idx="4294967295"/>
          </p:nvPr>
        </p:nvSpPr>
        <p:spPr>
          <a:xfrm>
            <a:off x="482332" y="903288"/>
            <a:ext cx="4248417" cy="825500"/>
          </a:xfrm>
          <a:noFill/>
          <a:ln>
            <a:noFill/>
          </a:ln>
        </p:spPr>
        <p:txBody>
          <a:bodyPr>
            <a:normAutofit fontScale="92500" lnSpcReduction="20000"/>
          </a:bodyPr>
          <a:lstStyle/>
          <a:p>
            <a:pPr marL="0" indent="0" algn="l">
              <a:buNone/>
            </a:pPr>
            <a:r>
              <a:rPr lang="nb-NO" sz="3600" b="0" dirty="0">
                <a:solidFill>
                  <a:schemeClr val="tx2"/>
                </a:solidFill>
                <a:ea typeface="+mj-ea"/>
              </a:rPr>
              <a:t>Ansattes</a:t>
            </a:r>
            <a:r>
              <a:rPr lang="nb-NO" sz="3600" b="0" dirty="0">
                <a:solidFill>
                  <a:schemeClr val="tx2"/>
                </a:solidFill>
              </a:rPr>
              <a:t> produktivitet påvirkes av systemer</a:t>
            </a:r>
          </a:p>
        </p:txBody>
      </p:sp>
      <p:sp>
        <p:nvSpPr>
          <p:cNvPr id="12" name="TekstSylinder 11"/>
          <p:cNvSpPr txBox="1"/>
          <p:nvPr/>
        </p:nvSpPr>
        <p:spPr>
          <a:xfrm>
            <a:off x="482333" y="2100523"/>
            <a:ext cx="3977866" cy="2800767"/>
          </a:xfrm>
          <a:prstGeom prst="rect">
            <a:avLst/>
          </a:prstGeom>
          <a:noFill/>
        </p:spPr>
        <p:txBody>
          <a:bodyPr wrap="square" rtlCol="0">
            <a:spAutoFit/>
          </a:bodyPr>
          <a:lstStyle/>
          <a:p>
            <a:r>
              <a:rPr lang="nb-NO" sz="1600" dirty="0">
                <a:solidFill>
                  <a:schemeClr val="tx2"/>
                </a:solidFill>
                <a:latin typeface="Segoe UI Light" panose="020B0502040204020203" pitchFamily="34" charset="0"/>
                <a:cs typeface="Segoe UI Light" panose="020B0502040204020203" pitchFamily="34" charset="0"/>
              </a:rPr>
              <a:t>Ansatte som trives lærer raskere og er mer produktive. Digitalisering og en ny generasjon ansatte endrer hvilke faktorer som skaper motivasjon og trivsel. De ønsker arbeidsoppgaver med mening, gode prosesser og de tar for gitt at virksomheten gir dem verktøy de trenger.</a:t>
            </a:r>
          </a:p>
          <a:p>
            <a:pPr marL="457200" indent="-457200">
              <a:buFontTx/>
              <a:buChar char="-"/>
            </a:pPr>
            <a:endParaRPr lang="nb-NO" sz="1600" dirty="0">
              <a:solidFill>
                <a:schemeClr val="tx2"/>
              </a:solidFill>
              <a:latin typeface="Segoe UI Light" panose="020B0502040204020203" pitchFamily="34" charset="0"/>
              <a:cs typeface="Segoe UI Light" panose="020B0502040204020203" pitchFamily="34" charset="0"/>
            </a:endParaRPr>
          </a:p>
          <a:p>
            <a:r>
              <a:rPr lang="nb-NO" sz="1600" dirty="0">
                <a:solidFill>
                  <a:schemeClr val="tx2"/>
                </a:solidFill>
                <a:latin typeface="Segoe UI Light" panose="020B0502040204020203" pitchFamily="34" charset="0"/>
                <a:cs typeface="Segoe UI Light" panose="020B0502040204020203" pitchFamily="34" charset="0"/>
              </a:rPr>
              <a:t>Dynamics 365 gir medarbeidere et intuitivt grensesnitt og tilgang når du vil fra hvilken som helst enhet! </a:t>
            </a:r>
          </a:p>
        </p:txBody>
      </p:sp>
      <p:sp>
        <p:nvSpPr>
          <p:cNvPr id="3" name="AutoShape 2" descr="Bilderesultat for postit"/>
          <p:cNvSpPr>
            <a:spLocks noChangeAspect="1" noChangeArrowheads="1"/>
          </p:cNvSpPr>
          <p:nvPr/>
        </p:nvSpPr>
        <p:spPr bwMode="auto">
          <a:xfrm>
            <a:off x="6368591" y="4435997"/>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Speech Bubble: Rectangle with Corners Rounded 6"/>
          <p:cNvSpPr/>
          <p:nvPr/>
        </p:nvSpPr>
        <p:spPr>
          <a:xfrm>
            <a:off x="5259428" y="1337320"/>
            <a:ext cx="1611162" cy="687429"/>
          </a:xfrm>
          <a:prstGeom prst="wedgeRoundRectCallout">
            <a:avLst>
              <a:gd name="adj1" fmla="val 59426"/>
              <a:gd name="adj2" fmla="val 92060"/>
              <a:gd name="adj3" fmla="val 16667"/>
            </a:avLst>
          </a:prstGeom>
          <a:solidFill>
            <a:schemeClr val="tx2">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b-NO" sz="1400" dirty="0">
                <a:latin typeface="Segoe UI Light" panose="020B0502040204020203" pitchFamily="34" charset="0"/>
                <a:cs typeface="Segoe UI Light" panose="020B0502040204020203" pitchFamily="34" charset="0"/>
              </a:rPr>
              <a:t>COACH MEG</a:t>
            </a:r>
            <a:endParaRPr lang="en-US" sz="1400" dirty="0">
              <a:latin typeface="Segoe UI Light" panose="020B0502040204020203" pitchFamily="34" charset="0"/>
              <a:cs typeface="Segoe UI Light" panose="020B0502040204020203" pitchFamily="34" charset="0"/>
            </a:endParaRPr>
          </a:p>
        </p:txBody>
      </p:sp>
      <p:sp>
        <p:nvSpPr>
          <p:cNvPr id="13" name="Speech Bubble: Rectangle with Corners Rounded 12"/>
          <p:cNvSpPr/>
          <p:nvPr/>
        </p:nvSpPr>
        <p:spPr>
          <a:xfrm>
            <a:off x="6169655" y="352088"/>
            <a:ext cx="1611162" cy="687429"/>
          </a:xfrm>
          <a:prstGeom prst="wedgeRoundRectCallout">
            <a:avLst>
              <a:gd name="adj1" fmla="val 32481"/>
              <a:gd name="adj2" fmla="val 125649"/>
              <a:gd name="adj3" fmla="val 16667"/>
            </a:avLst>
          </a:prstGeom>
          <a:solidFill>
            <a:schemeClr val="tx2">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b-NO" sz="1400" dirty="0">
                <a:latin typeface="Segoe UI Light" panose="020B0502040204020203" pitchFamily="34" charset="0"/>
                <a:cs typeface="Segoe UI Light" panose="020B0502040204020203" pitchFamily="34" charset="0"/>
              </a:rPr>
              <a:t>MOTIVER MEG</a:t>
            </a:r>
            <a:endParaRPr lang="en-US" sz="1400" dirty="0">
              <a:latin typeface="Segoe UI Light" panose="020B0502040204020203" pitchFamily="34" charset="0"/>
              <a:cs typeface="Segoe UI Light" panose="020B0502040204020203" pitchFamily="34" charset="0"/>
            </a:endParaRPr>
          </a:p>
        </p:txBody>
      </p:sp>
      <p:sp>
        <p:nvSpPr>
          <p:cNvPr id="14" name="Speech Bubble: Rectangle with Corners Rounded 13"/>
          <p:cNvSpPr/>
          <p:nvPr/>
        </p:nvSpPr>
        <p:spPr>
          <a:xfrm>
            <a:off x="5164981" y="2388123"/>
            <a:ext cx="1611162" cy="687429"/>
          </a:xfrm>
          <a:prstGeom prst="wedgeRoundRectCallout">
            <a:avLst>
              <a:gd name="adj1" fmla="val 69171"/>
              <a:gd name="adj2" fmla="val 31597"/>
              <a:gd name="adj3" fmla="val 16667"/>
            </a:avLst>
          </a:prstGeom>
          <a:solidFill>
            <a:schemeClr val="tx2">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b-NO" sz="1400" dirty="0">
                <a:latin typeface="Segoe UI Light" panose="020B0502040204020203" pitchFamily="34" charset="0"/>
                <a:cs typeface="Segoe UI Light" panose="020B0502040204020203" pitchFamily="34" charset="0"/>
              </a:rPr>
              <a:t>LA MEG UTVIKLE MEG</a:t>
            </a:r>
            <a:endParaRPr lang="en-US" sz="1400" dirty="0">
              <a:latin typeface="Segoe UI Light" panose="020B0502040204020203" pitchFamily="34" charset="0"/>
              <a:cs typeface="Segoe UI Light" panose="020B0502040204020203" pitchFamily="34" charset="0"/>
            </a:endParaRPr>
          </a:p>
        </p:txBody>
      </p:sp>
      <p:sp>
        <p:nvSpPr>
          <p:cNvPr id="15" name="Speech Bubble: Rectangle with Corners Rounded 14"/>
          <p:cNvSpPr/>
          <p:nvPr/>
        </p:nvSpPr>
        <p:spPr>
          <a:xfrm>
            <a:off x="5259428" y="3438926"/>
            <a:ext cx="1611162" cy="687429"/>
          </a:xfrm>
          <a:prstGeom prst="wedgeRoundRectCallout">
            <a:avLst>
              <a:gd name="adj1" fmla="val 69744"/>
              <a:gd name="adj2" fmla="val -57081"/>
              <a:gd name="adj3" fmla="val 16667"/>
            </a:avLst>
          </a:prstGeom>
          <a:solidFill>
            <a:schemeClr val="tx2">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b-NO" sz="1400" dirty="0">
                <a:latin typeface="Segoe UI Light" panose="020B0502040204020203" pitchFamily="34" charset="0"/>
                <a:cs typeface="Segoe UI Light" panose="020B0502040204020203" pitchFamily="34" charset="0"/>
              </a:rPr>
              <a:t>GJØR DET ENKELT FOR MEG</a:t>
            </a:r>
            <a:endParaRPr lang="en-US" sz="1400" dirty="0">
              <a:latin typeface="Segoe UI Light" panose="020B0502040204020203" pitchFamily="34" charset="0"/>
              <a:cs typeface="Segoe UI Light" panose="020B0502040204020203" pitchFamily="34" charset="0"/>
            </a:endParaRPr>
          </a:p>
        </p:txBody>
      </p:sp>
      <p:grpSp>
        <p:nvGrpSpPr>
          <p:cNvPr id="20" name="Group 19"/>
          <p:cNvGrpSpPr/>
          <p:nvPr/>
        </p:nvGrpSpPr>
        <p:grpSpPr>
          <a:xfrm>
            <a:off x="8705763" y="1541591"/>
            <a:ext cx="1972855" cy="1306860"/>
            <a:chOff x="5009777" y="3475391"/>
            <a:chExt cx="1579044" cy="1045991"/>
          </a:xfrm>
        </p:grpSpPr>
        <p:pic>
          <p:nvPicPr>
            <p:cNvPr id="1056" name="Picture 32" descr="Bilderesultat for post it png"/>
            <p:cNvPicPr>
              <a:picLocks noChangeAspect="1" noChangeArrowheads="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rot="600722">
              <a:off x="5009777" y="3475391"/>
              <a:ext cx="1579044" cy="104599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410457" y="3802205"/>
              <a:ext cx="720701" cy="480362"/>
            </a:xfrm>
            <a:prstGeom prst="rect">
              <a:avLst/>
            </a:prstGeom>
            <a:noFill/>
          </p:spPr>
          <p:txBody>
            <a:bodyPr wrap="square" rtlCol="0">
              <a:spAutoFit/>
            </a:bodyPr>
            <a:lstStyle/>
            <a:p>
              <a:pPr algn="ctr"/>
              <a:r>
                <a:rPr lang="nb-NO" sz="1100" dirty="0">
                  <a:latin typeface="MV Boli" panose="02000500030200090000" pitchFamily="2" charset="0"/>
                  <a:cs typeface="MV Boli" panose="02000500030200090000" pitchFamily="2" charset="0"/>
                </a:rPr>
                <a:t>Jeg vil ha fleksibel arbeidstid</a:t>
              </a:r>
              <a:endParaRPr lang="en-US" sz="1100" dirty="0">
                <a:latin typeface="MV Boli" panose="02000500030200090000" pitchFamily="2" charset="0"/>
                <a:cs typeface="MV Boli" panose="02000500030200090000" pitchFamily="2" charset="0"/>
              </a:endParaRPr>
            </a:p>
          </p:txBody>
        </p:sp>
      </p:grpSp>
      <p:grpSp>
        <p:nvGrpSpPr>
          <p:cNvPr id="21" name="Group 20"/>
          <p:cNvGrpSpPr/>
          <p:nvPr/>
        </p:nvGrpSpPr>
        <p:grpSpPr>
          <a:xfrm>
            <a:off x="8732938" y="165905"/>
            <a:ext cx="2270307" cy="1503897"/>
            <a:chOff x="5912590" y="3296546"/>
            <a:chExt cx="1817120" cy="1203697"/>
          </a:xfrm>
        </p:grpSpPr>
        <p:pic>
          <p:nvPicPr>
            <p:cNvPr id="28" name="Picture 32" descr="Bilderesultat for post it png"/>
            <p:cNvPicPr>
              <a:picLocks noChangeAspect="1" noChangeArrowheads="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rot="370569">
              <a:off x="5912590" y="3296546"/>
              <a:ext cx="1817120" cy="1203697"/>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p:cNvSpPr txBox="1"/>
            <p:nvPr/>
          </p:nvSpPr>
          <p:spPr>
            <a:xfrm rot="21349055">
              <a:off x="6289550" y="3658201"/>
              <a:ext cx="1004364" cy="615849"/>
            </a:xfrm>
            <a:prstGeom prst="rect">
              <a:avLst/>
            </a:prstGeom>
            <a:noFill/>
          </p:spPr>
          <p:txBody>
            <a:bodyPr wrap="square" rtlCol="0">
              <a:spAutoFit/>
            </a:bodyPr>
            <a:lstStyle/>
            <a:p>
              <a:pPr algn="ctr"/>
              <a:r>
                <a:rPr lang="nb-NO" sz="1100" dirty="0">
                  <a:latin typeface="MV Boli" panose="02000500030200090000" pitchFamily="2" charset="0"/>
                  <a:cs typeface="MV Boli" panose="02000500030200090000" pitchFamily="2" charset="0"/>
                </a:rPr>
                <a:t>Jeg vil ha en god fordeling mellom arbeid og fritid</a:t>
              </a:r>
              <a:endParaRPr lang="en-US" sz="1100" dirty="0">
                <a:latin typeface="MV Boli" panose="02000500030200090000" pitchFamily="2" charset="0"/>
                <a:cs typeface="MV Boli" panose="02000500030200090000" pitchFamily="2" charset="0"/>
              </a:endParaRPr>
            </a:p>
          </p:txBody>
        </p:sp>
      </p:grpSp>
      <p:grpSp>
        <p:nvGrpSpPr>
          <p:cNvPr id="19" name="Group 18"/>
          <p:cNvGrpSpPr/>
          <p:nvPr/>
        </p:nvGrpSpPr>
        <p:grpSpPr>
          <a:xfrm>
            <a:off x="8534487" y="3975419"/>
            <a:ext cx="1972855" cy="1306860"/>
            <a:chOff x="5010587" y="4404250"/>
            <a:chExt cx="1579044" cy="1045991"/>
          </a:xfrm>
        </p:grpSpPr>
        <p:pic>
          <p:nvPicPr>
            <p:cNvPr id="32" name="Picture 32" descr="Bilderesultat for post it png"/>
            <p:cNvPicPr>
              <a:picLocks noChangeAspect="1" noChangeArrowheads="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rot="499079">
              <a:off x="5010587" y="4404250"/>
              <a:ext cx="1579044" cy="1045991"/>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5396197" y="4786039"/>
              <a:ext cx="767013" cy="461887"/>
            </a:xfrm>
            <a:prstGeom prst="rect">
              <a:avLst/>
            </a:prstGeom>
            <a:noFill/>
          </p:spPr>
          <p:txBody>
            <a:bodyPr wrap="square" rtlCol="0">
              <a:spAutoFit/>
            </a:bodyPr>
            <a:lstStyle/>
            <a:p>
              <a:pPr algn="ctr"/>
              <a:r>
                <a:rPr lang="nb-NO" sz="1050" dirty="0">
                  <a:latin typeface="MV Boli" panose="02000500030200090000" pitchFamily="2" charset="0"/>
                  <a:cs typeface="MV Boli" panose="02000500030200090000" pitchFamily="2" charset="0"/>
                </a:rPr>
                <a:t>Jeg vil ha mer kurs og utdannelse</a:t>
              </a:r>
              <a:endParaRPr lang="en-US" sz="1050" dirty="0">
                <a:latin typeface="MV Boli" panose="02000500030200090000" pitchFamily="2" charset="0"/>
                <a:cs typeface="MV Boli" panose="02000500030200090000" pitchFamily="2" charset="0"/>
              </a:endParaRPr>
            </a:p>
          </p:txBody>
        </p:sp>
      </p:grpSp>
      <p:grpSp>
        <p:nvGrpSpPr>
          <p:cNvPr id="18" name="Group 17"/>
          <p:cNvGrpSpPr/>
          <p:nvPr/>
        </p:nvGrpSpPr>
        <p:grpSpPr>
          <a:xfrm>
            <a:off x="8580658" y="5221787"/>
            <a:ext cx="1972855" cy="1306860"/>
            <a:chOff x="5042757" y="5345548"/>
            <a:chExt cx="1579044" cy="1045991"/>
          </a:xfrm>
        </p:grpSpPr>
        <p:pic>
          <p:nvPicPr>
            <p:cNvPr id="33" name="Picture 32" descr="Bilderesultat for post it png"/>
            <p:cNvPicPr>
              <a:picLocks noChangeAspect="1" noChangeArrowheads="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rot="538962">
              <a:off x="5042757" y="5345548"/>
              <a:ext cx="1579044" cy="1045991"/>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p:cNvSpPr txBox="1"/>
            <p:nvPr/>
          </p:nvSpPr>
          <p:spPr>
            <a:xfrm>
              <a:off x="5396197" y="5650347"/>
              <a:ext cx="802076" cy="591216"/>
            </a:xfrm>
            <a:prstGeom prst="rect">
              <a:avLst/>
            </a:prstGeom>
            <a:noFill/>
          </p:spPr>
          <p:txBody>
            <a:bodyPr wrap="square" rtlCol="0">
              <a:spAutoFit/>
            </a:bodyPr>
            <a:lstStyle/>
            <a:p>
              <a:pPr algn="ctr"/>
              <a:r>
                <a:rPr lang="nb-NO" sz="1050" dirty="0">
                  <a:latin typeface="MV Boli" panose="02000500030200090000" pitchFamily="2" charset="0"/>
                  <a:cs typeface="MV Boli" panose="02000500030200090000" pitchFamily="2" charset="0"/>
                </a:rPr>
                <a:t>Jeg vil gjøre jobben fra min mobil og nettbrett</a:t>
              </a:r>
              <a:endParaRPr lang="en-US" sz="1050" dirty="0">
                <a:latin typeface="MV Boli" panose="02000500030200090000" pitchFamily="2" charset="0"/>
                <a:cs typeface="MV Boli" panose="02000500030200090000" pitchFamily="2" charset="0"/>
              </a:endParaRPr>
            </a:p>
          </p:txBody>
        </p:sp>
      </p:grpSp>
      <p:grpSp>
        <p:nvGrpSpPr>
          <p:cNvPr id="22" name="Group 21"/>
          <p:cNvGrpSpPr/>
          <p:nvPr/>
        </p:nvGrpSpPr>
        <p:grpSpPr>
          <a:xfrm>
            <a:off x="9853131" y="2325055"/>
            <a:ext cx="1972855" cy="1306860"/>
            <a:chOff x="6144450" y="5570200"/>
            <a:chExt cx="1579044" cy="1045991"/>
          </a:xfrm>
        </p:grpSpPr>
        <p:pic>
          <p:nvPicPr>
            <p:cNvPr id="34" name="Picture 32" descr="Bilderesultat for post it png"/>
            <p:cNvPicPr>
              <a:picLocks noChangeAspect="1" noChangeArrowheads="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rot="473610">
              <a:off x="6144450" y="5570200"/>
              <a:ext cx="1579044" cy="1045991"/>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6514366" y="5868543"/>
              <a:ext cx="787816" cy="591216"/>
            </a:xfrm>
            <a:prstGeom prst="rect">
              <a:avLst/>
            </a:prstGeom>
            <a:noFill/>
          </p:spPr>
          <p:txBody>
            <a:bodyPr wrap="square" rtlCol="0">
              <a:spAutoFit/>
            </a:bodyPr>
            <a:lstStyle/>
            <a:p>
              <a:pPr algn="ctr"/>
              <a:r>
                <a:rPr lang="nb-NO" sz="1050" dirty="0">
                  <a:latin typeface="MV Boli" panose="02000500030200090000" pitchFamily="2" charset="0"/>
                  <a:cs typeface="MV Boli" panose="02000500030200090000" pitchFamily="2" charset="0"/>
                </a:rPr>
                <a:t>Jeg vil ha verktøy som gjør jobben enklere</a:t>
              </a:r>
              <a:endParaRPr lang="en-US" sz="1050" dirty="0">
                <a:latin typeface="MV Boli" panose="02000500030200090000" pitchFamily="2" charset="0"/>
                <a:cs typeface="MV Boli" panose="02000500030200090000" pitchFamily="2" charset="0"/>
              </a:endParaRPr>
            </a:p>
          </p:txBody>
        </p:sp>
      </p:grpSp>
      <p:grpSp>
        <p:nvGrpSpPr>
          <p:cNvPr id="25" name="Group 24"/>
          <p:cNvGrpSpPr/>
          <p:nvPr/>
        </p:nvGrpSpPr>
        <p:grpSpPr>
          <a:xfrm>
            <a:off x="9958347" y="4964698"/>
            <a:ext cx="1972855" cy="1306860"/>
            <a:chOff x="7175009" y="4896744"/>
            <a:chExt cx="1579044" cy="1045991"/>
          </a:xfrm>
        </p:grpSpPr>
        <p:pic>
          <p:nvPicPr>
            <p:cNvPr id="31" name="Picture 32" descr="Bilderesultat for post it png"/>
            <p:cNvPicPr>
              <a:picLocks noChangeAspect="1" noChangeArrowheads="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7175009" y="4896744"/>
              <a:ext cx="1579044" cy="1045991"/>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p:cNvSpPr txBox="1"/>
            <p:nvPr/>
          </p:nvSpPr>
          <p:spPr>
            <a:xfrm rot="21078806">
              <a:off x="7556023" y="5198514"/>
              <a:ext cx="787816" cy="591216"/>
            </a:xfrm>
            <a:prstGeom prst="rect">
              <a:avLst/>
            </a:prstGeom>
            <a:noFill/>
          </p:spPr>
          <p:txBody>
            <a:bodyPr wrap="square" rtlCol="0">
              <a:spAutoFit/>
            </a:bodyPr>
            <a:lstStyle/>
            <a:p>
              <a:pPr algn="ctr"/>
              <a:r>
                <a:rPr lang="nb-NO" sz="1050" dirty="0">
                  <a:latin typeface="MV Boli" panose="02000500030200090000" pitchFamily="2" charset="0"/>
                  <a:cs typeface="MV Boli" panose="02000500030200090000" pitchFamily="2" charset="0"/>
                </a:rPr>
                <a:t>Jeg vil slippe å kalkulere i regneark</a:t>
              </a:r>
              <a:endParaRPr lang="en-US" sz="1050" dirty="0">
                <a:latin typeface="MV Boli" panose="02000500030200090000" pitchFamily="2" charset="0"/>
                <a:cs typeface="MV Boli" panose="02000500030200090000" pitchFamily="2" charset="0"/>
              </a:endParaRPr>
            </a:p>
          </p:txBody>
        </p:sp>
      </p:grpSp>
      <p:grpSp>
        <p:nvGrpSpPr>
          <p:cNvPr id="40" name="Group 39"/>
          <p:cNvGrpSpPr/>
          <p:nvPr/>
        </p:nvGrpSpPr>
        <p:grpSpPr>
          <a:xfrm>
            <a:off x="8457819" y="2767694"/>
            <a:ext cx="1972855" cy="1306860"/>
            <a:chOff x="7020036" y="3315852"/>
            <a:chExt cx="1579044" cy="1045991"/>
          </a:xfrm>
        </p:grpSpPr>
        <p:pic>
          <p:nvPicPr>
            <p:cNvPr id="29" name="Picture 32" descr="Bilderesultat for post it png"/>
            <p:cNvPicPr>
              <a:picLocks noChangeAspect="1" noChangeArrowheads="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rot="1221072">
              <a:off x="7020036" y="3315852"/>
              <a:ext cx="1579044" cy="1045991"/>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p:cNvSpPr txBox="1"/>
            <p:nvPr/>
          </p:nvSpPr>
          <p:spPr>
            <a:xfrm rot="733627">
              <a:off x="7342582" y="3582454"/>
              <a:ext cx="865748" cy="591216"/>
            </a:xfrm>
            <a:prstGeom prst="rect">
              <a:avLst/>
            </a:prstGeom>
            <a:noFill/>
          </p:spPr>
          <p:txBody>
            <a:bodyPr wrap="square" rtlCol="0">
              <a:spAutoFit/>
            </a:bodyPr>
            <a:lstStyle/>
            <a:p>
              <a:pPr algn="ctr"/>
              <a:r>
                <a:rPr lang="nb-NO" sz="1050" dirty="0">
                  <a:latin typeface="MV Boli" panose="02000500030200090000" pitchFamily="2" charset="0"/>
                  <a:cs typeface="MV Boli" panose="02000500030200090000" pitchFamily="2" charset="0"/>
                </a:rPr>
                <a:t>Jeg vil ha tilbakemelding på hvordan jeg presterer</a:t>
              </a:r>
              <a:endParaRPr lang="en-US" sz="1050" dirty="0">
                <a:latin typeface="MV Boli" panose="02000500030200090000" pitchFamily="2" charset="0"/>
                <a:cs typeface="MV Boli" panose="02000500030200090000" pitchFamily="2" charset="0"/>
              </a:endParaRPr>
            </a:p>
          </p:txBody>
        </p:sp>
      </p:grpSp>
      <p:grpSp>
        <p:nvGrpSpPr>
          <p:cNvPr id="23" name="Group 22"/>
          <p:cNvGrpSpPr/>
          <p:nvPr/>
        </p:nvGrpSpPr>
        <p:grpSpPr>
          <a:xfrm>
            <a:off x="10211320" y="1056632"/>
            <a:ext cx="1972855" cy="1306860"/>
            <a:chOff x="7593219" y="4025470"/>
            <a:chExt cx="1579044" cy="1045991"/>
          </a:xfrm>
        </p:grpSpPr>
        <p:pic>
          <p:nvPicPr>
            <p:cNvPr id="30" name="Picture 32" descr="Bilderesultat for post it png"/>
            <p:cNvPicPr>
              <a:picLocks noChangeAspect="1" noChangeArrowheads="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rot="582048">
              <a:off x="7593219" y="4025470"/>
              <a:ext cx="1579044" cy="1045991"/>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p:cNvSpPr txBox="1"/>
            <p:nvPr/>
          </p:nvSpPr>
          <p:spPr>
            <a:xfrm>
              <a:off x="7975437" y="4333427"/>
              <a:ext cx="756244" cy="591216"/>
            </a:xfrm>
            <a:prstGeom prst="rect">
              <a:avLst/>
            </a:prstGeom>
            <a:noFill/>
          </p:spPr>
          <p:txBody>
            <a:bodyPr wrap="square" rtlCol="0">
              <a:spAutoFit/>
            </a:bodyPr>
            <a:lstStyle/>
            <a:p>
              <a:pPr algn="ctr"/>
              <a:r>
                <a:rPr lang="nb-NO" sz="1050" dirty="0">
                  <a:latin typeface="MV Boli" panose="02000500030200090000" pitchFamily="2" charset="0"/>
                  <a:cs typeface="MV Boli" panose="02000500030200090000" pitchFamily="2" charset="0"/>
                </a:rPr>
                <a:t>Jeg trenger enkel tilgang på  informasjon</a:t>
              </a:r>
              <a:endParaRPr lang="en-US" sz="1050" dirty="0">
                <a:latin typeface="MV Boli" panose="02000500030200090000" pitchFamily="2" charset="0"/>
                <a:cs typeface="MV Boli" panose="02000500030200090000" pitchFamily="2" charset="0"/>
              </a:endParaRPr>
            </a:p>
          </p:txBody>
        </p:sp>
      </p:grpSp>
      <p:grpSp>
        <p:nvGrpSpPr>
          <p:cNvPr id="54" name="Group 53"/>
          <p:cNvGrpSpPr/>
          <p:nvPr/>
        </p:nvGrpSpPr>
        <p:grpSpPr>
          <a:xfrm rot="925817">
            <a:off x="9820047" y="3578599"/>
            <a:ext cx="1972855" cy="1306860"/>
            <a:chOff x="7175009" y="4896744"/>
            <a:chExt cx="1579044" cy="1045991"/>
          </a:xfrm>
        </p:grpSpPr>
        <p:pic>
          <p:nvPicPr>
            <p:cNvPr id="55" name="Picture 32" descr="Bilderesultat for post it png"/>
            <p:cNvPicPr>
              <a:picLocks noChangeAspect="1" noChangeArrowheads="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7175009" y="4896744"/>
              <a:ext cx="1579044" cy="1045991"/>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p:cNvSpPr txBox="1"/>
            <p:nvPr/>
          </p:nvSpPr>
          <p:spPr>
            <a:xfrm rot="21078806">
              <a:off x="7556023" y="5198514"/>
              <a:ext cx="787816" cy="591216"/>
            </a:xfrm>
            <a:prstGeom prst="rect">
              <a:avLst/>
            </a:prstGeom>
            <a:noFill/>
          </p:spPr>
          <p:txBody>
            <a:bodyPr wrap="square" rtlCol="0">
              <a:spAutoFit/>
            </a:bodyPr>
            <a:lstStyle/>
            <a:p>
              <a:pPr algn="ctr"/>
              <a:r>
                <a:rPr lang="nb-NO" sz="1050" dirty="0">
                  <a:latin typeface="MV Boli" panose="02000500030200090000" pitchFamily="2" charset="0"/>
                  <a:cs typeface="MV Boli" panose="02000500030200090000" pitchFamily="2" charset="0"/>
                </a:rPr>
                <a:t>Jeg vil at data skal jobbe for meg</a:t>
              </a:r>
              <a:endParaRPr lang="en-US" sz="1050" dirty="0">
                <a:latin typeface="MV Boli" panose="02000500030200090000" pitchFamily="2" charset="0"/>
                <a:cs typeface="MV Boli" panose="02000500030200090000" pitchFamily="2" charset="0"/>
              </a:endParaRPr>
            </a:p>
          </p:txBody>
        </p:sp>
      </p:grpSp>
      <p:pic>
        <p:nvPicPr>
          <p:cNvPr id="39" name="Picture 38"/>
          <p:cNvPicPr>
            <a:picLocks noChangeAspect="1"/>
          </p:cNvPicPr>
          <p:nvPr/>
        </p:nvPicPr>
        <p:blipFill rotWithShape="1">
          <a:blip r:embed="rId4">
            <a:extLst>
              <a:ext uri="{28A0092B-C50C-407E-A947-70E740481C1C}">
                <a14:useLocalDpi xmlns:a14="http://schemas.microsoft.com/office/drawing/2010/main" val="0"/>
              </a:ext>
            </a:extLst>
          </a:blip>
          <a:srcRect l="28611" t="15616" r="30533" b="13626"/>
          <a:stretch/>
        </p:blipFill>
        <p:spPr>
          <a:xfrm>
            <a:off x="6897322" y="1574819"/>
            <a:ext cx="1767901" cy="5103072"/>
          </a:xfrm>
          <a:prstGeom prst="rect">
            <a:avLst/>
          </a:prstGeom>
        </p:spPr>
      </p:pic>
      <p:grpSp>
        <p:nvGrpSpPr>
          <p:cNvPr id="71" name="Group 70"/>
          <p:cNvGrpSpPr/>
          <p:nvPr/>
        </p:nvGrpSpPr>
        <p:grpSpPr>
          <a:xfrm>
            <a:off x="7406639" y="2482097"/>
            <a:ext cx="764329" cy="178594"/>
            <a:chOff x="7406639" y="2482097"/>
            <a:chExt cx="764329" cy="178594"/>
          </a:xfrm>
        </p:grpSpPr>
        <p:sp>
          <p:nvSpPr>
            <p:cNvPr id="72" name="Oval 71"/>
            <p:cNvSpPr/>
            <p:nvPr/>
          </p:nvSpPr>
          <p:spPr>
            <a:xfrm>
              <a:off x="7406639" y="2482097"/>
              <a:ext cx="314325" cy="178594"/>
            </a:xfrm>
            <a:prstGeom prst="ellipse">
              <a:avLst/>
            </a:prstGeom>
            <a:solidFill>
              <a:srgbClr val="F8E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glow rad="101600">
                    <a:schemeClr val="accent4">
                      <a:satMod val="175000"/>
                      <a:alpha val="40000"/>
                    </a:schemeClr>
                  </a:glow>
                  <a:outerShdw blurRad="165100" dist="38100" dir="5400000" algn="t" rotWithShape="0">
                    <a:prstClr val="black">
                      <a:alpha val="40000"/>
                    </a:prstClr>
                  </a:outerShdw>
                </a:effectLst>
              </a:endParaRPr>
            </a:p>
          </p:txBody>
        </p:sp>
        <p:sp>
          <p:nvSpPr>
            <p:cNvPr id="73" name="Oval 72"/>
            <p:cNvSpPr/>
            <p:nvPr/>
          </p:nvSpPr>
          <p:spPr>
            <a:xfrm>
              <a:off x="7856643" y="2482097"/>
              <a:ext cx="314325" cy="178594"/>
            </a:xfrm>
            <a:prstGeom prst="ellipse">
              <a:avLst/>
            </a:prstGeom>
            <a:solidFill>
              <a:srgbClr val="F8E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101600">
                    <a:schemeClr val="accent4">
                      <a:satMod val="175000"/>
                      <a:alpha val="40000"/>
                    </a:schemeClr>
                  </a:glow>
                  <a:outerShdw blurRad="165100" dist="38100" dir="5400000" algn="t" rotWithShape="0">
                    <a:prstClr val="black">
                      <a:alpha val="40000"/>
                    </a:prstClr>
                  </a:outerShdw>
                </a:effectLst>
              </a:endParaRPr>
            </a:p>
          </p:txBody>
        </p:sp>
      </p:grpSp>
      <p:pic>
        <p:nvPicPr>
          <p:cNvPr id="74" name="Picture 73"/>
          <p:cNvPicPr>
            <a:picLocks noChangeAspect="1"/>
          </p:cNvPicPr>
          <p:nvPr/>
        </p:nvPicPr>
        <p:blipFill rotWithShape="1">
          <a:blip r:embed="rId4">
            <a:extLst>
              <a:ext uri="{28A0092B-C50C-407E-A947-70E740481C1C}">
                <a14:useLocalDpi xmlns:a14="http://schemas.microsoft.com/office/drawing/2010/main" val="0"/>
              </a:ext>
            </a:extLst>
          </a:blip>
          <a:srcRect l="49692" t="25270" r="40612" b="71759"/>
          <a:stretch/>
        </p:blipFill>
        <p:spPr>
          <a:xfrm>
            <a:off x="7806691" y="2267851"/>
            <a:ext cx="419547" cy="214246"/>
          </a:xfrm>
          <a:prstGeom prst="rect">
            <a:avLst/>
          </a:prstGeom>
        </p:spPr>
      </p:pic>
      <p:pic>
        <p:nvPicPr>
          <p:cNvPr id="76" name="Picture 75"/>
          <p:cNvPicPr>
            <a:picLocks noChangeAspect="1"/>
          </p:cNvPicPr>
          <p:nvPr/>
        </p:nvPicPr>
        <p:blipFill rotWithShape="1">
          <a:blip r:embed="rId4">
            <a:extLst>
              <a:ext uri="{28A0092B-C50C-407E-A947-70E740481C1C}">
                <a14:useLocalDpi xmlns:a14="http://schemas.microsoft.com/office/drawing/2010/main" val="0"/>
              </a:ext>
            </a:extLst>
          </a:blip>
          <a:srcRect l="28611" t="27920" r="30533" b="67419"/>
          <a:stretch/>
        </p:blipFill>
        <p:spPr>
          <a:xfrm>
            <a:off x="6894451" y="2462188"/>
            <a:ext cx="1767901" cy="336112"/>
          </a:xfrm>
          <a:prstGeom prst="rect">
            <a:avLst/>
          </a:prstGeom>
        </p:spPr>
      </p:pic>
      <p:sp>
        <p:nvSpPr>
          <p:cNvPr id="42" name="Slide Number Placeholder 3"/>
          <p:cNvSpPr txBox="1">
            <a:spLocks/>
          </p:cNvSpPr>
          <p:nvPr/>
        </p:nvSpPr>
        <p:spPr>
          <a:xfrm>
            <a:off x="8610600" y="6356350"/>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B354D84-3758-4631-8380-FAB21DA96DB2}" type="slidenum">
              <a:rPr lang="en-US" sz="1200" smtClean="0">
                <a:solidFill>
                  <a:schemeClr val="tx1">
                    <a:tint val="75000"/>
                  </a:schemeClr>
                </a:solidFill>
              </a:rPr>
              <a:pPr algn="r"/>
              <a:t>14</a:t>
            </a:fld>
            <a:endParaRPr lang="en-US" sz="1200" dirty="0">
              <a:solidFill>
                <a:schemeClr val="tx1">
                  <a:tint val="75000"/>
                </a:schemeClr>
              </a:solidFill>
            </a:endParaRPr>
          </a:p>
        </p:txBody>
      </p:sp>
    </p:spTree>
    <p:extLst>
      <p:ext uri="{BB962C8B-B14F-4D97-AF65-F5344CB8AC3E}">
        <p14:creationId xmlns:p14="http://schemas.microsoft.com/office/powerpoint/2010/main" val="7874210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23" presetClass="entr" presetSubtype="32"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strVal val="4*#ppt_w"/>
                                          </p:val>
                                        </p:tav>
                                        <p:tav tm="100000">
                                          <p:val>
                                            <p:strVal val="#ppt_w"/>
                                          </p:val>
                                        </p:tav>
                                      </p:tavLst>
                                    </p:anim>
                                    <p:anim calcmode="lin" valueType="num">
                                      <p:cBhvr>
                                        <p:cTn id="14" dur="500" fill="hold"/>
                                        <p:tgtEl>
                                          <p:spTgt spid="21"/>
                                        </p:tgtEl>
                                        <p:attrNameLst>
                                          <p:attrName>ppt_h</p:attrName>
                                        </p:attrNameLst>
                                      </p:cBhvr>
                                      <p:tavLst>
                                        <p:tav tm="0">
                                          <p:val>
                                            <p:strVal val="4*#ppt_h"/>
                                          </p:val>
                                        </p:tav>
                                        <p:tav tm="100000">
                                          <p:val>
                                            <p:strVal val="#ppt_h"/>
                                          </p:val>
                                        </p:tav>
                                      </p:tavLst>
                                    </p:anim>
                                  </p:childTnLst>
                                </p:cTn>
                              </p:par>
                              <p:par>
                                <p:cTn id="15" presetID="23" presetClass="entr" presetSubtype="32" fill="hold" nodeType="withEffect">
                                  <p:stCondLst>
                                    <p:cond delay="10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strVal val="4*#ppt_w"/>
                                          </p:val>
                                        </p:tav>
                                        <p:tav tm="100000">
                                          <p:val>
                                            <p:strVal val="#ppt_w"/>
                                          </p:val>
                                        </p:tav>
                                      </p:tavLst>
                                    </p:anim>
                                    <p:anim calcmode="lin" valueType="num">
                                      <p:cBhvr>
                                        <p:cTn id="18" dur="500" fill="hold"/>
                                        <p:tgtEl>
                                          <p:spTgt spid="23"/>
                                        </p:tgtEl>
                                        <p:attrNameLst>
                                          <p:attrName>ppt_h</p:attrName>
                                        </p:attrNameLst>
                                      </p:cBhvr>
                                      <p:tavLst>
                                        <p:tav tm="0">
                                          <p:val>
                                            <p:strVal val="4*#ppt_h"/>
                                          </p:val>
                                        </p:tav>
                                        <p:tav tm="100000">
                                          <p:val>
                                            <p:strVal val="#ppt_h"/>
                                          </p:val>
                                        </p:tav>
                                      </p:tavLst>
                                    </p:anim>
                                  </p:childTnLst>
                                </p:cTn>
                              </p:par>
                              <p:par>
                                <p:cTn id="19" presetID="23" presetClass="entr" presetSubtype="32" fill="hold" nodeType="withEffect">
                                  <p:stCondLst>
                                    <p:cond delay="20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strVal val="4*#ppt_w"/>
                                          </p:val>
                                        </p:tav>
                                        <p:tav tm="100000">
                                          <p:val>
                                            <p:strVal val="#ppt_w"/>
                                          </p:val>
                                        </p:tav>
                                      </p:tavLst>
                                    </p:anim>
                                    <p:anim calcmode="lin" valueType="num">
                                      <p:cBhvr>
                                        <p:cTn id="22" dur="500" fill="hold"/>
                                        <p:tgtEl>
                                          <p:spTgt spid="20"/>
                                        </p:tgtEl>
                                        <p:attrNameLst>
                                          <p:attrName>ppt_h</p:attrName>
                                        </p:attrNameLst>
                                      </p:cBhvr>
                                      <p:tavLst>
                                        <p:tav tm="0">
                                          <p:val>
                                            <p:strVal val="4*#ppt_h"/>
                                          </p:val>
                                        </p:tav>
                                        <p:tav tm="100000">
                                          <p:val>
                                            <p:strVal val="#ppt_h"/>
                                          </p:val>
                                        </p:tav>
                                      </p:tavLst>
                                    </p:anim>
                                  </p:childTnLst>
                                </p:cTn>
                              </p:par>
                              <p:par>
                                <p:cTn id="23" presetID="23" presetClass="entr" presetSubtype="32" fill="hold" nodeType="withEffect">
                                  <p:stCondLst>
                                    <p:cond delay="300"/>
                                  </p:stCondLst>
                                  <p:childTnLst>
                                    <p:set>
                                      <p:cBhvr>
                                        <p:cTn id="24" dur="1" fill="hold">
                                          <p:stCondLst>
                                            <p:cond delay="0"/>
                                          </p:stCondLst>
                                        </p:cTn>
                                        <p:tgtEl>
                                          <p:spTgt spid="22"/>
                                        </p:tgtEl>
                                        <p:attrNameLst>
                                          <p:attrName>style.visibility</p:attrName>
                                        </p:attrNameLst>
                                      </p:cBhvr>
                                      <p:to>
                                        <p:strVal val="visible"/>
                                      </p:to>
                                    </p:set>
                                    <p:anim calcmode="lin" valueType="num">
                                      <p:cBhvr>
                                        <p:cTn id="25" dur="500" fill="hold"/>
                                        <p:tgtEl>
                                          <p:spTgt spid="22"/>
                                        </p:tgtEl>
                                        <p:attrNameLst>
                                          <p:attrName>ppt_w</p:attrName>
                                        </p:attrNameLst>
                                      </p:cBhvr>
                                      <p:tavLst>
                                        <p:tav tm="0">
                                          <p:val>
                                            <p:strVal val="4*#ppt_w"/>
                                          </p:val>
                                        </p:tav>
                                        <p:tav tm="100000">
                                          <p:val>
                                            <p:strVal val="#ppt_w"/>
                                          </p:val>
                                        </p:tav>
                                      </p:tavLst>
                                    </p:anim>
                                    <p:anim calcmode="lin" valueType="num">
                                      <p:cBhvr>
                                        <p:cTn id="26" dur="500" fill="hold"/>
                                        <p:tgtEl>
                                          <p:spTgt spid="22"/>
                                        </p:tgtEl>
                                        <p:attrNameLst>
                                          <p:attrName>ppt_h</p:attrName>
                                        </p:attrNameLst>
                                      </p:cBhvr>
                                      <p:tavLst>
                                        <p:tav tm="0">
                                          <p:val>
                                            <p:strVal val="4*#ppt_h"/>
                                          </p:val>
                                        </p:tav>
                                        <p:tav tm="100000">
                                          <p:val>
                                            <p:strVal val="#ppt_h"/>
                                          </p:val>
                                        </p:tav>
                                      </p:tavLst>
                                    </p:anim>
                                  </p:childTnLst>
                                </p:cTn>
                              </p:par>
                              <p:par>
                                <p:cTn id="27" presetID="23" presetClass="entr" presetSubtype="32" fill="hold" nodeType="withEffect">
                                  <p:stCondLst>
                                    <p:cond delay="400"/>
                                  </p:stCondLst>
                                  <p:childTnLst>
                                    <p:set>
                                      <p:cBhvr>
                                        <p:cTn id="28" dur="1" fill="hold">
                                          <p:stCondLst>
                                            <p:cond delay="0"/>
                                          </p:stCondLst>
                                        </p:cTn>
                                        <p:tgtEl>
                                          <p:spTgt spid="40"/>
                                        </p:tgtEl>
                                        <p:attrNameLst>
                                          <p:attrName>style.visibility</p:attrName>
                                        </p:attrNameLst>
                                      </p:cBhvr>
                                      <p:to>
                                        <p:strVal val="visible"/>
                                      </p:to>
                                    </p:set>
                                    <p:anim calcmode="lin" valueType="num">
                                      <p:cBhvr>
                                        <p:cTn id="29" dur="500" fill="hold"/>
                                        <p:tgtEl>
                                          <p:spTgt spid="40"/>
                                        </p:tgtEl>
                                        <p:attrNameLst>
                                          <p:attrName>ppt_w</p:attrName>
                                        </p:attrNameLst>
                                      </p:cBhvr>
                                      <p:tavLst>
                                        <p:tav tm="0">
                                          <p:val>
                                            <p:strVal val="4*#ppt_w"/>
                                          </p:val>
                                        </p:tav>
                                        <p:tav tm="100000">
                                          <p:val>
                                            <p:strVal val="#ppt_w"/>
                                          </p:val>
                                        </p:tav>
                                      </p:tavLst>
                                    </p:anim>
                                    <p:anim calcmode="lin" valueType="num">
                                      <p:cBhvr>
                                        <p:cTn id="30" dur="500" fill="hold"/>
                                        <p:tgtEl>
                                          <p:spTgt spid="40"/>
                                        </p:tgtEl>
                                        <p:attrNameLst>
                                          <p:attrName>ppt_h</p:attrName>
                                        </p:attrNameLst>
                                      </p:cBhvr>
                                      <p:tavLst>
                                        <p:tav tm="0">
                                          <p:val>
                                            <p:strVal val="4*#ppt_h"/>
                                          </p:val>
                                        </p:tav>
                                        <p:tav tm="100000">
                                          <p:val>
                                            <p:strVal val="#ppt_h"/>
                                          </p:val>
                                        </p:tav>
                                      </p:tavLst>
                                    </p:anim>
                                  </p:childTnLst>
                                </p:cTn>
                              </p:par>
                              <p:par>
                                <p:cTn id="31" presetID="23" presetClass="entr" presetSubtype="32" fill="hold" nodeType="withEffect">
                                  <p:stCondLst>
                                    <p:cond delay="500"/>
                                  </p:stCondLst>
                                  <p:childTnLst>
                                    <p:set>
                                      <p:cBhvr>
                                        <p:cTn id="32" dur="1" fill="hold">
                                          <p:stCondLst>
                                            <p:cond delay="0"/>
                                          </p:stCondLst>
                                        </p:cTn>
                                        <p:tgtEl>
                                          <p:spTgt spid="54"/>
                                        </p:tgtEl>
                                        <p:attrNameLst>
                                          <p:attrName>style.visibility</p:attrName>
                                        </p:attrNameLst>
                                      </p:cBhvr>
                                      <p:to>
                                        <p:strVal val="visible"/>
                                      </p:to>
                                    </p:set>
                                    <p:anim calcmode="lin" valueType="num">
                                      <p:cBhvr>
                                        <p:cTn id="33" dur="500" fill="hold"/>
                                        <p:tgtEl>
                                          <p:spTgt spid="54"/>
                                        </p:tgtEl>
                                        <p:attrNameLst>
                                          <p:attrName>ppt_w</p:attrName>
                                        </p:attrNameLst>
                                      </p:cBhvr>
                                      <p:tavLst>
                                        <p:tav tm="0">
                                          <p:val>
                                            <p:strVal val="4*#ppt_w"/>
                                          </p:val>
                                        </p:tav>
                                        <p:tav tm="100000">
                                          <p:val>
                                            <p:strVal val="#ppt_w"/>
                                          </p:val>
                                        </p:tav>
                                      </p:tavLst>
                                    </p:anim>
                                    <p:anim calcmode="lin" valueType="num">
                                      <p:cBhvr>
                                        <p:cTn id="34" dur="500" fill="hold"/>
                                        <p:tgtEl>
                                          <p:spTgt spid="54"/>
                                        </p:tgtEl>
                                        <p:attrNameLst>
                                          <p:attrName>ppt_h</p:attrName>
                                        </p:attrNameLst>
                                      </p:cBhvr>
                                      <p:tavLst>
                                        <p:tav tm="0">
                                          <p:val>
                                            <p:strVal val="4*#ppt_h"/>
                                          </p:val>
                                        </p:tav>
                                        <p:tav tm="100000">
                                          <p:val>
                                            <p:strVal val="#ppt_h"/>
                                          </p:val>
                                        </p:tav>
                                      </p:tavLst>
                                    </p:anim>
                                  </p:childTnLst>
                                </p:cTn>
                              </p:par>
                              <p:par>
                                <p:cTn id="35" presetID="23" presetClass="entr" presetSubtype="32" fill="hold" nodeType="withEffect">
                                  <p:stCondLst>
                                    <p:cond delay="600"/>
                                  </p:stCondLst>
                                  <p:childTnLst>
                                    <p:set>
                                      <p:cBhvr>
                                        <p:cTn id="36" dur="1" fill="hold">
                                          <p:stCondLst>
                                            <p:cond delay="0"/>
                                          </p:stCondLst>
                                        </p:cTn>
                                        <p:tgtEl>
                                          <p:spTgt spid="19"/>
                                        </p:tgtEl>
                                        <p:attrNameLst>
                                          <p:attrName>style.visibility</p:attrName>
                                        </p:attrNameLst>
                                      </p:cBhvr>
                                      <p:to>
                                        <p:strVal val="visible"/>
                                      </p:to>
                                    </p:set>
                                    <p:anim calcmode="lin" valueType="num">
                                      <p:cBhvr>
                                        <p:cTn id="37" dur="500" fill="hold"/>
                                        <p:tgtEl>
                                          <p:spTgt spid="19"/>
                                        </p:tgtEl>
                                        <p:attrNameLst>
                                          <p:attrName>ppt_w</p:attrName>
                                        </p:attrNameLst>
                                      </p:cBhvr>
                                      <p:tavLst>
                                        <p:tav tm="0">
                                          <p:val>
                                            <p:strVal val="4*#ppt_w"/>
                                          </p:val>
                                        </p:tav>
                                        <p:tav tm="100000">
                                          <p:val>
                                            <p:strVal val="#ppt_w"/>
                                          </p:val>
                                        </p:tav>
                                      </p:tavLst>
                                    </p:anim>
                                    <p:anim calcmode="lin" valueType="num">
                                      <p:cBhvr>
                                        <p:cTn id="38" dur="500" fill="hold"/>
                                        <p:tgtEl>
                                          <p:spTgt spid="19"/>
                                        </p:tgtEl>
                                        <p:attrNameLst>
                                          <p:attrName>ppt_h</p:attrName>
                                        </p:attrNameLst>
                                      </p:cBhvr>
                                      <p:tavLst>
                                        <p:tav tm="0">
                                          <p:val>
                                            <p:strVal val="4*#ppt_h"/>
                                          </p:val>
                                        </p:tav>
                                        <p:tav tm="100000">
                                          <p:val>
                                            <p:strVal val="#ppt_h"/>
                                          </p:val>
                                        </p:tav>
                                      </p:tavLst>
                                    </p:anim>
                                  </p:childTnLst>
                                </p:cTn>
                              </p:par>
                              <p:par>
                                <p:cTn id="39" presetID="23" presetClass="entr" presetSubtype="32" fill="hold" nodeType="withEffect">
                                  <p:stCondLst>
                                    <p:cond delay="700"/>
                                  </p:stCondLst>
                                  <p:childTnLst>
                                    <p:set>
                                      <p:cBhvr>
                                        <p:cTn id="40" dur="1" fill="hold">
                                          <p:stCondLst>
                                            <p:cond delay="0"/>
                                          </p:stCondLst>
                                        </p:cTn>
                                        <p:tgtEl>
                                          <p:spTgt spid="25"/>
                                        </p:tgtEl>
                                        <p:attrNameLst>
                                          <p:attrName>style.visibility</p:attrName>
                                        </p:attrNameLst>
                                      </p:cBhvr>
                                      <p:to>
                                        <p:strVal val="visible"/>
                                      </p:to>
                                    </p:set>
                                    <p:anim calcmode="lin" valueType="num">
                                      <p:cBhvr>
                                        <p:cTn id="41" dur="500" fill="hold"/>
                                        <p:tgtEl>
                                          <p:spTgt spid="25"/>
                                        </p:tgtEl>
                                        <p:attrNameLst>
                                          <p:attrName>ppt_w</p:attrName>
                                        </p:attrNameLst>
                                      </p:cBhvr>
                                      <p:tavLst>
                                        <p:tav tm="0">
                                          <p:val>
                                            <p:strVal val="4*#ppt_w"/>
                                          </p:val>
                                        </p:tav>
                                        <p:tav tm="100000">
                                          <p:val>
                                            <p:strVal val="#ppt_w"/>
                                          </p:val>
                                        </p:tav>
                                      </p:tavLst>
                                    </p:anim>
                                    <p:anim calcmode="lin" valueType="num">
                                      <p:cBhvr>
                                        <p:cTn id="42" dur="500" fill="hold"/>
                                        <p:tgtEl>
                                          <p:spTgt spid="25"/>
                                        </p:tgtEl>
                                        <p:attrNameLst>
                                          <p:attrName>ppt_h</p:attrName>
                                        </p:attrNameLst>
                                      </p:cBhvr>
                                      <p:tavLst>
                                        <p:tav tm="0">
                                          <p:val>
                                            <p:strVal val="4*#ppt_h"/>
                                          </p:val>
                                        </p:tav>
                                        <p:tav tm="100000">
                                          <p:val>
                                            <p:strVal val="#ppt_h"/>
                                          </p:val>
                                        </p:tav>
                                      </p:tavLst>
                                    </p:anim>
                                  </p:childTnLst>
                                </p:cTn>
                              </p:par>
                              <p:par>
                                <p:cTn id="43" presetID="23" presetClass="entr" presetSubtype="32" fill="hold" nodeType="withEffect">
                                  <p:stCondLst>
                                    <p:cond delay="800"/>
                                  </p:stCondLst>
                                  <p:childTnLst>
                                    <p:set>
                                      <p:cBhvr>
                                        <p:cTn id="44" dur="1" fill="hold">
                                          <p:stCondLst>
                                            <p:cond delay="0"/>
                                          </p:stCondLst>
                                        </p:cTn>
                                        <p:tgtEl>
                                          <p:spTgt spid="18"/>
                                        </p:tgtEl>
                                        <p:attrNameLst>
                                          <p:attrName>style.visibility</p:attrName>
                                        </p:attrNameLst>
                                      </p:cBhvr>
                                      <p:to>
                                        <p:strVal val="visible"/>
                                      </p:to>
                                    </p:set>
                                    <p:anim calcmode="lin" valueType="num">
                                      <p:cBhvr>
                                        <p:cTn id="45" dur="500" fill="hold"/>
                                        <p:tgtEl>
                                          <p:spTgt spid="18"/>
                                        </p:tgtEl>
                                        <p:attrNameLst>
                                          <p:attrName>ppt_w</p:attrName>
                                        </p:attrNameLst>
                                      </p:cBhvr>
                                      <p:tavLst>
                                        <p:tav tm="0">
                                          <p:val>
                                            <p:strVal val="4*#ppt_w"/>
                                          </p:val>
                                        </p:tav>
                                        <p:tav tm="100000">
                                          <p:val>
                                            <p:strVal val="#ppt_w"/>
                                          </p:val>
                                        </p:tav>
                                      </p:tavLst>
                                    </p:anim>
                                    <p:anim calcmode="lin" valueType="num">
                                      <p:cBhvr>
                                        <p:cTn id="46" dur="500" fill="hold"/>
                                        <p:tgtEl>
                                          <p:spTgt spid="18"/>
                                        </p:tgtEl>
                                        <p:attrNameLst>
                                          <p:attrName>ppt_h</p:attrName>
                                        </p:attrNameLst>
                                      </p:cBhvr>
                                      <p:tavLst>
                                        <p:tav tm="0">
                                          <p:val>
                                            <p:strVal val="4*#ppt_h"/>
                                          </p:val>
                                        </p:tav>
                                        <p:tav tm="100000">
                                          <p:val>
                                            <p:strVal val="#ppt_h"/>
                                          </p:val>
                                        </p:tav>
                                      </p:tavLst>
                                    </p:anim>
                                  </p:childTnLst>
                                </p:cTn>
                              </p:par>
                              <p:par>
                                <p:cTn id="47" presetID="10" presetClass="entr" presetSubtype="0" fill="hold" grpId="0" nodeType="withEffect">
                                  <p:stCondLst>
                                    <p:cond delay="110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0" presetClass="entr" presetSubtype="0" fill="hold" grpId="0" nodeType="withEffect">
                                  <p:stCondLst>
                                    <p:cond delay="140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500"/>
                                        <p:tgtEl>
                                          <p:spTgt spid="7"/>
                                        </p:tgtEl>
                                      </p:cBhvr>
                                    </p:animEffect>
                                  </p:childTnLst>
                                </p:cTn>
                              </p:par>
                              <p:par>
                                <p:cTn id="53" presetID="10" presetClass="entr" presetSubtype="0" fill="hold" grpId="0" nodeType="withEffect">
                                  <p:stCondLst>
                                    <p:cond delay="160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500"/>
                                        <p:tgtEl>
                                          <p:spTgt spid="14"/>
                                        </p:tgtEl>
                                      </p:cBhvr>
                                    </p:animEffect>
                                  </p:childTnLst>
                                </p:cTn>
                              </p:par>
                              <p:par>
                                <p:cTn id="56" presetID="10" presetClass="entr" presetSubtype="0" fill="hold" grpId="0" nodeType="withEffect">
                                  <p:stCondLst>
                                    <p:cond delay="180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500"/>
                                        <p:tgtEl>
                                          <p:spTgt spid="15"/>
                                        </p:tgtEl>
                                      </p:cBhvr>
                                    </p:animEffect>
                                  </p:childTnLst>
                                </p:cTn>
                              </p:par>
                            </p:childTnLst>
                          </p:cTn>
                        </p:par>
                        <p:par>
                          <p:cTn id="59" fill="hold">
                            <p:stCondLst>
                              <p:cond delay="2300"/>
                            </p:stCondLst>
                            <p:childTnLst>
                              <p:par>
                                <p:cTn id="60" presetID="1" presetClass="exit" presetSubtype="0" fill="hold" nodeType="afterEffect">
                                  <p:stCondLst>
                                    <p:cond delay="0"/>
                                  </p:stCondLst>
                                  <p:childTnLst>
                                    <p:set>
                                      <p:cBhvr>
                                        <p:cTn id="61" dur="1" fill="hold">
                                          <p:stCondLst>
                                            <p:cond delay="0"/>
                                          </p:stCondLst>
                                        </p:cTn>
                                        <p:tgtEl>
                                          <p:spTgt spid="76"/>
                                        </p:tgtEl>
                                        <p:attrNameLst>
                                          <p:attrName>style.visibility</p:attrName>
                                        </p:attrNameLst>
                                      </p:cBhvr>
                                      <p:to>
                                        <p:strVal val="hidden"/>
                                      </p:to>
                                    </p:set>
                                  </p:childTnLst>
                                </p:cTn>
                              </p:par>
                            </p:childTnLst>
                          </p:cTn>
                        </p:par>
                        <p:par>
                          <p:cTn id="62" fill="hold">
                            <p:stCondLst>
                              <p:cond delay="2300"/>
                            </p:stCondLst>
                            <p:childTnLst>
                              <p:par>
                                <p:cTn id="63" presetID="1" presetClass="entr" presetSubtype="0" fill="hold" nodeType="afterEffect">
                                  <p:stCondLst>
                                    <p:cond delay="1700"/>
                                  </p:stCondLst>
                                  <p:childTnLst>
                                    <p:set>
                                      <p:cBhvr>
                                        <p:cTn id="64" dur="1" fill="hold">
                                          <p:stCondLst>
                                            <p:cond delay="0"/>
                                          </p:stCondLst>
                                        </p:cTn>
                                        <p:tgtEl>
                                          <p:spTgt spid="71"/>
                                        </p:tgtEl>
                                        <p:attrNameLst>
                                          <p:attrName>style.visibility</p:attrName>
                                        </p:attrNameLst>
                                      </p:cBhvr>
                                      <p:to>
                                        <p:strVal val="visible"/>
                                      </p:to>
                                    </p:set>
                                  </p:childTnLst>
                                </p:cTn>
                              </p:par>
                            </p:childTnLst>
                          </p:cTn>
                        </p:par>
                        <p:par>
                          <p:cTn id="65" fill="hold">
                            <p:stCondLst>
                              <p:cond delay="4000"/>
                            </p:stCondLst>
                            <p:childTnLst>
                              <p:par>
                                <p:cTn id="66" presetID="1" presetClass="exit" presetSubtype="0" fill="hold" nodeType="afterEffect">
                                  <p:stCondLst>
                                    <p:cond delay="200"/>
                                  </p:stCondLst>
                                  <p:childTnLst>
                                    <p:set>
                                      <p:cBhvr>
                                        <p:cTn id="67" dur="1" fill="hold">
                                          <p:stCondLst>
                                            <p:cond delay="0"/>
                                          </p:stCondLst>
                                        </p:cTn>
                                        <p:tgtEl>
                                          <p:spTgt spid="71"/>
                                        </p:tgtEl>
                                        <p:attrNameLst>
                                          <p:attrName>style.visibility</p:attrName>
                                        </p:attrNameLst>
                                      </p:cBhvr>
                                      <p:to>
                                        <p:strVal val="hidden"/>
                                      </p:to>
                                    </p:set>
                                  </p:childTnLst>
                                </p:cTn>
                              </p:par>
                            </p:childTnLst>
                          </p:cTn>
                        </p:par>
                        <p:par>
                          <p:cTn id="68" fill="hold">
                            <p:stCondLst>
                              <p:cond delay="4200"/>
                            </p:stCondLst>
                            <p:childTnLst>
                              <p:par>
                                <p:cTn id="69" presetID="1" presetClass="entr" presetSubtype="0" fill="hold" nodeType="afterEffect">
                                  <p:stCondLst>
                                    <p:cond delay="2700"/>
                                  </p:stCondLst>
                                  <p:childTnLst>
                                    <p:set>
                                      <p:cBhvr>
                                        <p:cTn id="70" dur="1" fill="hold">
                                          <p:stCondLst>
                                            <p:cond delay="0"/>
                                          </p:stCondLst>
                                        </p:cTn>
                                        <p:tgtEl>
                                          <p:spTgt spid="71"/>
                                        </p:tgtEl>
                                        <p:attrNameLst>
                                          <p:attrName>style.visibility</p:attrName>
                                        </p:attrNameLst>
                                      </p:cBhvr>
                                      <p:to>
                                        <p:strVal val="visible"/>
                                      </p:to>
                                    </p:set>
                                  </p:childTnLst>
                                </p:cTn>
                              </p:par>
                            </p:childTnLst>
                          </p:cTn>
                        </p:par>
                        <p:par>
                          <p:cTn id="71" fill="hold">
                            <p:stCondLst>
                              <p:cond delay="6900"/>
                            </p:stCondLst>
                            <p:childTnLst>
                              <p:par>
                                <p:cTn id="72" presetID="1" presetClass="exit" presetSubtype="0" fill="hold" nodeType="afterEffect">
                                  <p:stCondLst>
                                    <p:cond delay="100"/>
                                  </p:stCondLst>
                                  <p:childTnLst>
                                    <p:set>
                                      <p:cBhvr>
                                        <p:cTn id="73" dur="1" fill="hold">
                                          <p:stCondLst>
                                            <p:cond delay="0"/>
                                          </p:stCondLst>
                                        </p:cTn>
                                        <p:tgtEl>
                                          <p:spTgt spid="71"/>
                                        </p:tgtEl>
                                        <p:attrNameLst>
                                          <p:attrName>style.visibility</p:attrName>
                                        </p:attrNameLst>
                                      </p:cBhvr>
                                      <p:to>
                                        <p:strVal val="hidden"/>
                                      </p:to>
                                    </p:set>
                                  </p:childTnLst>
                                </p:cTn>
                              </p:par>
                            </p:childTnLst>
                          </p:cTn>
                        </p:par>
                        <p:par>
                          <p:cTn id="74" fill="hold">
                            <p:stCondLst>
                              <p:cond delay="7000"/>
                            </p:stCondLst>
                            <p:childTnLst>
                              <p:par>
                                <p:cTn id="75" presetID="1" presetClass="entr" presetSubtype="0" fill="hold" nodeType="afterEffect">
                                  <p:stCondLst>
                                    <p:cond delay="200"/>
                                  </p:stCondLst>
                                  <p:childTnLst>
                                    <p:set>
                                      <p:cBhvr>
                                        <p:cTn id="76" dur="1" fill="hold">
                                          <p:stCondLst>
                                            <p:cond delay="0"/>
                                          </p:stCondLst>
                                        </p:cTn>
                                        <p:tgtEl>
                                          <p:spTgt spid="71"/>
                                        </p:tgtEl>
                                        <p:attrNameLst>
                                          <p:attrName>style.visibility</p:attrName>
                                        </p:attrNameLst>
                                      </p:cBhvr>
                                      <p:to>
                                        <p:strVal val="visible"/>
                                      </p:to>
                                    </p:set>
                                  </p:childTnLst>
                                </p:cTn>
                              </p:par>
                            </p:childTnLst>
                          </p:cTn>
                        </p:par>
                        <p:par>
                          <p:cTn id="77" fill="hold">
                            <p:stCondLst>
                              <p:cond delay="7200"/>
                            </p:stCondLst>
                            <p:childTnLst>
                              <p:par>
                                <p:cTn id="78" presetID="1" presetClass="exit" presetSubtype="0" fill="hold" nodeType="afterEffect">
                                  <p:stCondLst>
                                    <p:cond delay="100"/>
                                  </p:stCondLst>
                                  <p:childTnLst>
                                    <p:set>
                                      <p:cBhvr>
                                        <p:cTn id="79" dur="1" fill="hold">
                                          <p:stCondLst>
                                            <p:cond delay="0"/>
                                          </p:stCondLst>
                                        </p:cTn>
                                        <p:tgtEl>
                                          <p:spTgt spid="71"/>
                                        </p:tgtEl>
                                        <p:attrNameLst>
                                          <p:attrName>style.visibility</p:attrName>
                                        </p:attrNameLst>
                                      </p:cBhvr>
                                      <p:to>
                                        <p:strVal val="hidden"/>
                                      </p:to>
                                    </p:set>
                                  </p:childTnLst>
                                </p:cTn>
                              </p:par>
                            </p:childTnLst>
                          </p:cTn>
                        </p:par>
                        <p:par>
                          <p:cTn id="80" fill="hold">
                            <p:stCondLst>
                              <p:cond delay="7300"/>
                            </p:stCondLst>
                            <p:childTnLst>
                              <p:par>
                                <p:cTn id="81" presetID="42" presetClass="path" presetSubtype="0" repeatCount="2000" accel="50000" decel="50000" autoRev="1" fill="hold" nodeType="afterEffect">
                                  <p:stCondLst>
                                    <p:cond delay="600"/>
                                  </p:stCondLst>
                                  <p:childTnLst>
                                    <p:animMotion origin="layout" path="M -2.08333E-6 3.7037E-6 L 0.00065 -0.00463 " pathEditMode="fixed" rAng="0" ptsTypes="AA">
                                      <p:cBhvr>
                                        <p:cTn id="82" dur="250" fill="hold"/>
                                        <p:tgtEl>
                                          <p:spTgt spid="74"/>
                                        </p:tgtEl>
                                        <p:attrNameLst>
                                          <p:attrName>ppt_x</p:attrName>
                                          <p:attrName>ppt_y</p:attrName>
                                        </p:attrNameLst>
                                      </p:cBhvr>
                                      <p:rCtr x="2600" y="-23100"/>
                                    </p:animMotion>
                                  </p:childTnLst>
                                </p:cTn>
                              </p:par>
                            </p:childTnLst>
                          </p:cTn>
                        </p:par>
                        <p:par>
                          <p:cTn id="83" fill="hold">
                            <p:stCondLst>
                              <p:cond delay="8900"/>
                            </p:stCondLst>
                            <p:childTnLst>
                              <p:par>
                                <p:cTn id="84" presetID="1" presetClass="entr" presetSubtype="0" fill="hold" nodeType="afterEffect">
                                  <p:stCondLst>
                                    <p:cond delay="2900"/>
                                  </p:stCondLst>
                                  <p:childTnLst>
                                    <p:set>
                                      <p:cBhvr>
                                        <p:cTn id="85" dur="1" fill="hold">
                                          <p:stCondLst>
                                            <p:cond delay="0"/>
                                          </p:stCondLst>
                                        </p:cTn>
                                        <p:tgtEl>
                                          <p:spTgt spid="71"/>
                                        </p:tgtEl>
                                        <p:attrNameLst>
                                          <p:attrName>style.visibility</p:attrName>
                                        </p:attrNameLst>
                                      </p:cBhvr>
                                      <p:to>
                                        <p:strVal val="visible"/>
                                      </p:to>
                                    </p:set>
                                  </p:childTnLst>
                                </p:cTn>
                              </p:par>
                            </p:childTnLst>
                          </p:cTn>
                        </p:par>
                        <p:par>
                          <p:cTn id="86" fill="hold">
                            <p:stCondLst>
                              <p:cond delay="11800"/>
                            </p:stCondLst>
                            <p:childTnLst>
                              <p:par>
                                <p:cTn id="87" presetID="1" presetClass="exit" presetSubtype="0" fill="hold" nodeType="afterEffect">
                                  <p:stCondLst>
                                    <p:cond delay="100"/>
                                  </p:stCondLst>
                                  <p:childTnLst>
                                    <p:set>
                                      <p:cBhvr>
                                        <p:cTn id="88" dur="1" fill="hold">
                                          <p:stCondLst>
                                            <p:cond delay="0"/>
                                          </p:stCondLst>
                                        </p:cTn>
                                        <p:tgtEl>
                                          <p:spTgt spid="7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2" grpId="0"/>
      <p:bldP spid="7" grpId="0" animBg="1"/>
      <p:bldP spid="13" grpId="0" animBg="1"/>
      <p:bldP spid="14"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1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30" name="Rectangle 16">
            <a:extLst>
              <a:ext uri="{FF2B5EF4-FFF2-40B4-BE49-F238E27FC236}">
                <a16:creationId xmlns:a16="http://schemas.microsoft.com/office/drawing/2014/main" id="{59A309A7-1751-4ABE-A3C1-EEC40366AD8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18">
            <a:extLst>
              <a:ext uri="{FF2B5EF4-FFF2-40B4-BE49-F238E27FC236}">
                <a16:creationId xmlns:a16="http://schemas.microsoft.com/office/drawing/2014/main" id="{967D8EB6-EAE1-4F9C-B398-83321E2872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Blackboard"/>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13987" y="2857501"/>
            <a:ext cx="1142998" cy="1142998"/>
          </a:xfrm>
          <a:prstGeom prst="rect">
            <a:avLst/>
          </a:prstGeom>
        </p:spPr>
      </p:pic>
      <p:sp>
        <p:nvSpPr>
          <p:cNvPr id="2" name="Title 1"/>
          <p:cNvSpPr>
            <a:spLocks noGrp="1"/>
          </p:cNvSpPr>
          <p:nvPr>
            <p:ph type="title" idx="4294967295"/>
          </p:nvPr>
        </p:nvSpPr>
        <p:spPr>
          <a:xfrm>
            <a:off x="1136428" y="627564"/>
            <a:ext cx="7474172" cy="1325563"/>
          </a:xfrm>
        </p:spPr>
        <p:txBody>
          <a:bodyPr vert="horz" lIns="91440" tIns="45720" rIns="91440" bIns="45720" rtlCol="0" anchor="ctr">
            <a:normAutofit/>
          </a:bodyPr>
          <a:lstStyle/>
          <a:p>
            <a:r>
              <a:rPr lang="en-US" kern="1200">
                <a:solidFill>
                  <a:schemeClr val="tx1"/>
                </a:solidFill>
                <a:latin typeface="+mj-lt"/>
                <a:ea typeface="+mj-ea"/>
                <a:cs typeface="+mj-cs"/>
              </a:rPr>
              <a:t>Gi prosjektet et navn</a:t>
            </a:r>
          </a:p>
        </p:txBody>
      </p:sp>
      <p:sp>
        <p:nvSpPr>
          <p:cNvPr id="3" name="Plassholder for tekst 2"/>
          <p:cNvSpPr>
            <a:spLocks noGrp="1"/>
          </p:cNvSpPr>
          <p:nvPr>
            <p:ph idx="4294967295"/>
          </p:nvPr>
        </p:nvSpPr>
        <p:spPr>
          <a:xfrm>
            <a:off x="1136429" y="2278173"/>
            <a:ext cx="6467867" cy="3450613"/>
          </a:xfrm>
          <a:prstGeom prst="rect">
            <a:avLst/>
          </a:prstGeom>
        </p:spPr>
        <p:txBody>
          <a:bodyPr vert="horz" lIns="91440" tIns="45720" rIns="91440" bIns="45720" rtlCol="0" anchor="t">
            <a:normAutofit lnSpcReduction="10000"/>
          </a:bodyPr>
          <a:lstStyle/>
          <a:p>
            <a:pPr marL="0" indent="0">
              <a:buNone/>
            </a:pPr>
            <a:r>
              <a:rPr lang="nb-NO" sz="1500"/>
              <a:t>Det høres litt enkelt ut, men det er noe i det. Ved å gi prosjektet dere skal gjennomføre et navn blir det enklere å kommunisere rundt det, og identifisere de målene prosjektet skal ha. Navnet kan både si noe om innholdet i prosjektet og når det forventes ferdigstilt. Hva med å lage en navnekonkurranse før prosjektet starter for å skape et bredt engasjement og interesse for prosjektet helt fra starten? Dette er med på å sikre at dine ansatt mentalt blir med på reisen, selv om de kanskje ikke har en direkte rolle i prosjektet. </a:t>
            </a:r>
          </a:p>
          <a:p>
            <a:pPr marL="0" indent="0">
              <a:buNone/>
            </a:pPr>
            <a:endParaRPr lang="nb-NO" sz="1500"/>
          </a:p>
          <a:p>
            <a:pPr marL="0"/>
            <a:r>
              <a:rPr lang="nb-NO" sz="1500" b="1"/>
              <a:t>Eksempler på navn:</a:t>
            </a:r>
          </a:p>
          <a:p>
            <a:r>
              <a:rPr lang="nb-NO" sz="1500"/>
              <a:t>HTS 2020</a:t>
            </a:r>
          </a:p>
          <a:p>
            <a:pPr lvl="1"/>
            <a:r>
              <a:rPr lang="nb-NO" sz="1500"/>
              <a:t>Sier noe om at firmaet skal nå et mål innen et årstall. Dette kan være forbedring eller endring av en forretningsmodell, samling av flere selskap på en felles plattform eller lignende. </a:t>
            </a:r>
          </a:p>
          <a:p>
            <a:pPr lvl="1"/>
            <a:r>
              <a:rPr lang="nb-NO" sz="1500"/>
              <a:t>Skaper også en forventning om at firmaet man er ansatt i strekker seg mot et mål i fremtiden. </a:t>
            </a:r>
          </a:p>
          <a:p>
            <a:pPr lvl="1"/>
            <a:endParaRPr lang="nb-NO" sz="1500"/>
          </a:p>
          <a:p>
            <a:pPr marL="285750"/>
            <a:endParaRPr lang="nb-NO" sz="1500"/>
          </a:p>
          <a:p>
            <a:endParaRPr lang="nb-NO" sz="1500"/>
          </a:p>
          <a:p>
            <a:pPr marL="0"/>
            <a:endParaRPr lang="nb-NO" sz="1500"/>
          </a:p>
        </p:txBody>
      </p:sp>
    </p:spTree>
    <p:extLst>
      <p:ext uri="{BB962C8B-B14F-4D97-AF65-F5344CB8AC3E}">
        <p14:creationId xmlns:p14="http://schemas.microsoft.com/office/powerpoint/2010/main" val="422946260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1" name="Rectangle 10">
            <a:extLst>
              <a:ext uri="{FF2B5EF4-FFF2-40B4-BE49-F238E27FC236}">
                <a16:creationId xmlns:a16="http://schemas.microsoft.com/office/drawing/2014/main" id="{59A309A7-1751-4ABE-A3C1-EEC40366AD8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67D8EB6-EAE1-4F9C-B398-83321E2872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fikk 3" descr="Hierarki"/>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13987" y="2857501"/>
            <a:ext cx="1142998" cy="1142998"/>
          </a:xfrm>
          <a:prstGeom prst="rect">
            <a:avLst/>
          </a:prstGeom>
        </p:spPr>
      </p:pic>
      <p:sp>
        <p:nvSpPr>
          <p:cNvPr id="2" name="Title 1"/>
          <p:cNvSpPr>
            <a:spLocks noGrp="1"/>
          </p:cNvSpPr>
          <p:nvPr>
            <p:ph type="title" idx="4294967295"/>
          </p:nvPr>
        </p:nvSpPr>
        <p:spPr>
          <a:xfrm>
            <a:off x="1136428" y="627564"/>
            <a:ext cx="7474172" cy="1325563"/>
          </a:xfrm>
        </p:spPr>
        <p:txBody>
          <a:bodyPr vert="horz" lIns="91440" tIns="45720" rIns="91440" bIns="45720" rtlCol="0" anchor="ctr">
            <a:normAutofit/>
          </a:bodyPr>
          <a:lstStyle/>
          <a:p>
            <a:r>
              <a:rPr lang="en-US" kern="1200">
                <a:solidFill>
                  <a:schemeClr val="tx1"/>
                </a:solidFill>
                <a:latin typeface="+mj-lt"/>
                <a:ea typeface="+mj-ea"/>
                <a:cs typeface="+mj-cs"/>
              </a:rPr>
              <a:t>Prosjektorganisering</a:t>
            </a:r>
          </a:p>
        </p:txBody>
      </p:sp>
      <p:sp>
        <p:nvSpPr>
          <p:cNvPr id="3" name="Plassholder for tekst 2"/>
          <p:cNvSpPr>
            <a:spLocks noGrp="1"/>
          </p:cNvSpPr>
          <p:nvPr>
            <p:ph idx="4294967295"/>
          </p:nvPr>
        </p:nvSpPr>
        <p:spPr>
          <a:xfrm>
            <a:off x="1136429" y="2278173"/>
            <a:ext cx="6467867" cy="3450613"/>
          </a:xfrm>
          <a:prstGeom prst="rect">
            <a:avLst/>
          </a:prstGeom>
        </p:spPr>
        <p:txBody>
          <a:bodyPr vert="horz" lIns="91440" tIns="45720" rIns="91440" bIns="45720" rtlCol="0" anchor="t">
            <a:normAutofit/>
          </a:bodyPr>
          <a:lstStyle/>
          <a:p>
            <a:pPr marL="0" indent="0">
              <a:buNone/>
            </a:pPr>
            <a:r>
              <a:rPr lang="nb-NO" sz="1100"/>
              <a:t>Muligheten som ligger i en endring ved implementering av Dynamics 365 krever en helhetlig, målrettet og gjennomarbeidet plan som kan sikre at organisasjonen beveger seg fra nåværende situasjon til ønsket situasjon på en effektiv, trygg og forutsigbar måte, med fokus på å opprettholde og øke forretningsmessig ytelse gjennom hele prosessen</a:t>
            </a:r>
          </a:p>
          <a:p>
            <a:r>
              <a:rPr lang="nb-NO" sz="1100"/>
              <a:t>Alle aktører (interne og eksterne) må sitte i samme båt med felles forståelse og enighet om mandatet, prioriteringer og mål</a:t>
            </a:r>
          </a:p>
          <a:p>
            <a:r>
              <a:rPr lang="nb-NO" sz="1100"/>
              <a:t>Riktig bemannet organisasjon med klart definerte roller </a:t>
            </a:r>
          </a:p>
          <a:p>
            <a:r>
              <a:rPr lang="nb-NO" sz="1100"/>
              <a:t>Deltagelse fra kunde i prosjektarbeidet (på alle nivåer) er avgjørende for suksessen</a:t>
            </a:r>
          </a:p>
          <a:p>
            <a:r>
              <a:rPr lang="nb-NO" sz="1100"/>
              <a:t>Justere/tilpasse programorganisasjonen i programmets livssyklus og ikke sementere organisasjonen fra første dag</a:t>
            </a:r>
          </a:p>
          <a:p>
            <a:r>
              <a:rPr lang="nb-NO" sz="1100"/>
              <a:t>En sterk prosjekt/programledelse med kort vei til kundens ledergruppe, samt makt og myndighet til å styre prosjektet/programmet </a:t>
            </a:r>
          </a:p>
          <a:p>
            <a:r>
              <a:rPr lang="nb-NO" sz="1100"/>
              <a:t>Evne til å avgrense omfanget</a:t>
            </a:r>
          </a:p>
          <a:p>
            <a:r>
              <a:rPr lang="nb-NO" sz="1100"/>
              <a:t>Fokus på tilstrekkelig planlegging, koordinering på tvers av prosjektene og ut mot forretningsenhetene</a:t>
            </a:r>
          </a:p>
          <a:p>
            <a:r>
              <a:rPr lang="nb-NO" sz="1100"/>
              <a:t>Involvering alle parter gjennom informasjon og kommunikasjon til hele organisasjonen</a:t>
            </a:r>
          </a:p>
          <a:p>
            <a:pPr marL="0"/>
            <a:endParaRPr lang="nb-NO" sz="1100"/>
          </a:p>
        </p:txBody>
      </p:sp>
    </p:spTree>
    <p:extLst>
      <p:ext uri="{BB962C8B-B14F-4D97-AF65-F5344CB8AC3E}">
        <p14:creationId xmlns:p14="http://schemas.microsoft.com/office/powerpoint/2010/main" val="378409131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 name="Rectangle 1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32" name="Rectangle 15">
            <a:extLst>
              <a:ext uri="{FF2B5EF4-FFF2-40B4-BE49-F238E27FC236}">
                <a16:creationId xmlns:a16="http://schemas.microsoft.com/office/drawing/2014/main" id="{6FBDFA86-51D3-4729-B154-7969183728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8521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stretch>
            <a:fillRect/>
          </a:stretch>
        </p:blipFill>
        <p:spPr>
          <a:xfrm>
            <a:off x="6899363" y="2084832"/>
            <a:ext cx="5313730" cy="2696718"/>
          </a:xfrm>
          <a:prstGeom prst="rect">
            <a:avLst/>
          </a:prstGeom>
        </p:spPr>
      </p:pic>
      <p:cxnSp>
        <p:nvCxnSpPr>
          <p:cNvPr id="33" name="Straight Connector 17">
            <a:extLst>
              <a:ext uri="{FF2B5EF4-FFF2-40B4-BE49-F238E27FC236}">
                <a16:creationId xmlns:a16="http://schemas.microsoft.com/office/drawing/2014/main" id="{0F1CE7C6-BE91-42A7-9214-F33FD918C386}"/>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idx="4294967295"/>
          </p:nvPr>
        </p:nvSpPr>
        <p:spPr>
          <a:xfrm>
            <a:off x="1024129" y="585216"/>
            <a:ext cx="5062511" cy="1499616"/>
          </a:xfrm>
        </p:spPr>
        <p:txBody>
          <a:bodyPr vert="horz" lIns="91440" tIns="45720" rIns="91440" bIns="45720" rtlCol="0" anchor="ctr">
            <a:normAutofit/>
          </a:bodyPr>
          <a:lstStyle/>
          <a:p>
            <a:r>
              <a:rPr lang="en-US" sz="4100" kern="1200">
                <a:solidFill>
                  <a:srgbClr val="FFFFFF"/>
                </a:solidFill>
                <a:latin typeface="+mj-lt"/>
                <a:ea typeface="+mj-ea"/>
                <a:cs typeface="+mj-cs"/>
              </a:rPr>
              <a:t>Prosjektorganisering</a:t>
            </a:r>
          </a:p>
        </p:txBody>
      </p:sp>
      <p:sp>
        <p:nvSpPr>
          <p:cNvPr id="4" name="Content Placeholder 3"/>
          <p:cNvSpPr>
            <a:spLocks noGrp="1"/>
          </p:cNvSpPr>
          <p:nvPr>
            <p:ph idx="4294967295"/>
          </p:nvPr>
        </p:nvSpPr>
        <p:spPr>
          <a:xfrm>
            <a:off x="762000" y="2286000"/>
            <a:ext cx="5502998" cy="3931920"/>
          </a:xfrm>
        </p:spPr>
        <p:txBody>
          <a:bodyPr vert="horz" lIns="91440" tIns="45720" rIns="91440" bIns="45720" rtlCol="0">
            <a:normAutofit lnSpcReduction="10000"/>
          </a:bodyPr>
          <a:lstStyle/>
          <a:p>
            <a:pPr marL="0" indent="0">
              <a:spcAft>
                <a:spcPts val="0"/>
              </a:spcAft>
              <a:buNone/>
            </a:pPr>
            <a:r>
              <a:rPr lang="nb-NO" sz="1400" dirty="0">
                <a:solidFill>
                  <a:srgbClr val="FFFFFF"/>
                </a:solidFill>
              </a:rPr>
              <a:t>For å få en god struktur og styring av virksomhet og system er det viktig for prosjektet å skape en organisasjon med klare roller og tydelig ansvar knyttet til aktiviteter, prosesser og funksjoner. Prosjektorganisasjonen er et felles eierskap for Kunde og Leverandør og har til hensikt å legge til rette for en felles samlet innsats for å sikre prosjektets suksess. Felles eierskap skal bidra til å forsterke «</a:t>
            </a:r>
            <a:r>
              <a:rPr lang="nb-NO" sz="1400" dirty="0" err="1">
                <a:solidFill>
                  <a:srgbClr val="FFFFFF"/>
                </a:solidFill>
              </a:rPr>
              <a:t>vi’et</a:t>
            </a:r>
            <a:r>
              <a:rPr lang="nb-NO" sz="1400" dirty="0">
                <a:solidFill>
                  <a:srgbClr val="FFFFFF"/>
                </a:solidFill>
              </a:rPr>
              <a:t>» i leveransen av prosjektet. </a:t>
            </a:r>
          </a:p>
          <a:p>
            <a:pPr marL="0" indent="0">
              <a:spcAft>
                <a:spcPts val="0"/>
              </a:spcAft>
              <a:buNone/>
            </a:pPr>
            <a:r>
              <a:rPr lang="nb-NO" sz="1400" dirty="0">
                <a:solidFill>
                  <a:srgbClr val="FFFFFF"/>
                </a:solidFill>
              </a:rPr>
              <a:t>Målet er å skape et tillitsfullt miljø der samtlige prosjektdeltagere assisterer hverandre, der informasjon deles blant prosjektdeltagerne, og der åpen kommunikasjon er i tråd med prosjektdeltagernes preferanser. Fordelen med en felles prosjektorganisasjon er at den minimerer grobunn for interpersonale problemer i en krevende hverdag, og at den sikrer ett sterkt samarbeid for å møte prosjektets definerte mål.</a:t>
            </a:r>
          </a:p>
          <a:p>
            <a:pPr marL="0" indent="0">
              <a:spcAft>
                <a:spcPts val="0"/>
              </a:spcAft>
              <a:buNone/>
            </a:pPr>
            <a:r>
              <a:rPr lang="nb-NO" sz="1400" dirty="0">
                <a:solidFill>
                  <a:srgbClr val="FFFFFF"/>
                </a:solidFill>
              </a:rPr>
              <a:t>Nedenfor følger et forslag på hvordan en prosjektorganisasjon kan se ut og hvilke ferdigheter Leverandøren mener er nødvendig for hver rolle. </a:t>
            </a:r>
          </a:p>
          <a:p>
            <a:pPr marL="0" indent="0">
              <a:spcAft>
                <a:spcPts val="0"/>
              </a:spcAft>
              <a:buNone/>
            </a:pPr>
            <a:r>
              <a:rPr lang="nb-NO" sz="1400" dirty="0">
                <a:solidFill>
                  <a:srgbClr val="FFFFFF"/>
                </a:solidFill>
              </a:rPr>
              <a:t>En person kan ha flere roller i prosjektet. Det er imidlertid viktig å sikre at arbeidsbyrden er rimelig, slik at prosjektet kan holde den fastsatte tidsplanen, og det bør også legges opp til ett visst antall superbrukere for å forsterke kunnskapsplattformen hos Kunden.</a:t>
            </a:r>
          </a:p>
          <a:p>
            <a:pPr marL="0"/>
            <a:endParaRPr lang="nb-NO" sz="1400" dirty="0">
              <a:solidFill>
                <a:srgbClr val="FFFFFF"/>
              </a:solidFill>
            </a:endParaRPr>
          </a:p>
        </p:txBody>
      </p:sp>
      <p:sp>
        <p:nvSpPr>
          <p:cNvPr id="7" name="Rectangle 1"/>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b-NO"/>
          </a:p>
        </p:txBody>
      </p:sp>
    </p:spTree>
    <p:extLst>
      <p:ext uri="{BB962C8B-B14F-4D97-AF65-F5344CB8AC3E}">
        <p14:creationId xmlns:p14="http://schemas.microsoft.com/office/powerpoint/2010/main" val="11225066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kstSylinder 47"/>
          <p:cNvSpPr txBox="1"/>
          <p:nvPr/>
        </p:nvSpPr>
        <p:spPr>
          <a:xfrm>
            <a:off x="6782909" y="1253302"/>
            <a:ext cx="1959972" cy="953453"/>
          </a:xfrm>
          <a:prstGeom prst="roundRect">
            <a:avLst/>
          </a:prstGeom>
          <a:noFill/>
          <a:ln>
            <a:noFill/>
          </a:ln>
        </p:spPr>
        <p:txBody>
          <a:bodyPr wrap="square" rtlCol="0">
            <a:spAutoFit/>
          </a:bodyPr>
          <a:lstStyle>
            <a:defPPr>
              <a:defRPr lang="nb-NO"/>
            </a:defPPr>
            <a:lvl1pPr>
              <a:defRPr sz="1000">
                <a:latin typeface="Segoe UI Light" panose="020B0502040204020203" pitchFamily="34" charset="0"/>
                <a:cs typeface="Segoe UI Light" panose="020B0502040204020203" pitchFamily="34" charset="0"/>
              </a:defRPr>
            </a:lvl1pPr>
          </a:lstStyle>
          <a:p>
            <a:r>
              <a:rPr lang="nb-NO" b="1" dirty="0">
                <a:solidFill>
                  <a:schemeClr val="accent1"/>
                </a:solidFill>
              </a:rPr>
              <a:t>KRAVFORMULERING OG AVGRENSING </a:t>
            </a:r>
            <a:br>
              <a:rPr lang="nb-NO" dirty="0"/>
            </a:br>
            <a:r>
              <a:rPr lang="nb-NO" dirty="0"/>
              <a:t>Hvilke muligheter kan realiseres på kort og lenger sikt?</a:t>
            </a:r>
          </a:p>
          <a:p>
            <a:endParaRPr lang="nb-NO" dirty="0"/>
          </a:p>
        </p:txBody>
      </p:sp>
      <p:sp>
        <p:nvSpPr>
          <p:cNvPr id="46" name="TekstSylinder 45"/>
          <p:cNvSpPr txBox="1"/>
          <p:nvPr/>
        </p:nvSpPr>
        <p:spPr>
          <a:xfrm>
            <a:off x="3280101" y="1267144"/>
            <a:ext cx="2749729" cy="783193"/>
          </a:xfrm>
          <a:prstGeom prst="roundRect">
            <a:avLst/>
          </a:prstGeom>
          <a:noFill/>
          <a:ln>
            <a:noFill/>
          </a:ln>
        </p:spPr>
        <p:txBody>
          <a:bodyPr wrap="square" rtlCol="0">
            <a:spAutoFit/>
          </a:bodyPr>
          <a:lstStyle/>
          <a:p>
            <a:r>
              <a:rPr lang="nb-NO" sz="1000" b="1" dirty="0">
                <a:solidFill>
                  <a:schemeClr val="accent1"/>
                </a:solidFill>
                <a:latin typeface="Segoe UI Light" panose="020B0502040204020203" pitchFamily="34" charset="0"/>
                <a:cs typeface="Segoe UI Light" panose="020B0502040204020203" pitchFamily="34" charset="0"/>
              </a:rPr>
              <a:t>VIRKSOMHETSSTRATEGI</a:t>
            </a:r>
            <a:r>
              <a:rPr lang="nb-NO" sz="1000" dirty="0">
                <a:solidFill>
                  <a:schemeClr val="accent1"/>
                </a:solidFill>
                <a:latin typeface="Segoe UI Light" panose="020B0502040204020203" pitchFamily="34" charset="0"/>
                <a:cs typeface="Segoe UI Light" panose="020B0502040204020203" pitchFamily="34" charset="0"/>
              </a:rPr>
              <a:t> </a:t>
            </a:r>
            <a:br>
              <a:rPr lang="nb-NO" sz="1000" dirty="0">
                <a:latin typeface="Segoe UI Light" panose="020B0502040204020203" pitchFamily="34" charset="0"/>
                <a:cs typeface="Segoe UI Light" panose="020B0502040204020203" pitchFamily="34" charset="0"/>
              </a:rPr>
            </a:br>
            <a:r>
              <a:rPr lang="nb-NO" sz="1000" dirty="0">
                <a:latin typeface="Segoe UI Light" panose="020B0502040204020203" pitchFamily="34" charset="0"/>
                <a:cs typeface="Segoe UI Light" panose="020B0502040204020203" pitchFamily="34" charset="0"/>
              </a:rPr>
              <a:t>Hvilke forretningsmål og tiltak er definert for hvordan din bedrift kan skape konkurranse-fortrinn og hente ut større verdier?</a:t>
            </a:r>
          </a:p>
        </p:txBody>
      </p:sp>
      <p:sp>
        <p:nvSpPr>
          <p:cNvPr id="43" name="TekstSylinder 42"/>
          <p:cNvSpPr txBox="1"/>
          <p:nvPr/>
        </p:nvSpPr>
        <p:spPr>
          <a:xfrm>
            <a:off x="1457110" y="2214636"/>
            <a:ext cx="1869667" cy="783193"/>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nb-NO" sz="1000" b="1" dirty="0">
                <a:solidFill>
                  <a:schemeClr val="accent1"/>
                </a:solidFill>
                <a:latin typeface="Segoe UI Light" panose="020B0502040204020203" pitchFamily="34" charset="0"/>
                <a:cs typeface="Segoe UI Light" panose="020B0502040204020203" pitchFamily="34" charset="0"/>
              </a:rPr>
              <a:t>STYRINGSMODELL</a:t>
            </a:r>
            <a:r>
              <a:rPr lang="nb-NO" sz="1000" dirty="0">
                <a:solidFill>
                  <a:schemeClr val="accent1"/>
                </a:solidFill>
                <a:latin typeface="Segoe UI Light" panose="020B0502040204020203" pitchFamily="34" charset="0"/>
                <a:cs typeface="Segoe UI Light" panose="020B0502040204020203" pitchFamily="34" charset="0"/>
              </a:rPr>
              <a:t> </a:t>
            </a:r>
            <a:br>
              <a:rPr lang="nb-NO" sz="1000" dirty="0">
                <a:latin typeface="Segoe UI Light" panose="020B0502040204020203" pitchFamily="34" charset="0"/>
                <a:cs typeface="Segoe UI Light" panose="020B0502040204020203" pitchFamily="34" charset="0"/>
              </a:rPr>
            </a:br>
            <a:r>
              <a:rPr lang="nb-NO" sz="1000" dirty="0">
                <a:latin typeface="Segoe UI Light" panose="020B0502040204020203" pitchFamily="34" charset="0"/>
                <a:cs typeface="Segoe UI Light" panose="020B0502040204020203" pitchFamily="34" charset="0"/>
              </a:rPr>
              <a:t>Hvilke KPI’er må defineres for arbeidsprosessene for å sikre rett fokus og oppfølging?</a:t>
            </a:r>
          </a:p>
        </p:txBody>
      </p:sp>
      <p:sp>
        <p:nvSpPr>
          <p:cNvPr id="45" name="TekstSylinder 44"/>
          <p:cNvSpPr txBox="1"/>
          <p:nvPr/>
        </p:nvSpPr>
        <p:spPr>
          <a:xfrm>
            <a:off x="1265347" y="3771699"/>
            <a:ext cx="1894919" cy="595908"/>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nb-NO" sz="900" b="1" dirty="0">
                <a:solidFill>
                  <a:schemeClr val="accent1"/>
                </a:solidFill>
                <a:latin typeface="Segoe UI Light" panose="020B0502040204020203" pitchFamily="34" charset="0"/>
                <a:cs typeface="Segoe UI Light" panose="020B0502040204020203" pitchFamily="34" charset="0"/>
              </a:rPr>
              <a:t>ENDRINGSVILJE</a:t>
            </a:r>
            <a:r>
              <a:rPr lang="nb-NO" sz="900" dirty="0">
                <a:solidFill>
                  <a:schemeClr val="accent1"/>
                </a:solidFill>
                <a:latin typeface="Segoe UI Light" panose="020B0502040204020203" pitchFamily="34" charset="0"/>
                <a:cs typeface="Segoe UI Light" panose="020B0502040204020203" pitchFamily="34" charset="0"/>
              </a:rPr>
              <a:t> </a:t>
            </a:r>
            <a:br>
              <a:rPr lang="nb-NO" sz="900" dirty="0">
                <a:latin typeface="Segoe UI Light" panose="020B0502040204020203" pitchFamily="34" charset="0"/>
                <a:cs typeface="Segoe UI Light" panose="020B0502040204020203" pitchFamily="34" charset="0"/>
              </a:rPr>
            </a:br>
            <a:r>
              <a:rPr lang="nb-NO" sz="1000" dirty="0">
                <a:latin typeface="Segoe UI Light" panose="020B0502040204020203" pitchFamily="34" charset="0"/>
                <a:cs typeface="Segoe UI Light" panose="020B0502040204020203" pitchFamily="34" charset="0"/>
              </a:rPr>
              <a:t>Vi skal på en reise, og får vi med oss hele organisasjonen? </a:t>
            </a:r>
          </a:p>
        </p:txBody>
      </p:sp>
      <p:sp>
        <p:nvSpPr>
          <p:cNvPr id="47" name="TekstSylinder 46"/>
          <p:cNvSpPr txBox="1"/>
          <p:nvPr/>
        </p:nvSpPr>
        <p:spPr>
          <a:xfrm>
            <a:off x="1515836" y="5279874"/>
            <a:ext cx="1845377" cy="584775"/>
          </a:xfrm>
          <a:prstGeom prst="rect">
            <a:avLst/>
          </a:prstGeom>
          <a:noFill/>
        </p:spPr>
        <p:txBody>
          <a:bodyPr wrap="square" rtlCol="0">
            <a:spAutoFit/>
          </a:bodyPr>
          <a:lstStyle/>
          <a:p>
            <a:r>
              <a:rPr lang="nb-NO" sz="1000" b="1" dirty="0">
                <a:solidFill>
                  <a:schemeClr val="accent1"/>
                </a:solidFill>
                <a:latin typeface="Segoe UI Light" panose="020B0502040204020203" pitchFamily="34" charset="0"/>
                <a:cs typeface="Segoe UI Light" panose="020B0502040204020203" pitchFamily="34" charset="0"/>
              </a:rPr>
              <a:t>ERSTATTE</a:t>
            </a:r>
            <a:r>
              <a:rPr lang="nb-NO" sz="1200" dirty="0">
                <a:latin typeface="Segoe UI Light" panose="020B0502040204020203" pitchFamily="34" charset="0"/>
                <a:cs typeface="Segoe UI Light" panose="020B0502040204020203" pitchFamily="34" charset="0"/>
              </a:rPr>
              <a:t> </a:t>
            </a:r>
            <a:r>
              <a:rPr lang="nb-NO" sz="1000" dirty="0">
                <a:latin typeface="Segoe UI Light" panose="020B0502040204020203" pitchFamily="34" charset="0"/>
                <a:cs typeface="Segoe UI Light" panose="020B0502040204020203" pitchFamily="34" charset="0"/>
              </a:rPr>
              <a:t>interne fagsystemer,</a:t>
            </a:r>
          </a:p>
          <a:p>
            <a:r>
              <a:rPr lang="nb-NO" sz="1000" dirty="0">
                <a:latin typeface="Segoe UI Light" panose="020B0502040204020203" pitchFamily="34" charset="0"/>
                <a:cs typeface="Segoe UI Light" panose="020B0502040204020203" pitchFamily="34" charset="0"/>
              </a:rPr>
              <a:t>færre tilpasninger der</a:t>
            </a:r>
          </a:p>
          <a:p>
            <a:r>
              <a:rPr lang="nb-NO" sz="1000" dirty="0">
                <a:latin typeface="Segoe UI Light" panose="020B0502040204020203" pitchFamily="34" charset="0"/>
                <a:cs typeface="Segoe UI Light" panose="020B0502040204020203" pitchFamily="34" charset="0"/>
              </a:rPr>
              <a:t>det er formålstjenlig</a:t>
            </a:r>
          </a:p>
        </p:txBody>
      </p:sp>
      <p:sp>
        <p:nvSpPr>
          <p:cNvPr id="49" name="TekstSylinder 48"/>
          <p:cNvSpPr txBox="1"/>
          <p:nvPr/>
        </p:nvSpPr>
        <p:spPr>
          <a:xfrm>
            <a:off x="8914477" y="2316987"/>
            <a:ext cx="2017431" cy="783193"/>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nb-NO" sz="1000" b="1" dirty="0">
                <a:solidFill>
                  <a:schemeClr val="accent1"/>
                </a:solidFill>
                <a:latin typeface="Segoe UI Light" panose="020B0502040204020203" pitchFamily="34" charset="0"/>
                <a:cs typeface="Segoe UI Light" panose="020B0502040204020203" pitchFamily="34" charset="0"/>
              </a:rPr>
              <a:t>ROLLER OG ANSVARSFORDELING </a:t>
            </a:r>
            <a:br>
              <a:rPr lang="nb-NO" sz="1000" dirty="0">
                <a:solidFill>
                  <a:schemeClr val="accent1"/>
                </a:solidFill>
                <a:latin typeface="Segoe UI Light" panose="020B0502040204020203" pitchFamily="34" charset="0"/>
                <a:cs typeface="Segoe UI Light" panose="020B0502040204020203" pitchFamily="34" charset="0"/>
              </a:rPr>
            </a:br>
            <a:r>
              <a:rPr lang="nb-NO" sz="1000" dirty="0">
                <a:latin typeface="Segoe UI Light" panose="020B0502040204020203" pitchFamily="34" charset="0"/>
                <a:cs typeface="Segoe UI Light" panose="020B0502040204020203" pitchFamily="34" charset="0"/>
              </a:rPr>
              <a:t>Hva er optimal fordeling mellom administrasjon og drift?</a:t>
            </a:r>
          </a:p>
        </p:txBody>
      </p:sp>
      <p:sp>
        <p:nvSpPr>
          <p:cNvPr id="50" name="TekstSylinder 49"/>
          <p:cNvSpPr txBox="1"/>
          <p:nvPr/>
        </p:nvSpPr>
        <p:spPr>
          <a:xfrm>
            <a:off x="9244045" y="3521961"/>
            <a:ext cx="1914290" cy="1293971"/>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nb-NO" sz="1000" b="1" dirty="0">
                <a:solidFill>
                  <a:schemeClr val="accent1"/>
                </a:solidFill>
                <a:latin typeface="Segoe UI Light" panose="020B0502040204020203" pitchFamily="34" charset="0"/>
                <a:cs typeface="Segoe UI Light" panose="020B0502040204020203" pitchFamily="34" charset="0"/>
              </a:rPr>
              <a:t>PROSESSER</a:t>
            </a:r>
            <a:r>
              <a:rPr lang="nb-NO" sz="1000" dirty="0">
                <a:solidFill>
                  <a:schemeClr val="accent1"/>
                </a:solidFill>
                <a:latin typeface="Segoe UI Light" panose="020B0502040204020203" pitchFamily="34" charset="0"/>
                <a:cs typeface="Segoe UI Light" panose="020B0502040204020203" pitchFamily="34" charset="0"/>
              </a:rPr>
              <a:t> </a:t>
            </a:r>
            <a:br>
              <a:rPr lang="nb-NO" sz="1000" dirty="0">
                <a:latin typeface="Segoe UI Light" panose="020B0502040204020203" pitchFamily="34" charset="0"/>
                <a:cs typeface="Segoe UI Light" panose="020B0502040204020203" pitchFamily="34" charset="0"/>
              </a:rPr>
            </a:br>
            <a:r>
              <a:rPr lang="nb-NO" sz="1000" dirty="0">
                <a:latin typeface="Segoe UI Light" panose="020B0502040204020203" pitchFamily="34" charset="0"/>
                <a:cs typeface="Segoe UI Light" panose="020B0502040204020203" pitchFamily="34" charset="0"/>
              </a:rPr>
              <a:t>Vekst gjennom oppkjøp gjør det krevende å strømlinje prosesser og rutiner på tvers av land. Da er det mer  krevende å opptre som konsern</a:t>
            </a:r>
          </a:p>
        </p:txBody>
      </p:sp>
      <p:grpSp>
        <p:nvGrpSpPr>
          <p:cNvPr id="2" name="Group 1"/>
          <p:cNvGrpSpPr/>
          <p:nvPr/>
        </p:nvGrpSpPr>
        <p:grpSpPr>
          <a:xfrm>
            <a:off x="3297411" y="2143406"/>
            <a:ext cx="5418914" cy="3851890"/>
            <a:chOff x="2830810" y="2139337"/>
            <a:chExt cx="6181336" cy="4393833"/>
          </a:xfrm>
        </p:grpSpPr>
        <p:sp>
          <p:nvSpPr>
            <p:cNvPr id="4" name="Rektangel: avrundede hjørner 3"/>
            <p:cNvSpPr/>
            <p:nvPr/>
          </p:nvSpPr>
          <p:spPr>
            <a:xfrm>
              <a:off x="5165623" y="2139337"/>
              <a:ext cx="1445342" cy="784123"/>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dirty="0">
                  <a:latin typeface="Segoe UI Light" panose="020B0502040204020203" pitchFamily="34" charset="0"/>
                  <a:cs typeface="Segoe UI Light" panose="020B0502040204020203" pitchFamily="34" charset="0"/>
                </a:rPr>
                <a:t>Strategi</a:t>
              </a:r>
            </a:p>
          </p:txBody>
        </p:sp>
        <p:sp>
          <p:nvSpPr>
            <p:cNvPr id="5" name="Rektangel: avrundede hjørner 4"/>
            <p:cNvSpPr/>
            <p:nvPr/>
          </p:nvSpPr>
          <p:spPr>
            <a:xfrm>
              <a:off x="2830810" y="3909139"/>
              <a:ext cx="1445342" cy="816079"/>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dirty="0">
                  <a:latin typeface="Segoe UI Light" panose="020B0502040204020203" pitchFamily="34" charset="0"/>
                  <a:cs typeface="Segoe UI Light" panose="020B0502040204020203" pitchFamily="34" charset="0"/>
                </a:rPr>
                <a:t>Kultur og kompetanse</a:t>
              </a:r>
            </a:p>
          </p:txBody>
        </p:sp>
        <p:sp>
          <p:nvSpPr>
            <p:cNvPr id="6" name="Rektangel: avrundede hjørner 5"/>
            <p:cNvSpPr/>
            <p:nvPr/>
          </p:nvSpPr>
          <p:spPr>
            <a:xfrm>
              <a:off x="5198807" y="5717091"/>
              <a:ext cx="1445342" cy="816079"/>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dirty="0">
                  <a:latin typeface="Segoe UI Light" panose="020B0502040204020203" pitchFamily="34" charset="0"/>
                  <a:cs typeface="Segoe UI Light" panose="020B0502040204020203" pitchFamily="34" charset="0"/>
                </a:rPr>
                <a:t>Teknologi og investering</a:t>
              </a:r>
            </a:p>
          </p:txBody>
        </p:sp>
        <p:sp>
          <p:nvSpPr>
            <p:cNvPr id="8" name="Ellipse 7"/>
            <p:cNvSpPr/>
            <p:nvPr/>
          </p:nvSpPr>
          <p:spPr>
            <a:xfrm>
              <a:off x="5198807" y="3651043"/>
              <a:ext cx="1445342" cy="1332272"/>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dirty="0">
                  <a:latin typeface="Segoe UI Light" panose="020B0502040204020203" pitchFamily="34" charset="0"/>
                  <a:cs typeface="Segoe UI Light" panose="020B0502040204020203" pitchFamily="34" charset="0"/>
                </a:rPr>
                <a:t>Interne ramme-betingelser</a:t>
              </a:r>
            </a:p>
          </p:txBody>
        </p:sp>
        <p:sp>
          <p:nvSpPr>
            <p:cNvPr id="9" name="Rektangel: avrundede hjørner 8"/>
            <p:cNvSpPr/>
            <p:nvPr/>
          </p:nvSpPr>
          <p:spPr>
            <a:xfrm>
              <a:off x="3186881" y="2676083"/>
              <a:ext cx="1445342" cy="816079"/>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dirty="0">
                  <a:latin typeface="Segoe UI Light" panose="020B0502040204020203" pitchFamily="34" charset="0"/>
                  <a:cs typeface="Segoe UI Light" panose="020B0502040204020203" pitchFamily="34" charset="0"/>
                </a:rPr>
                <a:t>Måling og oppfølging</a:t>
              </a:r>
            </a:p>
          </p:txBody>
        </p:sp>
        <p:sp>
          <p:nvSpPr>
            <p:cNvPr id="10" name="Rektangel: avrundede hjørner 9"/>
            <p:cNvSpPr/>
            <p:nvPr/>
          </p:nvSpPr>
          <p:spPr>
            <a:xfrm>
              <a:off x="7147685" y="2676083"/>
              <a:ext cx="1445342" cy="816079"/>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dirty="0">
                  <a:latin typeface="Segoe UI Light" panose="020B0502040204020203" pitchFamily="34" charset="0"/>
                  <a:cs typeface="Segoe UI Light" panose="020B0502040204020203" pitchFamily="34" charset="0"/>
                </a:rPr>
                <a:t>Organisering,</a:t>
              </a:r>
            </a:p>
            <a:p>
              <a:pPr algn="ctr"/>
              <a:r>
                <a:rPr lang="nb-NO" sz="1200" dirty="0">
                  <a:latin typeface="Segoe UI Light" panose="020B0502040204020203" pitchFamily="34" charset="0"/>
                  <a:cs typeface="Segoe UI Light" panose="020B0502040204020203" pitchFamily="34" charset="0"/>
                </a:rPr>
                <a:t>roller og ansvar</a:t>
              </a:r>
            </a:p>
          </p:txBody>
        </p:sp>
        <p:sp>
          <p:nvSpPr>
            <p:cNvPr id="11" name="Rektangel: avrundede hjørner 10"/>
            <p:cNvSpPr/>
            <p:nvPr/>
          </p:nvSpPr>
          <p:spPr>
            <a:xfrm>
              <a:off x="7566804" y="3909139"/>
              <a:ext cx="1445342" cy="816079"/>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dirty="0">
                  <a:latin typeface="Segoe UI Light" panose="020B0502040204020203" pitchFamily="34" charset="0"/>
                  <a:cs typeface="Segoe UI Light" panose="020B0502040204020203" pitchFamily="34" charset="0"/>
                </a:rPr>
                <a:t>Prosesser, samarbeid, kommunikasjon</a:t>
              </a:r>
            </a:p>
          </p:txBody>
        </p:sp>
        <p:cxnSp>
          <p:nvCxnSpPr>
            <p:cNvPr id="13" name="Rett linje 12"/>
            <p:cNvCxnSpPr>
              <a:cxnSpLocks/>
              <a:stCxn id="8" idx="7"/>
              <a:endCxn id="10" idx="1"/>
            </p:cNvCxnSpPr>
            <p:nvPr/>
          </p:nvCxnSpPr>
          <p:spPr>
            <a:xfrm flipV="1">
              <a:off x="6432484" y="3084123"/>
              <a:ext cx="715201" cy="762027"/>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Rett linje 15"/>
            <p:cNvCxnSpPr>
              <a:cxnSpLocks/>
              <a:stCxn id="8" idx="6"/>
              <a:endCxn id="11" idx="1"/>
            </p:cNvCxnSpPr>
            <p:nvPr/>
          </p:nvCxnSpPr>
          <p:spPr>
            <a:xfrm>
              <a:off x="6644149" y="4317179"/>
              <a:ext cx="92265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Rett linje 20"/>
            <p:cNvCxnSpPr>
              <a:cxnSpLocks/>
              <a:stCxn id="6" idx="0"/>
              <a:endCxn id="8" idx="4"/>
            </p:cNvCxnSpPr>
            <p:nvPr/>
          </p:nvCxnSpPr>
          <p:spPr>
            <a:xfrm flipV="1">
              <a:off x="5921478" y="4983315"/>
              <a:ext cx="0" cy="733776"/>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Rett linje 27"/>
            <p:cNvCxnSpPr>
              <a:cxnSpLocks/>
              <a:stCxn id="5" idx="3"/>
              <a:endCxn id="8" idx="2"/>
            </p:cNvCxnSpPr>
            <p:nvPr/>
          </p:nvCxnSpPr>
          <p:spPr>
            <a:xfrm>
              <a:off x="4276152" y="4317179"/>
              <a:ext cx="92265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Rett linje 30"/>
            <p:cNvCxnSpPr>
              <a:cxnSpLocks/>
              <a:stCxn id="9" idx="3"/>
              <a:endCxn id="8" idx="1"/>
            </p:cNvCxnSpPr>
            <p:nvPr/>
          </p:nvCxnSpPr>
          <p:spPr>
            <a:xfrm>
              <a:off x="4632223" y="3084123"/>
              <a:ext cx="778249" cy="762027"/>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Rett linje 38"/>
            <p:cNvCxnSpPr>
              <a:cxnSpLocks/>
              <a:stCxn id="8" idx="0"/>
            </p:cNvCxnSpPr>
            <p:nvPr/>
          </p:nvCxnSpPr>
          <p:spPr>
            <a:xfrm flipH="1" flipV="1">
              <a:off x="5905412" y="2884083"/>
              <a:ext cx="6205" cy="766960"/>
            </a:xfrm>
            <a:prstGeom prst="line">
              <a:avLst/>
            </a:prstGeom>
          </p:spPr>
          <p:style>
            <a:lnRef idx="1">
              <a:schemeClr val="accent1"/>
            </a:lnRef>
            <a:fillRef idx="0">
              <a:schemeClr val="accent1"/>
            </a:fillRef>
            <a:effectRef idx="0">
              <a:schemeClr val="accent1"/>
            </a:effectRef>
            <a:fontRef idx="minor">
              <a:schemeClr val="tx1"/>
            </a:fontRef>
          </p:style>
        </p:cxnSp>
        <p:sp>
          <p:nvSpPr>
            <p:cNvPr id="52" name="Rektangel: avrundede hjørner 8"/>
            <p:cNvSpPr/>
            <p:nvPr/>
          </p:nvSpPr>
          <p:spPr>
            <a:xfrm>
              <a:off x="3186881" y="5142196"/>
              <a:ext cx="1445342" cy="816079"/>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dirty="0">
                  <a:latin typeface="Segoe UI Light" panose="020B0502040204020203" pitchFamily="34" charset="0"/>
                  <a:cs typeface="Segoe UI Light" panose="020B0502040204020203" pitchFamily="34" charset="0"/>
                </a:rPr>
                <a:t>Dagens system-portefølge</a:t>
              </a:r>
            </a:p>
          </p:txBody>
        </p:sp>
        <p:sp>
          <p:nvSpPr>
            <p:cNvPr id="58" name="Rektangel: avrundede hjørner 9"/>
            <p:cNvSpPr/>
            <p:nvPr/>
          </p:nvSpPr>
          <p:spPr>
            <a:xfrm>
              <a:off x="7147685" y="5142196"/>
              <a:ext cx="1445342" cy="816079"/>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dirty="0">
                  <a:latin typeface="Segoe UI Light" panose="020B0502040204020203" pitchFamily="34" charset="0"/>
                  <a:cs typeface="Segoe UI Light" panose="020B0502040204020203" pitchFamily="34" charset="0"/>
                </a:rPr>
                <a:t>Master data management</a:t>
              </a:r>
            </a:p>
          </p:txBody>
        </p:sp>
        <p:cxnSp>
          <p:nvCxnSpPr>
            <p:cNvPr id="59" name="Rett linje 27"/>
            <p:cNvCxnSpPr>
              <a:cxnSpLocks/>
              <a:stCxn id="52" idx="3"/>
              <a:endCxn id="8" idx="3"/>
            </p:cNvCxnSpPr>
            <p:nvPr/>
          </p:nvCxnSpPr>
          <p:spPr>
            <a:xfrm flipV="1">
              <a:off x="4632223" y="4788208"/>
              <a:ext cx="778249" cy="762028"/>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Rett linje 27"/>
            <p:cNvCxnSpPr>
              <a:cxnSpLocks/>
              <a:stCxn id="58" idx="1"/>
              <a:endCxn id="8" idx="5"/>
            </p:cNvCxnSpPr>
            <p:nvPr/>
          </p:nvCxnSpPr>
          <p:spPr>
            <a:xfrm flipH="1" flipV="1">
              <a:off x="6432484" y="4788208"/>
              <a:ext cx="715201" cy="762028"/>
            </a:xfrm>
            <a:prstGeom prst="line">
              <a:avLst/>
            </a:prstGeom>
          </p:spPr>
          <p:style>
            <a:lnRef idx="1">
              <a:schemeClr val="accent1"/>
            </a:lnRef>
            <a:fillRef idx="0">
              <a:schemeClr val="accent1"/>
            </a:fillRef>
            <a:effectRef idx="0">
              <a:schemeClr val="accent1"/>
            </a:effectRef>
            <a:fontRef idx="minor">
              <a:schemeClr val="tx1"/>
            </a:fontRef>
          </p:style>
        </p:cxnSp>
      </p:grpSp>
      <p:sp>
        <p:nvSpPr>
          <p:cNvPr id="29" name="TekstSylinder 49"/>
          <p:cNvSpPr txBox="1"/>
          <p:nvPr/>
        </p:nvSpPr>
        <p:spPr>
          <a:xfrm>
            <a:off x="7985376" y="5673649"/>
            <a:ext cx="2215814" cy="783193"/>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nb-NO" sz="1000" b="1" dirty="0">
                <a:solidFill>
                  <a:schemeClr val="accent1"/>
                </a:solidFill>
                <a:latin typeface="Segoe UI Light" panose="020B0502040204020203" pitchFamily="34" charset="0"/>
                <a:cs typeface="Segoe UI Light" panose="020B0502040204020203" pitchFamily="34" charset="0"/>
              </a:rPr>
              <a:t>DATA</a:t>
            </a:r>
            <a:r>
              <a:rPr lang="nb-NO" sz="1000" dirty="0">
                <a:latin typeface="Segoe UI Light" panose="020B0502040204020203" pitchFamily="34" charset="0"/>
                <a:cs typeface="Segoe UI Light" panose="020B0502040204020203" pitchFamily="34" charset="0"/>
              </a:rPr>
              <a:t> som skal overføres og legges inn trenger grundig kvalitetskontroll. Nye prosesser og kontroll vil kreve høyere pressisjon.</a:t>
            </a:r>
          </a:p>
        </p:txBody>
      </p:sp>
      <p:sp>
        <p:nvSpPr>
          <p:cNvPr id="30" name="TekstSylinder 49"/>
          <p:cNvSpPr txBox="1"/>
          <p:nvPr/>
        </p:nvSpPr>
        <p:spPr>
          <a:xfrm>
            <a:off x="2997956" y="6065246"/>
            <a:ext cx="2560935" cy="44267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nb-NO" sz="1000" b="1" dirty="0">
                <a:solidFill>
                  <a:schemeClr val="accent1"/>
                </a:solidFill>
                <a:latin typeface="Segoe UI Light" panose="020B0502040204020203" pitchFamily="34" charset="0"/>
                <a:cs typeface="Segoe UI Light" panose="020B0502040204020203" pitchFamily="34" charset="0"/>
              </a:rPr>
              <a:t>GRENSESNITT</a:t>
            </a:r>
            <a:r>
              <a:rPr lang="nb-NO" sz="1000" dirty="0">
                <a:latin typeface="Segoe UI Light" panose="020B0502040204020203" pitchFamily="34" charset="0"/>
                <a:cs typeface="Segoe UI Light" panose="020B0502040204020203" pitchFamily="34" charset="0"/>
              </a:rPr>
              <a:t> og handlingsmønstre endres som fører til ny hverdag for ansatte.</a:t>
            </a:r>
          </a:p>
        </p:txBody>
      </p:sp>
      <p:sp>
        <p:nvSpPr>
          <p:cNvPr id="3" name="Title 2"/>
          <p:cNvSpPr>
            <a:spLocks noGrp="1"/>
          </p:cNvSpPr>
          <p:nvPr>
            <p:ph type="title" idx="4294967295"/>
          </p:nvPr>
        </p:nvSpPr>
        <p:spPr>
          <a:xfrm>
            <a:off x="0" y="265347"/>
            <a:ext cx="12192000" cy="846634"/>
          </a:xfrm>
        </p:spPr>
        <p:txBody>
          <a:bodyPr>
            <a:normAutofit/>
          </a:bodyPr>
          <a:lstStyle/>
          <a:p>
            <a:pPr algn="ctr"/>
            <a:r>
              <a:rPr lang="nb-NO" sz="5400" dirty="0">
                <a:solidFill>
                  <a:schemeClr val="accent1"/>
                </a:solidFill>
                <a:latin typeface="Segoe UI" panose="020B0502040204020203" pitchFamily="34" charset="0"/>
                <a:cs typeface="Segoe UI" panose="020B0502040204020203" pitchFamily="34" charset="0"/>
              </a:rPr>
              <a:t>Klargjør organisasjonen</a:t>
            </a:r>
          </a:p>
        </p:txBody>
      </p:sp>
    </p:spTree>
    <p:extLst>
      <p:ext uri="{BB962C8B-B14F-4D97-AF65-F5344CB8AC3E}">
        <p14:creationId xmlns:p14="http://schemas.microsoft.com/office/powerpoint/2010/main" val="232897469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5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fade">
                                      <p:cBhvr>
                                        <p:cTn id="17" dur="500"/>
                                        <p:tgtEl>
                                          <p:spTgt spid="4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fade">
                                      <p:cBhvr>
                                        <p:cTn id="22" dur="500"/>
                                        <p:tgtEl>
                                          <p:spTgt spid="5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fade">
                                      <p:cBhvr>
                                        <p:cTn id="37" dur="500"/>
                                        <p:tgtEl>
                                          <p:spTgt spid="4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fade">
                                      <p:cBhvr>
                                        <p:cTn id="42" dur="500"/>
                                        <p:tgtEl>
                                          <p:spTgt spid="4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fade">
                                      <p:cBhvr>
                                        <p:cTn id="4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6" grpId="0"/>
      <p:bldP spid="43" grpId="0"/>
      <p:bldP spid="45" grpId="0"/>
      <p:bldP spid="47" grpId="0"/>
      <p:bldP spid="49" grpId="0"/>
      <p:bldP spid="50" grpId="0"/>
      <p:bldP spid="29" grpId="0"/>
      <p:bldP spid="3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352671" y="909083"/>
            <a:ext cx="3465513" cy="4930775"/>
          </a:xfrm>
        </p:spPr>
        <p:txBody>
          <a:bodyPr vert="horz" lIns="91440" tIns="45720" rIns="91440" bIns="45720" rtlCol="0" anchor="ctr">
            <a:normAutofit/>
          </a:bodyPr>
          <a:lstStyle/>
          <a:p>
            <a:pPr algn="r"/>
            <a:r>
              <a:rPr lang="nb-NO" kern="1200" dirty="0">
                <a:solidFill>
                  <a:schemeClr val="accent1"/>
                </a:solidFill>
                <a:latin typeface="Segoe UI" panose="020B0502040204020203" pitchFamily="34" charset="0"/>
                <a:cs typeface="Segoe UI" panose="020B0502040204020203" pitchFamily="34" charset="0"/>
              </a:rPr>
              <a:t>Organisering</a:t>
            </a:r>
            <a:br>
              <a:rPr lang="nb-NO" kern="1200" dirty="0">
                <a:solidFill>
                  <a:schemeClr val="accent1"/>
                </a:solidFill>
                <a:latin typeface="Segoe UI" panose="020B0502040204020203" pitchFamily="34" charset="0"/>
                <a:cs typeface="Segoe UI" panose="020B0502040204020203" pitchFamily="34" charset="0"/>
              </a:rPr>
            </a:br>
            <a:r>
              <a:rPr lang="nb-NO" sz="2800" kern="1200" dirty="0">
                <a:solidFill>
                  <a:schemeClr val="accent1"/>
                </a:solidFill>
                <a:latin typeface="Segoe UI" panose="020B0502040204020203" pitchFamily="34" charset="0"/>
                <a:cs typeface="Segoe UI" panose="020B0502040204020203" pitchFamily="34" charset="0"/>
              </a:rPr>
              <a:t> </a:t>
            </a:r>
            <a:br>
              <a:rPr lang="nb-NO" sz="2800" kern="1200" dirty="0">
                <a:solidFill>
                  <a:schemeClr val="accent1"/>
                </a:solidFill>
                <a:latin typeface="Segoe UI" panose="020B0502040204020203" pitchFamily="34" charset="0"/>
                <a:cs typeface="Segoe UI" panose="020B0502040204020203" pitchFamily="34" charset="0"/>
              </a:rPr>
            </a:br>
            <a:r>
              <a:rPr lang="nb-NO" sz="2800" kern="1200" dirty="0">
                <a:solidFill>
                  <a:schemeClr val="accent1"/>
                </a:solidFill>
                <a:latin typeface="Segoe UI" panose="020B0502040204020203" pitchFamily="34" charset="0"/>
                <a:cs typeface="Segoe UI" panose="020B0502040204020203" pitchFamily="34" charset="0"/>
              </a:rPr>
              <a:t>Prosjektorganisering</a:t>
            </a:r>
            <a:endParaRPr lang="nb-NO" sz="3600" kern="1200" dirty="0">
              <a:solidFill>
                <a:schemeClr val="accent1"/>
              </a:solidFill>
              <a:latin typeface="Segoe UI" panose="020B0502040204020203" pitchFamily="34" charset="0"/>
              <a:cs typeface="Segoe UI" panose="020B0502040204020203" pitchFamily="34" charset="0"/>
            </a:endParaRPr>
          </a:p>
        </p:txBody>
      </p:sp>
      <p:grpSp>
        <p:nvGrpSpPr>
          <p:cNvPr id="10" name="Gruppe 5"/>
          <p:cNvGrpSpPr/>
          <p:nvPr/>
        </p:nvGrpSpPr>
        <p:grpSpPr>
          <a:xfrm>
            <a:off x="3996048" y="1384236"/>
            <a:ext cx="7767361" cy="4455622"/>
            <a:chOff x="304295" y="2874299"/>
            <a:chExt cx="8665746" cy="3727282"/>
          </a:xfrm>
        </p:grpSpPr>
        <p:sp>
          <p:nvSpPr>
            <p:cNvPr id="11" name="Avrundet rektangel 6"/>
            <p:cNvSpPr/>
            <p:nvPr/>
          </p:nvSpPr>
          <p:spPr>
            <a:xfrm>
              <a:off x="304295" y="2874299"/>
              <a:ext cx="8665746" cy="3727282"/>
            </a:xfrm>
            <a:prstGeom prst="roundRect">
              <a:avLst>
                <a:gd name="adj" fmla="val 2317"/>
              </a:avLst>
            </a:prstGeom>
            <a:solidFill>
              <a:schemeClr val="accent4">
                <a:lumMod val="20000"/>
                <a:lumOff val="80000"/>
                <a:alpha val="65000"/>
              </a:schemeClr>
            </a:solidFill>
            <a:ln>
              <a:solidFill>
                <a:schemeClr val="accent1">
                  <a:shade val="95000"/>
                  <a:satMod val="105000"/>
                  <a:alpha val="67000"/>
                </a:schemeClr>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vert270" wrap="square" lIns="91440" tIns="45720" rIns="91440" bIns="45720" numCol="1" spcCol="0" rtlCol="0" fromWordArt="0" anchor="t" anchorCtr="0" forceAA="0" compatLnSpc="1">
              <a:prstTxWarp prst="textNoShape">
                <a:avLst/>
              </a:prstTxWarp>
              <a:noAutofit/>
            </a:bodyPr>
            <a:lstStyle/>
            <a:p>
              <a:r>
                <a:rPr lang="nb-NO" dirty="0">
                  <a:solidFill>
                    <a:srgbClr val="000000">
                      <a:lumMod val="65000"/>
                      <a:lumOff val="35000"/>
                    </a:srgbClr>
                  </a:solidFill>
                  <a:latin typeface="Segoe UI Light" panose="020B0502040204020203" pitchFamily="34" charset="0"/>
                  <a:cs typeface="Segoe UI Light" panose="020B0502040204020203" pitchFamily="34" charset="0"/>
                </a:rPr>
                <a:t>PROSJEKTORGANISASJONEN</a:t>
              </a:r>
            </a:p>
          </p:txBody>
        </p:sp>
        <p:sp>
          <p:nvSpPr>
            <p:cNvPr id="12" name="Avrundet rektangel 7"/>
            <p:cNvSpPr/>
            <p:nvPr/>
          </p:nvSpPr>
          <p:spPr>
            <a:xfrm>
              <a:off x="942470" y="3891944"/>
              <a:ext cx="8027571" cy="2578557"/>
            </a:xfrm>
            <a:prstGeom prst="roundRect">
              <a:avLst>
                <a:gd name="adj" fmla="val 3589"/>
              </a:avLst>
            </a:prstGeom>
            <a:solidFill>
              <a:schemeClr val="accent4">
                <a:lumMod val="60000"/>
                <a:lumOff val="40000"/>
                <a:alpha val="59000"/>
              </a:schemeClr>
            </a:solidFill>
            <a:ln>
              <a:solidFill>
                <a:schemeClr val="accent1">
                  <a:shade val="95000"/>
                  <a:satMod val="105000"/>
                  <a:alpha val="67000"/>
                </a:schemeClr>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vert270" wrap="square" lIns="91440" tIns="45720" rIns="91440" bIns="45720" numCol="1" spcCol="0" rtlCol="0" fromWordArt="0" anchor="t" anchorCtr="0" forceAA="0" compatLnSpc="1">
              <a:prstTxWarp prst="textNoShape">
                <a:avLst/>
              </a:prstTxWarp>
              <a:noAutofit/>
            </a:bodyPr>
            <a:lstStyle/>
            <a:p>
              <a:r>
                <a:rPr lang="nb-NO" dirty="0">
                  <a:solidFill>
                    <a:srgbClr val="000000">
                      <a:lumMod val="65000"/>
                      <a:lumOff val="35000"/>
                    </a:srgbClr>
                  </a:solidFill>
                  <a:latin typeface="Segoe UI Light" panose="020B0502040204020203" pitchFamily="34" charset="0"/>
                  <a:cs typeface="Segoe UI Light" panose="020B0502040204020203" pitchFamily="34" charset="0"/>
                </a:rPr>
                <a:t>OPERATIVT</a:t>
              </a:r>
            </a:p>
          </p:txBody>
        </p:sp>
        <p:sp>
          <p:nvSpPr>
            <p:cNvPr id="13" name="Avrundet rektangel 8"/>
            <p:cNvSpPr/>
            <p:nvPr/>
          </p:nvSpPr>
          <p:spPr>
            <a:xfrm>
              <a:off x="1628271" y="4844716"/>
              <a:ext cx="7341770" cy="1626998"/>
            </a:xfrm>
            <a:prstGeom prst="roundRect">
              <a:avLst>
                <a:gd name="adj" fmla="val 5464"/>
              </a:avLst>
            </a:prstGeom>
            <a:solidFill>
              <a:schemeClr val="accent4">
                <a:lumMod val="75000"/>
                <a:alpha val="66000"/>
              </a:schemeClr>
            </a:solidFill>
            <a:ln>
              <a:solidFill>
                <a:schemeClr val="accent1">
                  <a:shade val="95000"/>
                  <a:satMod val="105000"/>
                  <a:alpha val="67000"/>
                </a:schemeClr>
              </a:solidFill>
            </a:ln>
          </p:spPr>
          <p:style>
            <a:lnRef idx="1">
              <a:schemeClr val="accent1"/>
            </a:lnRef>
            <a:fillRef idx="3">
              <a:schemeClr val="accent1"/>
            </a:fillRef>
            <a:effectRef idx="2">
              <a:schemeClr val="accent1"/>
            </a:effectRef>
            <a:fontRef idx="minor">
              <a:schemeClr val="lt1"/>
            </a:fontRef>
          </p:style>
          <p:txBody>
            <a:bodyPr vert="vert270" rtlCol="0" anchor="t"/>
            <a:lstStyle/>
            <a:p>
              <a:r>
                <a:rPr lang="nb-NO" dirty="0">
                  <a:solidFill>
                    <a:srgbClr val="000000">
                      <a:lumMod val="65000"/>
                      <a:lumOff val="35000"/>
                    </a:srgbClr>
                  </a:solidFill>
                  <a:latin typeface="Segoe UI Light" panose="020B0502040204020203" pitchFamily="34" charset="0"/>
                  <a:cs typeface="Segoe UI Light" panose="020B0502040204020203" pitchFamily="34" charset="0"/>
                </a:rPr>
                <a:t>FAG</a:t>
              </a:r>
            </a:p>
          </p:txBody>
        </p:sp>
        <p:sp>
          <p:nvSpPr>
            <p:cNvPr id="14" name="Avrundet rektangel 9"/>
            <p:cNvSpPr/>
            <p:nvPr/>
          </p:nvSpPr>
          <p:spPr>
            <a:xfrm>
              <a:off x="3487026" y="4017042"/>
              <a:ext cx="1247776" cy="514350"/>
            </a:xfrm>
            <a:prstGeom prst="roundRect">
              <a:avLst/>
            </a:prstGeom>
            <a:solidFill>
              <a:schemeClr val="accent5">
                <a:lumMod val="20000"/>
                <a:lumOff val="80000"/>
              </a:schemeClr>
            </a:solidFill>
            <a:ln>
              <a:solidFill>
                <a:schemeClr val="accent1">
                  <a:shade val="95000"/>
                  <a:satMod val="105000"/>
                  <a:alpha val="67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1100" b="1" dirty="0">
                  <a:solidFill>
                    <a:srgbClr val="000000">
                      <a:lumMod val="50000"/>
                      <a:lumOff val="50000"/>
                    </a:srgbClr>
                  </a:solidFill>
                  <a:latin typeface="Segoe UI Light" panose="020B0502040204020203" pitchFamily="34" charset="0"/>
                  <a:cs typeface="Segoe UI Light" panose="020B0502040204020203" pitchFamily="34" charset="0"/>
                </a:rPr>
                <a:t>Prosjektledelse Axdata</a:t>
              </a:r>
            </a:p>
          </p:txBody>
        </p:sp>
        <p:cxnSp>
          <p:nvCxnSpPr>
            <p:cNvPr id="15" name="Vinkel 10"/>
            <p:cNvCxnSpPr>
              <a:stCxn id="14" idx="0"/>
              <a:endCxn id="16" idx="2"/>
            </p:cNvCxnSpPr>
            <p:nvPr/>
          </p:nvCxnSpPr>
          <p:spPr>
            <a:xfrm rot="5400000" flipH="1" flipV="1">
              <a:off x="4795837" y="2862451"/>
              <a:ext cx="469668" cy="1839514"/>
            </a:xfrm>
            <a:prstGeom prst="bentConnector3">
              <a:avLst>
                <a:gd name="adj1" fmla="val 50000"/>
              </a:avLst>
            </a:prstGeom>
            <a:ln w="15875">
              <a:solidFill>
                <a:schemeClr val="accent1">
                  <a:shade val="95000"/>
                  <a:satMod val="105000"/>
                  <a:alpha val="67000"/>
                </a:schemeClr>
              </a:solidFill>
            </a:ln>
          </p:spPr>
          <p:style>
            <a:lnRef idx="2">
              <a:schemeClr val="accent1"/>
            </a:lnRef>
            <a:fillRef idx="0">
              <a:schemeClr val="accent1"/>
            </a:fillRef>
            <a:effectRef idx="1">
              <a:schemeClr val="accent1"/>
            </a:effectRef>
            <a:fontRef idx="minor">
              <a:schemeClr val="tx1"/>
            </a:fontRef>
          </p:style>
        </p:cxnSp>
        <p:sp>
          <p:nvSpPr>
            <p:cNvPr id="16" name="Avrundet rektangel 11"/>
            <p:cNvSpPr/>
            <p:nvPr/>
          </p:nvSpPr>
          <p:spPr>
            <a:xfrm>
              <a:off x="5208668" y="3033024"/>
              <a:ext cx="1483519" cy="514350"/>
            </a:xfrm>
            <a:prstGeom prst="roundRect">
              <a:avLst/>
            </a:prstGeom>
            <a:solidFill>
              <a:schemeClr val="accent5">
                <a:lumMod val="20000"/>
                <a:lumOff val="80000"/>
              </a:schemeClr>
            </a:solidFill>
            <a:ln>
              <a:solidFill>
                <a:schemeClr val="accent1">
                  <a:shade val="95000"/>
                  <a:satMod val="105000"/>
                  <a:alpha val="67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1200" b="1" dirty="0">
                  <a:solidFill>
                    <a:srgbClr val="000000">
                      <a:lumMod val="50000"/>
                      <a:lumOff val="50000"/>
                    </a:srgbClr>
                  </a:solidFill>
                  <a:latin typeface="Segoe UI Light" panose="020B0502040204020203" pitchFamily="34" charset="0"/>
                  <a:cs typeface="Segoe UI Light" panose="020B0502040204020203" pitchFamily="34" charset="0"/>
                </a:rPr>
                <a:t>Styringsgruppe</a:t>
              </a:r>
            </a:p>
          </p:txBody>
        </p:sp>
        <p:sp>
          <p:nvSpPr>
            <p:cNvPr id="17" name="Avrundet rektangel 12"/>
            <p:cNvSpPr/>
            <p:nvPr/>
          </p:nvSpPr>
          <p:spPr>
            <a:xfrm>
              <a:off x="4270456" y="5611813"/>
              <a:ext cx="1028700" cy="514350"/>
            </a:xfrm>
            <a:prstGeom prst="roundRect">
              <a:avLst/>
            </a:prstGeom>
            <a:solidFill>
              <a:schemeClr val="accent5">
                <a:lumMod val="20000"/>
                <a:lumOff val="80000"/>
              </a:schemeClr>
            </a:solidFill>
            <a:ln>
              <a:solidFill>
                <a:schemeClr val="accent1">
                  <a:shade val="95000"/>
                  <a:satMod val="105000"/>
                  <a:alpha val="67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1200" b="1" dirty="0">
                  <a:solidFill>
                    <a:srgbClr val="000000">
                      <a:lumMod val="50000"/>
                      <a:lumOff val="50000"/>
                    </a:srgbClr>
                  </a:solidFill>
                  <a:latin typeface="Segoe UI Light" panose="020B0502040204020203" pitchFamily="34" charset="0"/>
                  <a:cs typeface="Segoe UI Light" panose="020B0502040204020203" pitchFamily="34" charset="0"/>
                </a:rPr>
                <a:t>Utvikling</a:t>
              </a:r>
            </a:p>
          </p:txBody>
        </p:sp>
        <p:sp>
          <p:nvSpPr>
            <p:cNvPr id="18" name="Avrundet rektangel 13"/>
            <p:cNvSpPr/>
            <p:nvPr/>
          </p:nvSpPr>
          <p:spPr>
            <a:xfrm>
              <a:off x="3596563" y="4971423"/>
              <a:ext cx="1028700" cy="514350"/>
            </a:xfrm>
            <a:prstGeom prst="roundRect">
              <a:avLst/>
            </a:prstGeom>
            <a:solidFill>
              <a:schemeClr val="accent5">
                <a:lumMod val="20000"/>
                <a:lumOff val="80000"/>
              </a:schemeClr>
            </a:solidFill>
            <a:ln>
              <a:solidFill>
                <a:schemeClr val="accent1">
                  <a:shade val="95000"/>
                  <a:satMod val="105000"/>
                  <a:alpha val="67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1100" b="1" dirty="0">
                  <a:solidFill>
                    <a:srgbClr val="000000">
                      <a:lumMod val="50000"/>
                      <a:lumOff val="50000"/>
                    </a:srgbClr>
                  </a:solidFill>
                  <a:latin typeface="Segoe UI Light" panose="020B0502040204020203" pitchFamily="34" charset="0"/>
                  <a:cs typeface="Segoe UI Light" panose="020B0502040204020203" pitchFamily="34" charset="0"/>
                </a:rPr>
                <a:t>Integrasjon</a:t>
              </a:r>
            </a:p>
          </p:txBody>
        </p:sp>
        <p:sp>
          <p:nvSpPr>
            <p:cNvPr id="19" name="Avrundet rektangel 14"/>
            <p:cNvSpPr/>
            <p:nvPr/>
          </p:nvSpPr>
          <p:spPr>
            <a:xfrm>
              <a:off x="2901238" y="5611813"/>
              <a:ext cx="1028700" cy="514350"/>
            </a:xfrm>
            <a:prstGeom prst="roundRect">
              <a:avLst/>
            </a:prstGeom>
            <a:solidFill>
              <a:schemeClr val="accent5">
                <a:lumMod val="20000"/>
                <a:lumOff val="80000"/>
              </a:schemeClr>
            </a:solidFill>
            <a:ln>
              <a:solidFill>
                <a:schemeClr val="accent1">
                  <a:shade val="95000"/>
                  <a:satMod val="105000"/>
                  <a:alpha val="67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1200" b="1" dirty="0">
                  <a:solidFill>
                    <a:srgbClr val="000000">
                      <a:lumMod val="50000"/>
                      <a:lumOff val="50000"/>
                    </a:srgbClr>
                  </a:solidFill>
                  <a:latin typeface="Segoe UI Light" panose="020B0502040204020203" pitchFamily="34" charset="0"/>
                  <a:cs typeface="Segoe UI Light" panose="020B0502040204020203" pitchFamily="34" charset="0"/>
                </a:rPr>
                <a:t>Test</a:t>
              </a:r>
            </a:p>
          </p:txBody>
        </p:sp>
        <p:sp>
          <p:nvSpPr>
            <p:cNvPr id="20" name="Avrundet rektangel 15"/>
            <p:cNvSpPr/>
            <p:nvPr/>
          </p:nvSpPr>
          <p:spPr>
            <a:xfrm>
              <a:off x="2277350" y="4971423"/>
              <a:ext cx="1028700" cy="514350"/>
            </a:xfrm>
            <a:prstGeom prst="roundRect">
              <a:avLst/>
            </a:prstGeom>
            <a:solidFill>
              <a:schemeClr val="accent5">
                <a:lumMod val="20000"/>
                <a:lumOff val="80000"/>
              </a:schemeClr>
            </a:solidFill>
            <a:ln>
              <a:solidFill>
                <a:schemeClr val="accent1">
                  <a:shade val="95000"/>
                  <a:satMod val="105000"/>
                  <a:alpha val="67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1200" b="1" dirty="0">
                  <a:solidFill>
                    <a:srgbClr val="000000">
                      <a:lumMod val="50000"/>
                      <a:lumOff val="50000"/>
                    </a:srgbClr>
                  </a:solidFill>
                  <a:latin typeface="Segoe UI Light" panose="020B0502040204020203" pitchFamily="34" charset="0"/>
                  <a:cs typeface="Segoe UI Light" panose="020B0502040204020203" pitchFamily="34" charset="0"/>
                </a:rPr>
                <a:t>Fag</a:t>
              </a:r>
            </a:p>
          </p:txBody>
        </p:sp>
        <p:sp>
          <p:nvSpPr>
            <p:cNvPr id="21" name="Avrundet rektangel 16"/>
            <p:cNvSpPr/>
            <p:nvPr/>
          </p:nvSpPr>
          <p:spPr>
            <a:xfrm>
              <a:off x="4946732" y="4971424"/>
              <a:ext cx="1028700" cy="514350"/>
            </a:xfrm>
            <a:prstGeom prst="roundRect">
              <a:avLst/>
            </a:prstGeom>
            <a:solidFill>
              <a:schemeClr val="accent5">
                <a:lumMod val="20000"/>
                <a:lumOff val="80000"/>
              </a:schemeClr>
            </a:solidFill>
            <a:ln>
              <a:solidFill>
                <a:schemeClr val="accent1">
                  <a:shade val="95000"/>
                  <a:satMod val="105000"/>
                  <a:alpha val="67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1200" b="1" dirty="0">
                  <a:solidFill>
                    <a:srgbClr val="000000">
                      <a:lumMod val="50000"/>
                      <a:lumOff val="50000"/>
                    </a:srgbClr>
                  </a:solidFill>
                  <a:latin typeface="Segoe UI Light" panose="020B0502040204020203" pitchFamily="34" charset="0"/>
                  <a:cs typeface="Segoe UI Light" panose="020B0502040204020203" pitchFamily="34" charset="0"/>
                </a:rPr>
                <a:t>Teknisk</a:t>
              </a:r>
            </a:p>
          </p:txBody>
        </p:sp>
        <p:sp>
          <p:nvSpPr>
            <p:cNvPr id="22" name="Avrundet rektangel 17"/>
            <p:cNvSpPr/>
            <p:nvPr/>
          </p:nvSpPr>
          <p:spPr>
            <a:xfrm>
              <a:off x="7127291" y="5611813"/>
              <a:ext cx="1028700" cy="514350"/>
            </a:xfrm>
            <a:prstGeom prst="roundRect">
              <a:avLst/>
            </a:prstGeom>
            <a:solidFill>
              <a:schemeClr val="accent5">
                <a:lumMod val="20000"/>
                <a:lumOff val="80000"/>
              </a:schemeClr>
            </a:solidFill>
            <a:ln>
              <a:solidFill>
                <a:schemeClr val="accent1">
                  <a:shade val="95000"/>
                  <a:satMod val="105000"/>
                  <a:alpha val="67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1200" b="1" dirty="0">
                  <a:solidFill>
                    <a:srgbClr val="000000">
                      <a:lumMod val="50000"/>
                      <a:lumOff val="50000"/>
                    </a:srgbClr>
                  </a:solidFill>
                  <a:latin typeface="Segoe UI Light" panose="020B0502040204020203" pitchFamily="34" charset="0"/>
                  <a:cs typeface="Segoe UI Light" panose="020B0502040204020203" pitchFamily="34" charset="0"/>
                </a:rPr>
                <a:t>Test</a:t>
              </a:r>
            </a:p>
          </p:txBody>
        </p:sp>
        <p:sp>
          <p:nvSpPr>
            <p:cNvPr id="23" name="Avrundet rektangel 18"/>
            <p:cNvSpPr/>
            <p:nvPr/>
          </p:nvSpPr>
          <p:spPr>
            <a:xfrm>
              <a:off x="7786351" y="4971425"/>
              <a:ext cx="1028700" cy="514350"/>
            </a:xfrm>
            <a:prstGeom prst="roundRect">
              <a:avLst/>
            </a:prstGeom>
            <a:solidFill>
              <a:schemeClr val="accent5">
                <a:lumMod val="20000"/>
                <a:lumOff val="80000"/>
              </a:schemeClr>
            </a:solidFill>
            <a:ln>
              <a:solidFill>
                <a:schemeClr val="accent1">
                  <a:shade val="95000"/>
                  <a:satMod val="105000"/>
                  <a:alpha val="67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1200" b="1" dirty="0">
                  <a:solidFill>
                    <a:srgbClr val="000000">
                      <a:lumMod val="50000"/>
                      <a:lumOff val="50000"/>
                    </a:srgbClr>
                  </a:solidFill>
                  <a:latin typeface="Segoe UI Light" panose="020B0502040204020203" pitchFamily="34" charset="0"/>
                  <a:cs typeface="Segoe UI Light" panose="020B0502040204020203" pitchFamily="34" charset="0"/>
                </a:rPr>
                <a:t>Teknisk</a:t>
              </a:r>
            </a:p>
          </p:txBody>
        </p:sp>
        <p:sp>
          <p:nvSpPr>
            <p:cNvPr id="24" name="Avrundet rektangel 19"/>
            <p:cNvSpPr/>
            <p:nvPr/>
          </p:nvSpPr>
          <p:spPr>
            <a:xfrm>
              <a:off x="6469143" y="4971423"/>
              <a:ext cx="1028700" cy="514350"/>
            </a:xfrm>
            <a:prstGeom prst="roundRect">
              <a:avLst/>
            </a:prstGeom>
            <a:solidFill>
              <a:schemeClr val="accent5">
                <a:lumMod val="20000"/>
                <a:lumOff val="80000"/>
              </a:schemeClr>
            </a:solidFill>
            <a:ln>
              <a:solidFill>
                <a:schemeClr val="accent1">
                  <a:shade val="95000"/>
                  <a:satMod val="105000"/>
                  <a:alpha val="67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1200" b="1" dirty="0">
                  <a:solidFill>
                    <a:srgbClr val="000000">
                      <a:lumMod val="50000"/>
                      <a:lumOff val="50000"/>
                    </a:srgbClr>
                  </a:solidFill>
                  <a:latin typeface="Segoe UI Light" panose="020B0502040204020203" pitchFamily="34" charset="0"/>
                  <a:cs typeface="Segoe UI Light" panose="020B0502040204020203" pitchFamily="34" charset="0"/>
                </a:rPr>
                <a:t>Fag</a:t>
              </a:r>
            </a:p>
          </p:txBody>
        </p:sp>
        <p:sp>
          <p:nvSpPr>
            <p:cNvPr id="25" name="Avrundet rektangel 20"/>
            <p:cNvSpPr/>
            <p:nvPr/>
          </p:nvSpPr>
          <p:spPr>
            <a:xfrm>
              <a:off x="7017752" y="4011696"/>
              <a:ext cx="1247776" cy="514350"/>
            </a:xfrm>
            <a:prstGeom prst="roundRect">
              <a:avLst/>
            </a:prstGeom>
            <a:solidFill>
              <a:schemeClr val="accent5">
                <a:lumMod val="20000"/>
                <a:lumOff val="80000"/>
              </a:schemeClr>
            </a:solidFill>
            <a:ln>
              <a:solidFill>
                <a:schemeClr val="accent1">
                  <a:shade val="95000"/>
                  <a:satMod val="105000"/>
                  <a:alpha val="67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1100" b="1" dirty="0">
                  <a:solidFill>
                    <a:srgbClr val="000000">
                      <a:lumMod val="50000"/>
                      <a:lumOff val="50000"/>
                    </a:srgbClr>
                  </a:solidFill>
                  <a:latin typeface="Segoe UI Light" panose="020B0502040204020203" pitchFamily="34" charset="0"/>
                  <a:cs typeface="Segoe UI Light" panose="020B0502040204020203" pitchFamily="34" charset="0"/>
                </a:rPr>
                <a:t>Prosjektledelse HTS</a:t>
              </a:r>
            </a:p>
          </p:txBody>
        </p:sp>
        <p:cxnSp>
          <p:nvCxnSpPr>
            <p:cNvPr id="26" name="Vinkel 21"/>
            <p:cNvCxnSpPr>
              <a:stCxn id="25" idx="0"/>
              <a:endCxn id="16" idx="2"/>
            </p:cNvCxnSpPr>
            <p:nvPr/>
          </p:nvCxnSpPr>
          <p:spPr>
            <a:xfrm rot="16200000" flipV="1">
              <a:off x="6563873" y="2933929"/>
              <a:ext cx="464322" cy="1691212"/>
            </a:xfrm>
            <a:prstGeom prst="bentConnector3">
              <a:avLst>
                <a:gd name="adj1" fmla="val 50000"/>
              </a:avLst>
            </a:prstGeom>
            <a:ln w="15875">
              <a:solidFill>
                <a:schemeClr val="accent1">
                  <a:shade val="95000"/>
                  <a:satMod val="105000"/>
                  <a:alpha val="67000"/>
                </a:schemeClr>
              </a:solidFill>
            </a:ln>
          </p:spPr>
          <p:style>
            <a:lnRef idx="2">
              <a:schemeClr val="accent1"/>
            </a:lnRef>
            <a:fillRef idx="0">
              <a:schemeClr val="accent1"/>
            </a:fillRef>
            <a:effectRef idx="1">
              <a:schemeClr val="accent1"/>
            </a:effectRef>
            <a:fontRef idx="minor">
              <a:schemeClr val="tx1"/>
            </a:fontRef>
          </p:style>
        </p:cxnSp>
        <p:cxnSp>
          <p:nvCxnSpPr>
            <p:cNvPr id="27" name="Vinkel 22"/>
            <p:cNvCxnSpPr>
              <a:stCxn id="20" idx="0"/>
              <a:endCxn id="14" idx="2"/>
            </p:cNvCxnSpPr>
            <p:nvPr/>
          </p:nvCxnSpPr>
          <p:spPr>
            <a:xfrm rot="5400000" flipH="1" flipV="1">
              <a:off x="3231292" y="4091801"/>
              <a:ext cx="440031" cy="1319214"/>
            </a:xfrm>
            <a:prstGeom prst="bentConnector3">
              <a:avLst>
                <a:gd name="adj1" fmla="val 50000"/>
              </a:avLst>
            </a:prstGeom>
            <a:ln w="15875">
              <a:solidFill>
                <a:schemeClr val="accent1">
                  <a:shade val="95000"/>
                  <a:satMod val="105000"/>
                  <a:alpha val="67000"/>
                </a:schemeClr>
              </a:solidFill>
            </a:ln>
          </p:spPr>
          <p:style>
            <a:lnRef idx="2">
              <a:schemeClr val="accent1"/>
            </a:lnRef>
            <a:fillRef idx="0">
              <a:schemeClr val="accent1"/>
            </a:fillRef>
            <a:effectRef idx="1">
              <a:schemeClr val="accent1"/>
            </a:effectRef>
            <a:fontRef idx="minor">
              <a:schemeClr val="tx1"/>
            </a:fontRef>
          </p:style>
        </p:cxnSp>
        <p:cxnSp>
          <p:nvCxnSpPr>
            <p:cNvPr id="28" name="Vinkel 23"/>
            <p:cNvCxnSpPr>
              <a:stCxn id="19" idx="0"/>
              <a:endCxn id="14" idx="2"/>
            </p:cNvCxnSpPr>
            <p:nvPr/>
          </p:nvCxnSpPr>
          <p:spPr>
            <a:xfrm rot="5400000" flipH="1" flipV="1">
              <a:off x="3223041" y="4723940"/>
              <a:ext cx="1080421" cy="695326"/>
            </a:xfrm>
            <a:prstGeom prst="bentConnector3">
              <a:avLst>
                <a:gd name="adj1" fmla="val 79669"/>
              </a:avLst>
            </a:prstGeom>
            <a:ln w="15875">
              <a:solidFill>
                <a:schemeClr val="accent1">
                  <a:shade val="95000"/>
                  <a:satMod val="105000"/>
                  <a:alpha val="67000"/>
                </a:schemeClr>
              </a:solidFill>
            </a:ln>
          </p:spPr>
          <p:style>
            <a:lnRef idx="2">
              <a:schemeClr val="accent1"/>
            </a:lnRef>
            <a:fillRef idx="0">
              <a:schemeClr val="accent1"/>
            </a:fillRef>
            <a:effectRef idx="1">
              <a:schemeClr val="accent1"/>
            </a:effectRef>
            <a:fontRef idx="minor">
              <a:schemeClr val="tx1"/>
            </a:fontRef>
          </p:style>
        </p:cxnSp>
        <p:cxnSp>
          <p:nvCxnSpPr>
            <p:cNvPr id="32" name="Vinkel 24"/>
            <p:cNvCxnSpPr/>
            <p:nvPr/>
          </p:nvCxnSpPr>
          <p:spPr>
            <a:xfrm rot="5400000" flipH="1" flipV="1">
              <a:off x="3887609" y="4751408"/>
              <a:ext cx="440031" cy="1"/>
            </a:xfrm>
            <a:prstGeom prst="bentConnector3">
              <a:avLst>
                <a:gd name="adj1" fmla="val 50000"/>
              </a:avLst>
            </a:prstGeom>
            <a:ln w="15875">
              <a:solidFill>
                <a:schemeClr val="accent1">
                  <a:shade val="95000"/>
                  <a:satMod val="105000"/>
                  <a:alpha val="67000"/>
                </a:schemeClr>
              </a:solidFill>
            </a:ln>
          </p:spPr>
          <p:style>
            <a:lnRef idx="2">
              <a:schemeClr val="accent1"/>
            </a:lnRef>
            <a:fillRef idx="0">
              <a:schemeClr val="accent1"/>
            </a:fillRef>
            <a:effectRef idx="1">
              <a:schemeClr val="accent1"/>
            </a:effectRef>
            <a:fontRef idx="minor">
              <a:schemeClr val="tx1"/>
            </a:fontRef>
          </p:style>
        </p:cxnSp>
        <p:cxnSp>
          <p:nvCxnSpPr>
            <p:cNvPr id="33" name="Vinkel 25"/>
            <p:cNvCxnSpPr>
              <a:stCxn id="21" idx="0"/>
              <a:endCxn id="14" idx="2"/>
            </p:cNvCxnSpPr>
            <p:nvPr/>
          </p:nvCxnSpPr>
          <p:spPr>
            <a:xfrm rot="16200000" flipV="1">
              <a:off x="4565982" y="4076324"/>
              <a:ext cx="440032" cy="1350168"/>
            </a:xfrm>
            <a:prstGeom prst="bentConnector3">
              <a:avLst>
                <a:gd name="adj1" fmla="val 50000"/>
              </a:avLst>
            </a:prstGeom>
            <a:ln w="15875">
              <a:solidFill>
                <a:schemeClr val="accent1">
                  <a:shade val="95000"/>
                  <a:satMod val="105000"/>
                  <a:alpha val="67000"/>
                </a:schemeClr>
              </a:solidFill>
            </a:ln>
          </p:spPr>
          <p:style>
            <a:lnRef idx="2">
              <a:schemeClr val="accent1"/>
            </a:lnRef>
            <a:fillRef idx="0">
              <a:schemeClr val="accent1"/>
            </a:fillRef>
            <a:effectRef idx="1">
              <a:schemeClr val="accent1"/>
            </a:effectRef>
            <a:fontRef idx="minor">
              <a:schemeClr val="tx1"/>
            </a:fontRef>
          </p:style>
        </p:cxnSp>
        <p:cxnSp>
          <p:nvCxnSpPr>
            <p:cNvPr id="34" name="Rett linje 26"/>
            <p:cNvCxnSpPr>
              <a:stCxn id="25" idx="2"/>
              <a:endCxn id="22" idx="0"/>
            </p:cNvCxnSpPr>
            <p:nvPr/>
          </p:nvCxnSpPr>
          <p:spPr>
            <a:xfrm>
              <a:off x="7641640" y="4526046"/>
              <a:ext cx="1" cy="1085767"/>
            </a:xfrm>
            <a:prstGeom prst="line">
              <a:avLst/>
            </a:prstGeom>
            <a:ln w="15875">
              <a:solidFill>
                <a:schemeClr val="accent1">
                  <a:shade val="95000"/>
                  <a:satMod val="105000"/>
                  <a:alpha val="67000"/>
                </a:schemeClr>
              </a:solidFill>
            </a:ln>
          </p:spPr>
          <p:style>
            <a:lnRef idx="2">
              <a:schemeClr val="accent1"/>
            </a:lnRef>
            <a:fillRef idx="0">
              <a:schemeClr val="accent1"/>
            </a:fillRef>
            <a:effectRef idx="1">
              <a:schemeClr val="accent1"/>
            </a:effectRef>
            <a:fontRef idx="minor">
              <a:schemeClr val="tx1"/>
            </a:fontRef>
          </p:style>
        </p:cxnSp>
        <p:cxnSp>
          <p:nvCxnSpPr>
            <p:cNvPr id="35" name="Vinkel 27"/>
            <p:cNvCxnSpPr>
              <a:stCxn id="25" idx="2"/>
              <a:endCxn id="24" idx="0"/>
            </p:cNvCxnSpPr>
            <p:nvPr/>
          </p:nvCxnSpPr>
          <p:spPr>
            <a:xfrm rot="5400000">
              <a:off x="7089879" y="4419661"/>
              <a:ext cx="445377" cy="658147"/>
            </a:xfrm>
            <a:prstGeom prst="bentConnector3">
              <a:avLst/>
            </a:prstGeom>
            <a:ln w="15875">
              <a:solidFill>
                <a:schemeClr val="accent1">
                  <a:shade val="95000"/>
                  <a:satMod val="105000"/>
                  <a:alpha val="67000"/>
                </a:schemeClr>
              </a:solidFill>
            </a:ln>
          </p:spPr>
          <p:style>
            <a:lnRef idx="2">
              <a:schemeClr val="accent1"/>
            </a:lnRef>
            <a:fillRef idx="0">
              <a:schemeClr val="accent1"/>
            </a:fillRef>
            <a:effectRef idx="1">
              <a:schemeClr val="accent1"/>
            </a:effectRef>
            <a:fontRef idx="minor">
              <a:schemeClr val="tx1"/>
            </a:fontRef>
          </p:style>
        </p:cxnSp>
        <p:cxnSp>
          <p:nvCxnSpPr>
            <p:cNvPr id="36" name="Vinkel 28"/>
            <p:cNvCxnSpPr>
              <a:stCxn id="23" idx="0"/>
              <a:endCxn id="25" idx="2"/>
            </p:cNvCxnSpPr>
            <p:nvPr/>
          </p:nvCxnSpPr>
          <p:spPr>
            <a:xfrm rot="16200000" flipV="1">
              <a:off x="7748482" y="4419205"/>
              <a:ext cx="445379" cy="659061"/>
            </a:xfrm>
            <a:prstGeom prst="bentConnector3">
              <a:avLst/>
            </a:prstGeom>
            <a:ln w="15875">
              <a:solidFill>
                <a:schemeClr val="accent1">
                  <a:shade val="95000"/>
                  <a:satMod val="105000"/>
                  <a:alpha val="67000"/>
                </a:schemeClr>
              </a:solidFill>
            </a:ln>
          </p:spPr>
          <p:style>
            <a:lnRef idx="2">
              <a:schemeClr val="accent1"/>
            </a:lnRef>
            <a:fillRef idx="0">
              <a:schemeClr val="accent1"/>
            </a:fillRef>
            <a:effectRef idx="1">
              <a:schemeClr val="accent1"/>
            </a:effectRef>
            <a:fontRef idx="minor">
              <a:schemeClr val="tx1"/>
            </a:fontRef>
          </p:style>
        </p:cxnSp>
        <p:cxnSp>
          <p:nvCxnSpPr>
            <p:cNvPr id="37" name="Vinkel 29"/>
            <p:cNvCxnSpPr>
              <a:stCxn id="17" idx="0"/>
              <a:endCxn id="14" idx="2"/>
            </p:cNvCxnSpPr>
            <p:nvPr/>
          </p:nvCxnSpPr>
          <p:spPr>
            <a:xfrm rot="16200000" flipV="1">
              <a:off x="3907650" y="4734657"/>
              <a:ext cx="1080421" cy="673892"/>
            </a:xfrm>
            <a:prstGeom prst="bentConnector3">
              <a:avLst>
                <a:gd name="adj1" fmla="val 79702"/>
              </a:avLst>
            </a:prstGeom>
            <a:ln w="15875">
              <a:solidFill>
                <a:schemeClr val="accent1">
                  <a:shade val="95000"/>
                  <a:satMod val="105000"/>
                  <a:alpha val="67000"/>
                </a:schemeClr>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24205718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37" name="Rectangle 24">
            <a:extLst>
              <a:ext uri="{FF2B5EF4-FFF2-40B4-BE49-F238E27FC236}">
                <a16:creationId xmlns:a16="http://schemas.microsoft.com/office/drawing/2014/main" id="{417CDA24-35F8-4540-8C52-3096D6D9494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26">
            <a:extLst>
              <a:ext uri="{FF2B5EF4-FFF2-40B4-BE49-F238E27FC236}">
                <a16:creationId xmlns:a16="http://schemas.microsoft.com/office/drawing/2014/main" id="{8658BFE0-4E65-4174-9C75-687C94E8827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28">
            <a:extLst>
              <a:ext uri="{FF2B5EF4-FFF2-40B4-BE49-F238E27FC236}">
                <a16:creationId xmlns:a16="http://schemas.microsoft.com/office/drawing/2014/main" id="{FA75DFED-A0C1-4A83-BE1D-0271C1826EF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552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Bilde 3">
            <a:extLst>
              <a:ext uri="{FF2B5EF4-FFF2-40B4-BE49-F238E27FC236}">
                <a16:creationId xmlns:a16="http://schemas.microsoft.com/office/drawing/2014/main" id="{C72BC191-3FC1-4B4C-96F0-60A75839D1C1}"/>
              </a:ext>
            </a:extLst>
          </p:cNvPr>
          <p:cNvPicPr>
            <a:picLocks noChangeAspect="1"/>
          </p:cNvPicPr>
          <p:nvPr/>
        </p:nvPicPr>
        <p:blipFill>
          <a:blip r:embed="rId2"/>
          <a:stretch>
            <a:fillRect/>
          </a:stretch>
        </p:blipFill>
        <p:spPr>
          <a:xfrm>
            <a:off x="6308034" y="4372302"/>
            <a:ext cx="5112595" cy="1278148"/>
          </a:xfrm>
          <a:prstGeom prst="rect">
            <a:avLst/>
          </a:prstGeom>
        </p:spPr>
      </p:pic>
      <p:pic>
        <p:nvPicPr>
          <p:cNvPr id="5" name="Bilde 4">
            <a:extLst>
              <a:ext uri="{FF2B5EF4-FFF2-40B4-BE49-F238E27FC236}">
                <a16:creationId xmlns:a16="http://schemas.microsoft.com/office/drawing/2014/main" id="{BD07EB09-DFB5-458D-A451-B534C2B24B7C}"/>
              </a:ext>
            </a:extLst>
          </p:cNvPr>
          <p:cNvPicPr>
            <a:picLocks noChangeAspect="1"/>
          </p:cNvPicPr>
          <p:nvPr/>
        </p:nvPicPr>
        <p:blipFill>
          <a:blip r:embed="rId3"/>
          <a:stretch>
            <a:fillRect/>
          </a:stretch>
        </p:blipFill>
        <p:spPr>
          <a:xfrm>
            <a:off x="457202" y="1095973"/>
            <a:ext cx="5426764" cy="1356691"/>
          </a:xfrm>
          <a:prstGeom prst="rect">
            <a:avLst/>
          </a:prstGeom>
        </p:spPr>
      </p:pic>
      <p:pic>
        <p:nvPicPr>
          <p:cNvPr id="7" name="Bilde 6">
            <a:extLst>
              <a:ext uri="{FF2B5EF4-FFF2-40B4-BE49-F238E27FC236}">
                <a16:creationId xmlns:a16="http://schemas.microsoft.com/office/drawing/2014/main" id="{90C93F37-47CF-4F25-BC8A-02AF6AC049CB}"/>
              </a:ext>
            </a:extLst>
          </p:cNvPr>
          <p:cNvPicPr>
            <a:picLocks noChangeAspect="1"/>
          </p:cNvPicPr>
          <p:nvPr/>
        </p:nvPicPr>
        <p:blipFill>
          <a:blip r:embed="rId4"/>
          <a:stretch>
            <a:fillRect/>
          </a:stretch>
        </p:blipFill>
        <p:spPr>
          <a:xfrm>
            <a:off x="457201" y="4380514"/>
            <a:ext cx="5426764" cy="1261723"/>
          </a:xfrm>
          <a:prstGeom prst="rect">
            <a:avLst/>
          </a:prstGeom>
        </p:spPr>
      </p:pic>
      <p:pic>
        <p:nvPicPr>
          <p:cNvPr id="6" name="Bilde 5">
            <a:extLst>
              <a:ext uri="{FF2B5EF4-FFF2-40B4-BE49-F238E27FC236}">
                <a16:creationId xmlns:a16="http://schemas.microsoft.com/office/drawing/2014/main" id="{BA1E128E-6693-49D4-A3C2-22BF57D1BA09}"/>
              </a:ext>
            </a:extLst>
          </p:cNvPr>
          <p:cNvPicPr>
            <a:picLocks noChangeAspect="1"/>
          </p:cNvPicPr>
          <p:nvPr/>
        </p:nvPicPr>
        <p:blipFill>
          <a:blip r:embed="rId5"/>
          <a:stretch>
            <a:fillRect/>
          </a:stretch>
        </p:blipFill>
        <p:spPr>
          <a:xfrm>
            <a:off x="6308034" y="1135245"/>
            <a:ext cx="5112595" cy="1278148"/>
          </a:xfrm>
          <a:prstGeom prst="rect">
            <a:avLst/>
          </a:prstGeom>
        </p:spPr>
      </p:pic>
    </p:spTree>
    <p:extLst>
      <p:ext uri="{BB962C8B-B14F-4D97-AF65-F5344CB8AC3E}">
        <p14:creationId xmlns:p14="http://schemas.microsoft.com/office/powerpoint/2010/main" val="11663709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65125"/>
            <a:ext cx="12192000" cy="1325563"/>
          </a:xfrm>
        </p:spPr>
        <p:txBody>
          <a:bodyPr>
            <a:normAutofit/>
          </a:bodyPr>
          <a:lstStyle/>
          <a:p>
            <a:pPr algn="ctr"/>
            <a:r>
              <a:rPr lang="nb-NO" sz="5400" dirty="0">
                <a:solidFill>
                  <a:schemeClr val="accent1"/>
                </a:solidFill>
                <a:latin typeface="Segoe UI" panose="020B0502040204020203" pitchFamily="34" charset="0"/>
                <a:cs typeface="Segoe UI" panose="020B0502040204020203" pitchFamily="34" charset="0"/>
              </a:rPr>
              <a:t>Conference Room Pilot (CRP)</a:t>
            </a:r>
          </a:p>
        </p:txBody>
      </p:sp>
      <p:sp>
        <p:nvSpPr>
          <p:cNvPr id="5" name="TextBox 4"/>
          <p:cNvSpPr txBox="1"/>
          <p:nvPr/>
        </p:nvSpPr>
        <p:spPr>
          <a:xfrm>
            <a:off x="838200" y="1529580"/>
            <a:ext cx="9982526" cy="1077218"/>
          </a:xfrm>
          <a:prstGeom prst="rect">
            <a:avLst/>
          </a:prstGeom>
          <a:noFill/>
        </p:spPr>
        <p:txBody>
          <a:bodyPr wrap="square" rtlCol="0">
            <a:spAutoFit/>
          </a:bodyPr>
          <a:lstStyle/>
          <a:p>
            <a:r>
              <a:rPr lang="nb-NO" sz="1600" dirty="0">
                <a:latin typeface="Segoe UI Light" panose="020B0502040204020203" pitchFamily="34" charset="0"/>
                <a:cs typeface="Segoe UI Light" panose="020B0502040204020203" pitchFamily="34" charset="0"/>
              </a:rPr>
              <a:t>Conference room pilot (CRP) er et metodeverk for gjennomføring av prosjekter som raskt gir verdi og har vist seg meget effektiv i forbindelse med implementering av ERP-systemer. </a:t>
            </a:r>
            <a:br>
              <a:rPr lang="nb-NO" sz="1600" dirty="0">
                <a:latin typeface="Segoe UI Light" panose="020B0502040204020203" pitchFamily="34" charset="0"/>
                <a:cs typeface="Segoe UI Light" panose="020B0502040204020203" pitchFamily="34" charset="0"/>
              </a:rPr>
            </a:br>
            <a:r>
              <a:rPr lang="nb-NO" sz="1600" dirty="0">
                <a:latin typeface="Segoe UI Light" panose="020B0502040204020203" pitchFamily="34" charset="0"/>
                <a:cs typeface="Segoe UI Light" panose="020B0502040204020203" pitchFamily="34" charset="0"/>
              </a:rPr>
              <a:t>Kjennetegn ved CRP-basert metode er at vi fokuserer på prosess og gjør iterasjoner (gjennomganger) av denne (bruker scenarier) inntil den er klar og er satt opp, verifisert og testet med kundens egne data. </a:t>
            </a:r>
            <a:endParaRPr lang="en-US" sz="1600" dirty="0">
              <a:latin typeface="Segoe UI Light" panose="020B0502040204020203" pitchFamily="34" charset="0"/>
              <a:cs typeface="Segoe UI Light" panose="020B0502040204020203" pitchFamily="34" charset="0"/>
            </a:endParaRPr>
          </a:p>
        </p:txBody>
      </p:sp>
      <p:sp>
        <p:nvSpPr>
          <p:cNvPr id="12" name="Rectangle 11"/>
          <p:cNvSpPr/>
          <p:nvPr/>
        </p:nvSpPr>
        <p:spPr>
          <a:xfrm>
            <a:off x="1666548" y="3471320"/>
            <a:ext cx="1428618" cy="6835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dirty="0">
                <a:latin typeface="Segoe UI Light" panose="020B0502040204020203" pitchFamily="34" charset="0"/>
                <a:cs typeface="Segoe UI Light" panose="020B0502040204020203" pitchFamily="34" charset="0"/>
              </a:rPr>
              <a:t>Scoping</a:t>
            </a:r>
            <a:endParaRPr lang="en-US" sz="1600" dirty="0">
              <a:latin typeface="Segoe UI Light" panose="020B0502040204020203" pitchFamily="34" charset="0"/>
              <a:cs typeface="Segoe UI Light" panose="020B0502040204020203" pitchFamily="34" charset="0"/>
            </a:endParaRPr>
          </a:p>
        </p:txBody>
      </p:sp>
      <p:sp>
        <p:nvSpPr>
          <p:cNvPr id="13" name="Rectangle 12"/>
          <p:cNvSpPr/>
          <p:nvPr/>
        </p:nvSpPr>
        <p:spPr>
          <a:xfrm>
            <a:off x="1666548" y="2962769"/>
            <a:ext cx="1428618" cy="43732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dirty="0">
                <a:latin typeface="Segoe UI Light" panose="020B0502040204020203" pitchFamily="34" charset="0"/>
                <a:cs typeface="Segoe UI Light" panose="020B0502040204020203" pitchFamily="34" charset="0"/>
              </a:rPr>
              <a:t>Salg</a:t>
            </a:r>
            <a:endParaRPr lang="en-US" sz="1600" dirty="0">
              <a:latin typeface="Segoe UI Light" panose="020B0502040204020203" pitchFamily="34" charset="0"/>
              <a:cs typeface="Segoe UI Light" panose="020B0502040204020203" pitchFamily="34" charset="0"/>
            </a:endParaRPr>
          </a:p>
        </p:txBody>
      </p:sp>
      <p:sp>
        <p:nvSpPr>
          <p:cNvPr id="14" name="Rectangle 13"/>
          <p:cNvSpPr/>
          <p:nvPr/>
        </p:nvSpPr>
        <p:spPr>
          <a:xfrm>
            <a:off x="3211660" y="2962769"/>
            <a:ext cx="1428618" cy="43732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dirty="0">
                <a:latin typeface="Segoe UI Light" panose="020B0502040204020203" pitchFamily="34" charset="0"/>
                <a:cs typeface="Segoe UI Light" panose="020B0502040204020203" pitchFamily="34" charset="0"/>
              </a:rPr>
              <a:t>Oppstart</a:t>
            </a:r>
            <a:endParaRPr lang="en-US" sz="1600" dirty="0">
              <a:latin typeface="Segoe UI Light" panose="020B0502040204020203" pitchFamily="34" charset="0"/>
              <a:cs typeface="Segoe UI Light" panose="020B0502040204020203" pitchFamily="34" charset="0"/>
            </a:endParaRPr>
          </a:p>
        </p:txBody>
      </p:sp>
      <p:sp>
        <p:nvSpPr>
          <p:cNvPr id="15" name="Rectangle 14"/>
          <p:cNvSpPr/>
          <p:nvPr/>
        </p:nvSpPr>
        <p:spPr>
          <a:xfrm>
            <a:off x="3211660" y="3465100"/>
            <a:ext cx="1428618" cy="6959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dirty="0">
                <a:latin typeface="Segoe UI Light" panose="020B0502040204020203" pitchFamily="34" charset="0"/>
                <a:cs typeface="Segoe UI Light" panose="020B0502040204020203" pitchFamily="34" charset="0"/>
              </a:rPr>
              <a:t>Initiering</a:t>
            </a:r>
            <a:endParaRPr lang="en-US" sz="1600" dirty="0">
              <a:latin typeface="Segoe UI Light" panose="020B0502040204020203" pitchFamily="34" charset="0"/>
              <a:cs typeface="Segoe UI Light" panose="020B0502040204020203" pitchFamily="34" charset="0"/>
            </a:endParaRPr>
          </a:p>
        </p:txBody>
      </p:sp>
      <p:sp>
        <p:nvSpPr>
          <p:cNvPr id="16" name="Rectangle 15"/>
          <p:cNvSpPr/>
          <p:nvPr/>
        </p:nvSpPr>
        <p:spPr>
          <a:xfrm>
            <a:off x="4756772" y="3465100"/>
            <a:ext cx="1428618" cy="6959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dirty="0">
                <a:latin typeface="Segoe UI Light" panose="020B0502040204020203" pitchFamily="34" charset="0"/>
                <a:cs typeface="Segoe UI Light" panose="020B0502040204020203" pitchFamily="34" charset="0"/>
              </a:rPr>
              <a:t>CRP 1</a:t>
            </a:r>
            <a:endParaRPr lang="en-US" sz="1600" dirty="0">
              <a:latin typeface="Segoe UI Light" panose="020B0502040204020203" pitchFamily="34" charset="0"/>
              <a:cs typeface="Segoe UI Light" panose="020B0502040204020203" pitchFamily="34" charset="0"/>
            </a:endParaRPr>
          </a:p>
        </p:txBody>
      </p:sp>
      <p:sp>
        <p:nvSpPr>
          <p:cNvPr id="17" name="Rectangle 16"/>
          <p:cNvSpPr/>
          <p:nvPr/>
        </p:nvSpPr>
        <p:spPr>
          <a:xfrm>
            <a:off x="6301884" y="3465100"/>
            <a:ext cx="1428618" cy="6959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dirty="0">
                <a:latin typeface="Segoe UI Light" panose="020B0502040204020203" pitchFamily="34" charset="0"/>
                <a:cs typeface="Segoe UI Light" panose="020B0502040204020203" pitchFamily="34" charset="0"/>
              </a:rPr>
              <a:t>CRP 2</a:t>
            </a:r>
            <a:endParaRPr lang="en-US" sz="1600" dirty="0">
              <a:latin typeface="Segoe UI Light" panose="020B0502040204020203" pitchFamily="34" charset="0"/>
              <a:cs typeface="Segoe UI Light" panose="020B0502040204020203" pitchFamily="34" charset="0"/>
            </a:endParaRPr>
          </a:p>
        </p:txBody>
      </p:sp>
      <p:sp>
        <p:nvSpPr>
          <p:cNvPr id="20" name="Rectangle 19"/>
          <p:cNvSpPr/>
          <p:nvPr/>
        </p:nvSpPr>
        <p:spPr>
          <a:xfrm>
            <a:off x="7846996" y="3465100"/>
            <a:ext cx="1428618" cy="6959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dirty="0">
                <a:latin typeface="Segoe UI Light" panose="020B0502040204020203" pitchFamily="34" charset="0"/>
                <a:cs typeface="Segoe UI Light" panose="020B0502040204020203" pitchFamily="34" charset="0"/>
              </a:rPr>
              <a:t>Oppstart</a:t>
            </a:r>
            <a:endParaRPr lang="en-US" sz="1600" dirty="0">
              <a:latin typeface="Segoe UI Light" panose="020B0502040204020203" pitchFamily="34" charset="0"/>
              <a:cs typeface="Segoe UI Light" panose="020B0502040204020203" pitchFamily="34" charset="0"/>
            </a:endParaRPr>
          </a:p>
        </p:txBody>
      </p:sp>
      <p:cxnSp>
        <p:nvCxnSpPr>
          <p:cNvPr id="22" name="Straight Arrow Connector 21"/>
          <p:cNvCxnSpPr/>
          <p:nvPr/>
        </p:nvCxnSpPr>
        <p:spPr>
          <a:xfrm>
            <a:off x="3095166" y="3813091"/>
            <a:ext cx="116494"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cxnSpLocks/>
          </p:cNvCxnSpPr>
          <p:nvPr/>
        </p:nvCxnSpPr>
        <p:spPr>
          <a:xfrm>
            <a:off x="4640278" y="3813091"/>
            <a:ext cx="116494"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cxnSpLocks/>
            <a:stCxn id="16" idx="3"/>
            <a:endCxn id="17" idx="1"/>
          </p:cNvCxnSpPr>
          <p:nvPr/>
        </p:nvCxnSpPr>
        <p:spPr>
          <a:xfrm>
            <a:off x="6185390" y="3813092"/>
            <a:ext cx="116494"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cxnSpLocks/>
            <a:stCxn id="17" idx="3"/>
            <a:endCxn id="20" idx="1"/>
          </p:cNvCxnSpPr>
          <p:nvPr/>
        </p:nvCxnSpPr>
        <p:spPr>
          <a:xfrm>
            <a:off x="7730502" y="3813092"/>
            <a:ext cx="116494"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4469754" y="4197363"/>
            <a:ext cx="3664260" cy="49333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dirty="0">
                <a:latin typeface="Segoe UI Light" panose="020B0502040204020203" pitchFamily="34" charset="0"/>
                <a:cs typeface="Segoe UI Light" panose="020B0502040204020203" pitchFamily="34" charset="0"/>
              </a:rPr>
              <a:t>Datamigrering</a:t>
            </a:r>
            <a:endParaRPr lang="en-US" sz="1600" dirty="0">
              <a:latin typeface="Segoe UI Light" panose="020B0502040204020203" pitchFamily="34" charset="0"/>
              <a:cs typeface="Segoe UI Light" panose="020B0502040204020203" pitchFamily="34" charset="0"/>
            </a:endParaRPr>
          </a:p>
        </p:txBody>
      </p:sp>
      <p:sp>
        <p:nvSpPr>
          <p:cNvPr id="37" name="Rectangle 36"/>
          <p:cNvSpPr/>
          <p:nvPr/>
        </p:nvSpPr>
        <p:spPr>
          <a:xfrm>
            <a:off x="3211660" y="4792024"/>
            <a:ext cx="6063954" cy="49333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dirty="0">
                <a:latin typeface="Segoe UI Light" panose="020B0502040204020203" pitchFamily="34" charset="0"/>
                <a:cs typeface="Segoe UI Light" panose="020B0502040204020203" pitchFamily="34" charset="0"/>
              </a:rPr>
              <a:t>Prosjektledelse</a:t>
            </a:r>
            <a:endParaRPr lang="en-US" sz="1600" dirty="0">
              <a:latin typeface="Segoe UI Light" panose="020B0502040204020203" pitchFamily="34" charset="0"/>
              <a:cs typeface="Segoe UI Light" panose="020B0502040204020203" pitchFamily="34" charset="0"/>
            </a:endParaRPr>
          </a:p>
        </p:txBody>
      </p:sp>
      <p:sp>
        <p:nvSpPr>
          <p:cNvPr id="40" name="Rectangle 39"/>
          <p:cNvSpPr/>
          <p:nvPr/>
        </p:nvSpPr>
        <p:spPr>
          <a:xfrm>
            <a:off x="3200968" y="5367376"/>
            <a:ext cx="6063954" cy="4933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dirty="0">
                <a:latin typeface="Segoe UI Light" panose="020B0502040204020203" pitchFamily="34" charset="0"/>
                <a:cs typeface="Segoe UI Light" panose="020B0502040204020203" pitchFamily="34" charset="0"/>
              </a:rPr>
              <a:t>Kontrakt </a:t>
            </a:r>
            <a:endParaRPr lang="en-US" sz="1600" dirty="0">
              <a:latin typeface="Segoe UI Light" panose="020B0502040204020203" pitchFamily="34" charset="0"/>
              <a:cs typeface="Segoe UI Light" panose="020B0502040204020203" pitchFamily="34" charset="0"/>
            </a:endParaRPr>
          </a:p>
        </p:txBody>
      </p:sp>
      <p:sp>
        <p:nvSpPr>
          <p:cNvPr id="41" name="Rectangle 40"/>
          <p:cNvSpPr/>
          <p:nvPr/>
        </p:nvSpPr>
        <p:spPr>
          <a:xfrm>
            <a:off x="4756772" y="2954789"/>
            <a:ext cx="4508150" cy="43732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dirty="0">
                <a:latin typeface="Segoe UI Light" panose="020B0502040204020203" pitchFamily="34" charset="0"/>
                <a:cs typeface="Segoe UI Light" panose="020B0502040204020203" pitchFamily="34" charset="0"/>
              </a:rPr>
              <a:t>Løsningsimplementering</a:t>
            </a:r>
            <a:endParaRPr lang="en-US" sz="1600" dirty="0">
              <a:latin typeface="Segoe UI Light" panose="020B0502040204020203" pitchFamily="34" charset="0"/>
              <a:cs typeface="Segoe UI Light" panose="020B0502040204020203" pitchFamily="34" charset="0"/>
            </a:endParaRPr>
          </a:p>
        </p:txBody>
      </p:sp>
      <p:sp>
        <p:nvSpPr>
          <p:cNvPr id="42" name="Rectangle 41"/>
          <p:cNvSpPr/>
          <p:nvPr/>
        </p:nvSpPr>
        <p:spPr>
          <a:xfrm>
            <a:off x="9392108" y="2962769"/>
            <a:ext cx="1428618" cy="119209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dirty="0">
                <a:latin typeface="Segoe UI Light" panose="020B0502040204020203" pitchFamily="34" charset="0"/>
                <a:cs typeface="Segoe UI Light" panose="020B0502040204020203" pitchFamily="34" charset="0"/>
              </a:rPr>
              <a:t>Drift</a:t>
            </a:r>
            <a:endParaRPr lang="en-US" sz="1600" dirty="0">
              <a:latin typeface="Segoe UI Light" panose="020B0502040204020203" pitchFamily="34" charset="0"/>
              <a:cs typeface="Segoe UI Light" panose="020B0502040204020203" pitchFamily="34" charset="0"/>
            </a:endParaRPr>
          </a:p>
        </p:txBody>
      </p:sp>
      <p:cxnSp>
        <p:nvCxnSpPr>
          <p:cNvPr id="45" name="Connector: Elbow 44"/>
          <p:cNvCxnSpPr>
            <a:stCxn id="15" idx="2"/>
            <a:endCxn id="36" idx="1"/>
          </p:cNvCxnSpPr>
          <p:nvPr/>
        </p:nvCxnSpPr>
        <p:spPr>
          <a:xfrm rot="16200000" flipH="1">
            <a:off x="4056386" y="4030665"/>
            <a:ext cx="282950" cy="543785"/>
          </a:xfrm>
          <a:prstGeom prst="bentConnector2">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7" name="Connector: Elbow 46"/>
          <p:cNvCxnSpPr>
            <a:stCxn id="36" idx="3"/>
            <a:endCxn id="20" idx="2"/>
          </p:cNvCxnSpPr>
          <p:nvPr/>
        </p:nvCxnSpPr>
        <p:spPr>
          <a:xfrm flipV="1">
            <a:off x="8134014" y="4161083"/>
            <a:ext cx="427291" cy="282950"/>
          </a:xfrm>
          <a:prstGeom prst="bentConnector2">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127883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65125"/>
            <a:ext cx="12192000" cy="1325563"/>
          </a:xfrm>
        </p:spPr>
        <p:txBody>
          <a:bodyPr>
            <a:normAutofit/>
          </a:bodyPr>
          <a:lstStyle/>
          <a:p>
            <a:pPr algn="ctr"/>
            <a:r>
              <a:rPr lang="nb-NO" sz="5400" dirty="0">
                <a:solidFill>
                  <a:schemeClr val="accent1"/>
                </a:solidFill>
                <a:latin typeface="Segoe UI" panose="020B0502040204020203" pitchFamily="34" charset="0"/>
                <a:cs typeface="Segoe UI" panose="020B0502040204020203" pitchFamily="34" charset="0"/>
              </a:rPr>
              <a:t>CRP som arbeidsform</a:t>
            </a:r>
          </a:p>
        </p:txBody>
      </p:sp>
      <p:sp>
        <p:nvSpPr>
          <p:cNvPr id="25" name="TextBox 4"/>
          <p:cNvSpPr txBox="1"/>
          <p:nvPr/>
        </p:nvSpPr>
        <p:spPr>
          <a:xfrm>
            <a:off x="838200" y="1654468"/>
            <a:ext cx="9420617" cy="1323439"/>
          </a:xfrm>
          <a:prstGeom prst="rect">
            <a:avLst/>
          </a:prstGeom>
          <a:noFill/>
        </p:spPr>
        <p:txBody>
          <a:bodyPr wrap="square" rtlCol="0">
            <a:spAutoFit/>
          </a:bodyPr>
          <a:lstStyle/>
          <a:p>
            <a:r>
              <a:rPr lang="nb-NO" sz="1600" dirty="0">
                <a:latin typeface="Segoe UI Light" panose="020B0502040204020203" pitchFamily="34" charset="0"/>
                <a:cs typeface="Segoe UI Light" panose="020B0502040204020203" pitchFamily="34" charset="0"/>
              </a:rPr>
              <a:t>Arbeidsformen i en CRP leveranse er iterativ, og bærer stort preg av samarbeide. I prosjektet vil det fokuseres først på prosess, i det nødvendige antall iterasjoner. Resultatet av disse iterasjonene fører til oppdateringer av Bilag 2. Det oppdaterte Bilag 2 danner grunnlag for den videre prosessen, der Kunde og Axdata sine fagressurser sitter sammen i det nødvendige antall iterasjoner og jobber med konfigurasjon og oppsett, testing og dokumentasjon. </a:t>
            </a:r>
            <a:endParaRPr lang="en-US" sz="1600" dirty="0">
              <a:latin typeface="Segoe UI Light" panose="020B0502040204020203" pitchFamily="34" charset="0"/>
              <a:cs typeface="Segoe UI Light" panose="020B0502040204020203" pitchFamily="34" charset="0"/>
            </a:endParaRPr>
          </a:p>
        </p:txBody>
      </p:sp>
      <p:sp>
        <p:nvSpPr>
          <p:cNvPr id="58" name="Rectangle 11"/>
          <p:cNvSpPr/>
          <p:nvPr/>
        </p:nvSpPr>
        <p:spPr>
          <a:xfrm>
            <a:off x="1089819" y="3488905"/>
            <a:ext cx="1428618" cy="6835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dirty="0">
                <a:latin typeface="Segoe UI Light" panose="020B0502040204020203" pitchFamily="34" charset="0"/>
                <a:cs typeface="Segoe UI Light" panose="020B0502040204020203" pitchFamily="34" charset="0"/>
              </a:rPr>
              <a:t>Prosessfokus</a:t>
            </a:r>
            <a:endParaRPr lang="en-US" sz="1600" dirty="0">
              <a:latin typeface="Segoe UI Light" panose="020B0502040204020203" pitchFamily="34" charset="0"/>
              <a:cs typeface="Segoe UI Light" panose="020B0502040204020203" pitchFamily="34" charset="0"/>
            </a:endParaRPr>
          </a:p>
        </p:txBody>
      </p:sp>
      <p:sp>
        <p:nvSpPr>
          <p:cNvPr id="59" name="Rectangle 14"/>
          <p:cNvSpPr/>
          <p:nvPr/>
        </p:nvSpPr>
        <p:spPr>
          <a:xfrm>
            <a:off x="2634931" y="3482685"/>
            <a:ext cx="1428618" cy="6959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dirty="0">
                <a:solidFill>
                  <a:schemeClr val="bg1"/>
                </a:solidFill>
                <a:latin typeface="Segoe UI Light" panose="020B0502040204020203" pitchFamily="34" charset="0"/>
                <a:cs typeface="Segoe UI Light" panose="020B0502040204020203" pitchFamily="34" charset="0"/>
              </a:rPr>
              <a:t>Justering av </a:t>
            </a:r>
            <a:r>
              <a:rPr lang="nb-NO" sz="1600" dirty="0" err="1">
                <a:solidFill>
                  <a:schemeClr val="bg1"/>
                </a:solidFill>
                <a:latin typeface="Segoe UI Light" panose="020B0502040204020203" pitchFamily="34" charset="0"/>
                <a:cs typeface="Segoe UI Light" panose="020B0502040204020203" pitchFamily="34" charset="0"/>
              </a:rPr>
              <a:t>scope</a:t>
            </a:r>
            <a:endParaRPr lang="en-US" sz="1600" dirty="0">
              <a:solidFill>
                <a:schemeClr val="bg1"/>
              </a:solidFill>
              <a:latin typeface="Segoe UI Light" panose="020B0502040204020203" pitchFamily="34" charset="0"/>
              <a:cs typeface="Segoe UI Light" panose="020B0502040204020203" pitchFamily="34" charset="0"/>
            </a:endParaRPr>
          </a:p>
        </p:txBody>
      </p:sp>
      <p:sp>
        <p:nvSpPr>
          <p:cNvPr id="60" name="Rectangle 15"/>
          <p:cNvSpPr/>
          <p:nvPr/>
        </p:nvSpPr>
        <p:spPr>
          <a:xfrm>
            <a:off x="4180043" y="3482685"/>
            <a:ext cx="1428618" cy="6959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dirty="0">
                <a:latin typeface="Segoe UI Light" panose="020B0502040204020203" pitchFamily="34" charset="0"/>
                <a:cs typeface="Segoe UI Light" panose="020B0502040204020203" pitchFamily="34" charset="0"/>
              </a:rPr>
              <a:t>Oppsett og prosesstest 1</a:t>
            </a:r>
            <a:endParaRPr lang="en-US" sz="1600" dirty="0">
              <a:latin typeface="Segoe UI Light" panose="020B0502040204020203" pitchFamily="34" charset="0"/>
              <a:cs typeface="Segoe UI Light" panose="020B0502040204020203" pitchFamily="34" charset="0"/>
            </a:endParaRPr>
          </a:p>
        </p:txBody>
      </p:sp>
      <p:sp>
        <p:nvSpPr>
          <p:cNvPr id="61" name="Rectangle 16"/>
          <p:cNvSpPr/>
          <p:nvPr/>
        </p:nvSpPr>
        <p:spPr>
          <a:xfrm>
            <a:off x="5725155" y="3482685"/>
            <a:ext cx="1428618" cy="6959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dirty="0">
                <a:latin typeface="Segoe UI Light" panose="020B0502040204020203" pitchFamily="34" charset="0"/>
                <a:cs typeface="Segoe UI Light" panose="020B0502040204020203" pitchFamily="34" charset="0"/>
              </a:rPr>
              <a:t>Oppsett og prosesstest 2</a:t>
            </a:r>
            <a:endParaRPr lang="en-US" sz="1600" dirty="0">
              <a:latin typeface="Segoe UI Light" panose="020B0502040204020203" pitchFamily="34" charset="0"/>
              <a:cs typeface="Segoe UI Light" panose="020B0502040204020203" pitchFamily="34" charset="0"/>
            </a:endParaRPr>
          </a:p>
        </p:txBody>
      </p:sp>
      <p:sp>
        <p:nvSpPr>
          <p:cNvPr id="62" name="Rectangle 19"/>
          <p:cNvSpPr/>
          <p:nvPr/>
        </p:nvSpPr>
        <p:spPr>
          <a:xfrm>
            <a:off x="7270267" y="3482685"/>
            <a:ext cx="1428618" cy="6959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dirty="0">
                <a:latin typeface="Segoe UI Light" panose="020B0502040204020203" pitchFamily="34" charset="0"/>
                <a:cs typeface="Segoe UI Light" panose="020B0502040204020203" pitchFamily="34" charset="0"/>
              </a:rPr>
              <a:t>Oppsett og prosesstest 3</a:t>
            </a:r>
            <a:endParaRPr lang="en-US" sz="1600" dirty="0">
              <a:latin typeface="Segoe UI Light" panose="020B0502040204020203" pitchFamily="34" charset="0"/>
              <a:cs typeface="Segoe UI Light" panose="020B0502040204020203" pitchFamily="34" charset="0"/>
            </a:endParaRPr>
          </a:p>
        </p:txBody>
      </p:sp>
      <p:cxnSp>
        <p:nvCxnSpPr>
          <p:cNvPr id="63" name="Straight Arrow Connector 21"/>
          <p:cNvCxnSpPr/>
          <p:nvPr/>
        </p:nvCxnSpPr>
        <p:spPr>
          <a:xfrm>
            <a:off x="2518437" y="3830676"/>
            <a:ext cx="116494"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22"/>
          <p:cNvCxnSpPr>
            <a:cxnSpLocks/>
          </p:cNvCxnSpPr>
          <p:nvPr/>
        </p:nvCxnSpPr>
        <p:spPr>
          <a:xfrm>
            <a:off x="4063549" y="3830676"/>
            <a:ext cx="116494"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29"/>
          <p:cNvCxnSpPr>
            <a:cxnSpLocks/>
            <a:stCxn id="60" idx="3"/>
            <a:endCxn id="61" idx="1"/>
          </p:cNvCxnSpPr>
          <p:nvPr/>
        </p:nvCxnSpPr>
        <p:spPr>
          <a:xfrm>
            <a:off x="5608661" y="3830677"/>
            <a:ext cx="116494"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32"/>
          <p:cNvCxnSpPr>
            <a:cxnSpLocks/>
            <a:stCxn id="61" idx="3"/>
            <a:endCxn id="62" idx="1"/>
          </p:cNvCxnSpPr>
          <p:nvPr/>
        </p:nvCxnSpPr>
        <p:spPr>
          <a:xfrm>
            <a:off x="7153773" y="3830677"/>
            <a:ext cx="116494"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67" name="Rectangle 16"/>
          <p:cNvSpPr/>
          <p:nvPr/>
        </p:nvSpPr>
        <p:spPr>
          <a:xfrm>
            <a:off x="8830199" y="3482685"/>
            <a:ext cx="1428618" cy="6959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dirty="0">
                <a:latin typeface="Segoe UI Light" panose="020B0502040204020203" pitchFamily="34" charset="0"/>
                <a:cs typeface="Segoe UI Light" panose="020B0502040204020203" pitchFamily="34" charset="0"/>
              </a:rPr>
              <a:t>Godkjent oppsett</a:t>
            </a:r>
            <a:endParaRPr lang="en-US" sz="1600" dirty="0">
              <a:latin typeface="Segoe UI Light" panose="020B0502040204020203" pitchFamily="34" charset="0"/>
              <a:cs typeface="Segoe UI Light" panose="020B0502040204020203" pitchFamily="34" charset="0"/>
            </a:endParaRPr>
          </a:p>
        </p:txBody>
      </p:sp>
      <p:cxnSp>
        <p:nvCxnSpPr>
          <p:cNvPr id="69" name="Straight Arrow Connector 32"/>
          <p:cNvCxnSpPr>
            <a:cxnSpLocks/>
            <a:endCxn id="67" idx="1"/>
          </p:cNvCxnSpPr>
          <p:nvPr/>
        </p:nvCxnSpPr>
        <p:spPr>
          <a:xfrm>
            <a:off x="8698885" y="3830676"/>
            <a:ext cx="131314" cy="1"/>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6" name="Grafikk 5" descr="Møte"/>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25155" y="4520437"/>
            <a:ext cx="1288003" cy="1288003"/>
          </a:xfrm>
          <a:prstGeom prst="rect">
            <a:avLst/>
          </a:prstGeom>
        </p:spPr>
      </p:pic>
      <p:pic>
        <p:nvPicPr>
          <p:cNvPr id="7" name="Grafikk 6" descr="Åpen bok"/>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92040" y="4701020"/>
            <a:ext cx="914400" cy="914400"/>
          </a:xfrm>
          <a:prstGeom prst="rect">
            <a:avLst/>
          </a:prstGeom>
        </p:spPr>
      </p:pic>
      <p:pic>
        <p:nvPicPr>
          <p:cNvPr id="70" name="Grafikk 69" descr="Møte"/>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50350" y="4520438"/>
            <a:ext cx="1288003" cy="1288003"/>
          </a:xfrm>
          <a:prstGeom prst="rect">
            <a:avLst/>
          </a:prstGeom>
        </p:spPr>
      </p:pic>
      <p:pic>
        <p:nvPicPr>
          <p:cNvPr id="71" name="Grafikk 70" descr="Møte"/>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30434" y="4514219"/>
            <a:ext cx="1288003" cy="1288003"/>
          </a:xfrm>
          <a:prstGeom prst="rect">
            <a:avLst/>
          </a:prstGeom>
        </p:spPr>
      </p:pic>
      <p:pic>
        <p:nvPicPr>
          <p:cNvPr id="72" name="Grafikk 71" descr="Møte"/>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40574" y="4520436"/>
            <a:ext cx="1288003" cy="1288003"/>
          </a:xfrm>
          <a:prstGeom prst="rect">
            <a:avLst/>
          </a:prstGeom>
        </p:spPr>
      </p:pic>
      <p:pic>
        <p:nvPicPr>
          <p:cNvPr id="8" name="Grafikk 7" descr="Hake"/>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087308" y="4701020"/>
            <a:ext cx="914400" cy="914400"/>
          </a:xfrm>
          <a:prstGeom prst="rect">
            <a:avLst/>
          </a:prstGeom>
        </p:spPr>
      </p:pic>
      <p:sp>
        <p:nvSpPr>
          <p:cNvPr id="73" name="Plassholder for lysbildenummer 4"/>
          <p:cNvSpPr txBox="1">
            <a:spLocks/>
          </p:cNvSpPr>
          <p:nvPr/>
        </p:nvSpPr>
        <p:spPr>
          <a:xfrm>
            <a:off x="8610600" y="6356350"/>
            <a:ext cx="2743200" cy="365125"/>
          </a:xfrm>
          <a:prstGeom prst="rect">
            <a:avLst/>
          </a:prstGeom>
        </p:spPr>
        <p:txBody>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en-US" dirty="0">
              <a:solidFill>
                <a:schemeClr val="bg2">
                  <a:lumMod val="75000"/>
                </a:schemeClr>
              </a:solidFill>
            </a:endParaRPr>
          </a:p>
        </p:txBody>
      </p:sp>
    </p:spTree>
    <p:extLst>
      <p:ext uri="{BB962C8B-B14F-4D97-AF65-F5344CB8AC3E}">
        <p14:creationId xmlns:p14="http://schemas.microsoft.com/office/powerpoint/2010/main" val="225318938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up)">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2"/>
          <p:cNvPicPr>
            <a:picLocks noChangeAspect="1"/>
          </p:cNvPicPr>
          <p:nvPr/>
        </p:nvPicPr>
        <p:blipFill>
          <a:blip r:embed="rId3"/>
          <a:stretch>
            <a:fillRect/>
          </a:stretch>
        </p:blipFill>
        <p:spPr>
          <a:xfrm>
            <a:off x="418696" y="301696"/>
            <a:ext cx="11354607" cy="6254608"/>
          </a:xfrm>
          <a:prstGeom prst="rect">
            <a:avLst/>
          </a:prstGeom>
        </p:spPr>
      </p:pic>
    </p:spTree>
    <p:extLst>
      <p:ext uri="{BB962C8B-B14F-4D97-AF65-F5344CB8AC3E}">
        <p14:creationId xmlns:p14="http://schemas.microsoft.com/office/powerpoint/2010/main" val="31642389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9" name="Picture 9"/>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321564" y="6308365"/>
            <a:ext cx="1109482" cy="229595"/>
          </a:xfrm>
          <a:prstGeom prst="rect">
            <a:avLst/>
          </a:prstGeom>
        </p:spPr>
      </p:pic>
      <p:sp>
        <p:nvSpPr>
          <p:cNvPr id="4" name="Title 3"/>
          <p:cNvSpPr>
            <a:spLocks noGrp="1"/>
          </p:cNvSpPr>
          <p:nvPr>
            <p:ph type="title"/>
          </p:nvPr>
        </p:nvSpPr>
        <p:spPr>
          <a:xfrm>
            <a:off x="838200" y="365125"/>
            <a:ext cx="10515600" cy="1325563"/>
          </a:xfrm>
        </p:spPr>
        <p:txBody>
          <a:bodyPr vert="horz" lIns="91440" tIns="45720" rIns="91440" bIns="45720" rtlCol="0" anchor="ctr">
            <a:normAutofit/>
          </a:bodyPr>
          <a:lstStyle/>
          <a:p>
            <a:pPr algn="l"/>
            <a:r>
              <a:rPr lang="en-US" sz="2100" kern="1200">
                <a:solidFill>
                  <a:schemeClr val="tx1"/>
                </a:solidFill>
                <a:latin typeface="+mj-lt"/>
                <a:ea typeface="+mj-ea"/>
                <a:cs typeface="+mj-cs"/>
              </a:rPr>
              <a:t>Organisering</a:t>
            </a:r>
            <a:br>
              <a:rPr lang="en-US" sz="2100" kern="1200" dirty="0">
                <a:solidFill>
                  <a:schemeClr val="tx1"/>
                </a:solidFill>
                <a:latin typeface="+mj-lt"/>
                <a:ea typeface="+mj-ea"/>
                <a:cs typeface="+mj-cs"/>
              </a:rPr>
            </a:br>
            <a:r>
              <a:rPr lang="en-US" sz="2100" kern="1200" dirty="0">
                <a:solidFill>
                  <a:schemeClr val="tx1"/>
                </a:solidFill>
                <a:latin typeface="+mj-lt"/>
                <a:ea typeface="+mj-ea"/>
                <a:cs typeface="+mj-cs"/>
              </a:rPr>
              <a:t> </a:t>
            </a:r>
            <a:br>
              <a:rPr lang="en-US" sz="2100" kern="1200" dirty="0">
                <a:solidFill>
                  <a:schemeClr val="tx1"/>
                </a:solidFill>
                <a:latin typeface="+mj-lt"/>
                <a:ea typeface="+mj-ea"/>
                <a:cs typeface="+mj-cs"/>
              </a:rPr>
            </a:br>
            <a:r>
              <a:rPr lang="en-US" sz="2100" kern="1200" dirty="0" err="1">
                <a:solidFill>
                  <a:schemeClr val="tx1"/>
                </a:solidFill>
                <a:latin typeface="+mj-lt"/>
                <a:ea typeface="+mj-ea"/>
                <a:cs typeface="+mj-cs"/>
              </a:rPr>
              <a:t>Prosjektmetode</a:t>
            </a:r>
            <a:br>
              <a:rPr lang="en-US" sz="2100" kern="1200" dirty="0">
                <a:solidFill>
                  <a:schemeClr val="tx1"/>
                </a:solidFill>
                <a:latin typeface="+mj-lt"/>
                <a:ea typeface="+mj-ea"/>
                <a:cs typeface="+mj-cs"/>
              </a:rPr>
            </a:br>
            <a:r>
              <a:rPr lang="en-US" sz="2100" kern="1200">
                <a:solidFill>
                  <a:schemeClr val="tx1"/>
                </a:solidFill>
                <a:latin typeface="+mj-lt"/>
                <a:ea typeface="+mj-ea"/>
                <a:cs typeface="+mj-cs"/>
              </a:rPr>
              <a:t>Fossefall</a:t>
            </a:r>
            <a:endParaRPr lang="en-US" sz="2100" kern="1200" dirty="0">
              <a:solidFill>
                <a:schemeClr val="tx1"/>
              </a:solidFill>
              <a:latin typeface="+mj-lt"/>
              <a:ea typeface="+mj-ea"/>
              <a:cs typeface="+mj-cs"/>
            </a:endParaRPr>
          </a:p>
        </p:txBody>
      </p:sp>
      <p:graphicFrame>
        <p:nvGraphicFramePr>
          <p:cNvPr id="25" name="Text Placeholder 1"/>
          <p:cNvGraphicFramePr/>
          <p:nvPr>
            <p:extLst>
              <p:ext uri="{D42A27DB-BD31-4B8C-83A1-F6EECF244321}">
                <p14:modId xmlns:p14="http://schemas.microsoft.com/office/powerpoint/2010/main" val="135935940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48332135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9" name="Picture 9"/>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321564" y="6308365"/>
            <a:ext cx="1109482" cy="229595"/>
          </a:xfrm>
          <a:prstGeom prst="rect">
            <a:avLst/>
          </a:prstGeom>
        </p:spPr>
      </p:pic>
      <p:sp>
        <p:nvSpPr>
          <p:cNvPr id="4" name="Title 3"/>
          <p:cNvSpPr>
            <a:spLocks noGrp="1"/>
          </p:cNvSpPr>
          <p:nvPr>
            <p:ph type="title"/>
          </p:nvPr>
        </p:nvSpPr>
        <p:spPr>
          <a:xfrm>
            <a:off x="838200" y="365125"/>
            <a:ext cx="10515600" cy="1325563"/>
          </a:xfrm>
        </p:spPr>
        <p:txBody>
          <a:bodyPr vert="horz" lIns="91440" tIns="45720" rIns="91440" bIns="45720" rtlCol="0" anchor="ctr">
            <a:normAutofit/>
          </a:bodyPr>
          <a:lstStyle/>
          <a:p>
            <a:pPr algn="l"/>
            <a:r>
              <a:rPr lang="en-US" sz="2100" kern="1200">
                <a:solidFill>
                  <a:schemeClr val="tx1"/>
                </a:solidFill>
                <a:latin typeface="+mj-lt"/>
                <a:ea typeface="+mj-ea"/>
                <a:cs typeface="+mj-cs"/>
              </a:rPr>
              <a:t>Organisering</a:t>
            </a:r>
            <a:br>
              <a:rPr lang="en-US" sz="2100" kern="1200">
                <a:solidFill>
                  <a:schemeClr val="tx1"/>
                </a:solidFill>
                <a:latin typeface="+mj-lt"/>
                <a:ea typeface="+mj-ea"/>
                <a:cs typeface="+mj-cs"/>
              </a:rPr>
            </a:br>
            <a:r>
              <a:rPr lang="en-US" sz="2100" kern="1200">
                <a:solidFill>
                  <a:schemeClr val="tx1"/>
                </a:solidFill>
                <a:latin typeface="+mj-lt"/>
                <a:ea typeface="+mj-ea"/>
                <a:cs typeface="+mj-cs"/>
              </a:rPr>
              <a:t> </a:t>
            </a:r>
            <a:br>
              <a:rPr lang="en-US" sz="2100" kern="1200">
                <a:solidFill>
                  <a:schemeClr val="tx1"/>
                </a:solidFill>
                <a:latin typeface="+mj-lt"/>
                <a:ea typeface="+mj-ea"/>
                <a:cs typeface="+mj-cs"/>
              </a:rPr>
            </a:br>
            <a:r>
              <a:rPr lang="en-US" sz="2100" kern="1200">
                <a:solidFill>
                  <a:schemeClr val="tx1"/>
                </a:solidFill>
                <a:latin typeface="+mj-lt"/>
                <a:ea typeface="+mj-ea"/>
                <a:cs typeface="+mj-cs"/>
              </a:rPr>
              <a:t>Prosjektmetode</a:t>
            </a:r>
            <a:br>
              <a:rPr lang="en-US" sz="2100" kern="1200">
                <a:solidFill>
                  <a:schemeClr val="tx1"/>
                </a:solidFill>
                <a:latin typeface="+mj-lt"/>
                <a:ea typeface="+mj-ea"/>
                <a:cs typeface="+mj-cs"/>
              </a:rPr>
            </a:br>
            <a:r>
              <a:rPr lang="en-US" sz="2100" kern="1200">
                <a:solidFill>
                  <a:schemeClr val="tx1"/>
                </a:solidFill>
                <a:latin typeface="+mj-lt"/>
                <a:ea typeface="+mj-ea"/>
                <a:cs typeface="+mj-cs"/>
              </a:rPr>
              <a:t>CRP/Iterativ</a:t>
            </a:r>
          </a:p>
        </p:txBody>
      </p:sp>
      <p:graphicFrame>
        <p:nvGraphicFramePr>
          <p:cNvPr id="39" name="Text Placeholder 1"/>
          <p:cNvGraphicFramePr/>
          <p:nvPr>
            <p:extLst>
              <p:ext uri="{D42A27DB-BD31-4B8C-83A1-F6EECF244321}">
                <p14:modId xmlns:p14="http://schemas.microsoft.com/office/powerpoint/2010/main" val="292910328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17945964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kstSylinder 3"/>
          <p:cNvSpPr txBox="1"/>
          <p:nvPr/>
        </p:nvSpPr>
        <p:spPr>
          <a:xfrm>
            <a:off x="522670" y="2117590"/>
            <a:ext cx="4487075" cy="3477875"/>
          </a:xfrm>
          <a:prstGeom prst="rect">
            <a:avLst/>
          </a:prstGeom>
          <a:noFill/>
        </p:spPr>
        <p:txBody>
          <a:bodyPr wrap="square" rtlCol="0">
            <a:spAutoFit/>
          </a:bodyPr>
          <a:lstStyle/>
          <a:p>
            <a:pPr marL="171450" lvl="0" indent="-171450">
              <a:buFont typeface="Courier New" panose="02070309020205020404" pitchFamily="49" charset="0"/>
              <a:buChar char="o"/>
            </a:pPr>
            <a:r>
              <a:rPr lang="nb-NO" sz="1100" dirty="0">
                <a:solidFill>
                  <a:schemeClr val="bg2">
                    <a:lumMod val="50000"/>
                  </a:schemeClr>
                </a:solidFill>
              </a:rPr>
              <a:t>Det vil være et høyt trykk i CRP1, samtidig som det også vil være fokus på sentrale oppgaver som Datamigrering, Sikkerhetsoppsett, forberedelse Akseptansetest, forberedelser av Sluttbrukertrening, samt </a:t>
            </a:r>
            <a:r>
              <a:rPr lang="nb-NO" sz="1100" dirty="0" err="1">
                <a:solidFill>
                  <a:schemeClr val="bg2">
                    <a:lumMod val="50000"/>
                  </a:schemeClr>
                </a:solidFill>
              </a:rPr>
              <a:t>Cut-off</a:t>
            </a:r>
            <a:r>
              <a:rPr lang="nb-NO" sz="1100" dirty="0">
                <a:solidFill>
                  <a:schemeClr val="bg2">
                    <a:lumMod val="50000"/>
                  </a:schemeClr>
                </a:solidFill>
              </a:rPr>
              <a:t> plan. Disse oppgavene begynner man tidlig å ha et fokus på, og trykket på disse oppgavene vil øke gradvis nærmere gjennomføringen av aktiviteten.</a:t>
            </a:r>
            <a:endParaRPr lang="en-US" sz="1100" dirty="0">
              <a:solidFill>
                <a:schemeClr val="bg2">
                  <a:lumMod val="50000"/>
                </a:schemeClr>
              </a:solidFill>
            </a:endParaRPr>
          </a:p>
          <a:p>
            <a:pPr marL="171450" lvl="0" indent="-171450">
              <a:buFont typeface="Courier New" panose="02070309020205020404" pitchFamily="49" charset="0"/>
              <a:buChar char="o"/>
            </a:pPr>
            <a:r>
              <a:rPr lang="nb-NO" sz="1100" dirty="0">
                <a:solidFill>
                  <a:schemeClr val="bg2">
                    <a:lumMod val="50000"/>
                  </a:schemeClr>
                </a:solidFill>
              </a:rPr>
              <a:t>I CRP1 fasen vil kundens ressurser gjennomføre forretningsanalyse, prosessdokumentasjon, samt oppsett og prosesstesting sammen med </a:t>
            </a:r>
            <a:r>
              <a:rPr lang="nb-NO" sz="1100" dirty="0" err="1">
                <a:solidFill>
                  <a:schemeClr val="bg2">
                    <a:lumMod val="50000"/>
                  </a:schemeClr>
                </a:solidFill>
              </a:rPr>
              <a:t>Axdata</a:t>
            </a:r>
            <a:r>
              <a:rPr lang="nb-NO" sz="1100" dirty="0">
                <a:solidFill>
                  <a:schemeClr val="bg2">
                    <a:lumMod val="50000"/>
                  </a:schemeClr>
                </a:solidFill>
              </a:rPr>
              <a:t> sine ressurser. Avhengig av hvordan kunden fordeler de nødvendige roller på de aktuelle ressurser, vil det tidvis kunne være en belastning på opptil 70 % på enkelte ressurser, forutsatt tre dager med iterasjoner (6 timers sesjoner) og en arbeidsdag med øvrige oppgaver per uke (26t per uke). Her vil det være varierende belastning på ressurser i prosjektet.</a:t>
            </a:r>
            <a:endParaRPr lang="en-US" sz="1100" dirty="0">
              <a:solidFill>
                <a:schemeClr val="bg2">
                  <a:lumMod val="50000"/>
                </a:schemeClr>
              </a:solidFill>
            </a:endParaRPr>
          </a:p>
          <a:p>
            <a:pPr marL="171450" lvl="0" indent="-171450">
              <a:buFont typeface="Courier New" panose="02070309020205020404" pitchFamily="49" charset="0"/>
              <a:buChar char="o"/>
            </a:pPr>
            <a:r>
              <a:rPr lang="nb-NO" sz="1100" dirty="0">
                <a:solidFill>
                  <a:schemeClr val="bg2">
                    <a:lumMod val="50000"/>
                  </a:schemeClr>
                </a:solidFill>
              </a:rPr>
              <a:t>I CRP2 fasen vil det i hovedsak være nødvendig med eventuelle løpende avklaringer, samt funksjonstesting av eventuell skreddersøm. Samtidig vil det være ett videre fokus på Datamigrering, Akseptansetest, Sluttbrukertrening, samt </a:t>
            </a:r>
            <a:r>
              <a:rPr lang="nb-NO" sz="1100" dirty="0" err="1">
                <a:solidFill>
                  <a:schemeClr val="bg2">
                    <a:lumMod val="50000"/>
                  </a:schemeClr>
                </a:solidFill>
              </a:rPr>
              <a:t>Cut-Off</a:t>
            </a:r>
            <a:r>
              <a:rPr lang="nb-NO" sz="1100" dirty="0">
                <a:solidFill>
                  <a:schemeClr val="bg2">
                    <a:lumMod val="50000"/>
                  </a:schemeClr>
                </a:solidFill>
              </a:rPr>
              <a:t> plan. Det forventes et mindre trykk i denne fasen, men for enkelte ressurser kan det fortsatt være hektiske perioder her.</a:t>
            </a:r>
            <a:endParaRPr lang="en-US" sz="1100" dirty="0">
              <a:solidFill>
                <a:schemeClr val="bg2">
                  <a:lumMod val="50000"/>
                </a:schemeClr>
              </a:solidFill>
            </a:endParaRPr>
          </a:p>
        </p:txBody>
      </p:sp>
      <p:sp>
        <p:nvSpPr>
          <p:cNvPr id="7" name="TekstSylinder 6"/>
          <p:cNvSpPr txBox="1"/>
          <p:nvPr/>
        </p:nvSpPr>
        <p:spPr>
          <a:xfrm>
            <a:off x="5395865" y="2105496"/>
            <a:ext cx="6043863" cy="2462213"/>
          </a:xfrm>
          <a:prstGeom prst="rect">
            <a:avLst/>
          </a:prstGeom>
          <a:noFill/>
        </p:spPr>
        <p:txBody>
          <a:bodyPr wrap="square" rtlCol="0">
            <a:spAutoFit/>
          </a:bodyPr>
          <a:lstStyle/>
          <a:p>
            <a:pPr marL="171450" lvl="0" indent="-171450">
              <a:buFont typeface="Courier New" panose="02070309020205020404" pitchFamily="49" charset="0"/>
              <a:buChar char="o"/>
            </a:pPr>
            <a:r>
              <a:rPr lang="nb-NO" sz="1100" dirty="0" err="1">
                <a:solidFill>
                  <a:schemeClr val="bg2">
                    <a:lumMod val="50000"/>
                  </a:schemeClr>
                </a:solidFill>
              </a:rPr>
              <a:t>Axdata</a:t>
            </a:r>
            <a:r>
              <a:rPr lang="nb-NO" sz="1100" dirty="0">
                <a:solidFill>
                  <a:schemeClr val="bg2">
                    <a:lumMod val="50000"/>
                  </a:schemeClr>
                </a:solidFill>
              </a:rPr>
              <a:t> anbefaler å fristille ressurser 100% i kortere perioder enn 40% over lengre perioder. Samtidig som man må ha den daglige driften i bakhodet, er det en balanse som må holdes for å kunne holde fremdriften i prosjektet. Det er også en kjensgjerning at manglende fokus på prosjektet fra Kundens side i mange tilfeller eroderer vekk potensielle gevinster fra prosjektet, i form av at eierskap til løsning og prosesser ikke blir godt nok fundamentert.</a:t>
            </a:r>
            <a:endParaRPr lang="en-US" sz="1100" dirty="0">
              <a:solidFill>
                <a:schemeClr val="bg2">
                  <a:lumMod val="50000"/>
                </a:schemeClr>
              </a:solidFill>
            </a:endParaRPr>
          </a:p>
          <a:p>
            <a:pPr marL="171450" lvl="0" indent="-171450">
              <a:buFont typeface="Courier New" panose="02070309020205020404" pitchFamily="49" charset="0"/>
              <a:buChar char="o"/>
            </a:pPr>
            <a:r>
              <a:rPr lang="nb-NO" sz="1100" dirty="0" err="1">
                <a:solidFill>
                  <a:schemeClr val="bg2">
                    <a:lumMod val="50000"/>
                  </a:schemeClr>
                </a:solidFill>
              </a:rPr>
              <a:t>Axdata</a:t>
            </a:r>
            <a:r>
              <a:rPr lang="nb-NO" sz="1100" dirty="0">
                <a:solidFill>
                  <a:schemeClr val="bg2">
                    <a:lumMod val="50000"/>
                  </a:schemeClr>
                </a:solidFill>
              </a:rPr>
              <a:t> anbefaler å sette inn vikarer i linjen, ikke i prosjektet. Det er viktig at prosjektdeltagerne har god kjennskap til kundens forretningsprosesser.</a:t>
            </a:r>
            <a:endParaRPr lang="en-US" sz="1100" dirty="0">
              <a:solidFill>
                <a:schemeClr val="bg2">
                  <a:lumMod val="50000"/>
                </a:schemeClr>
              </a:solidFill>
            </a:endParaRPr>
          </a:p>
          <a:p>
            <a:pPr marL="171450" lvl="0" indent="-171450">
              <a:buFont typeface="Courier New" panose="02070309020205020404" pitchFamily="49" charset="0"/>
              <a:buChar char="o"/>
            </a:pPr>
            <a:r>
              <a:rPr lang="nb-NO" sz="1100" dirty="0">
                <a:solidFill>
                  <a:schemeClr val="bg2">
                    <a:lumMod val="50000"/>
                  </a:schemeClr>
                </a:solidFill>
              </a:rPr>
              <a:t>Nøkkelressursene må være personer med beslutningsmyndighet/evne, IT-kompetanse, prosessforståelse/fagkunnskap og forretningsforståelse. Det å være beslutningsdyktige krever også mindre prosjekt grupper, ellers øker risikoen for workshop på workshop uten framdrift og resultater. </a:t>
            </a:r>
            <a:r>
              <a:rPr lang="nb-NO" sz="1100" dirty="0" err="1">
                <a:solidFill>
                  <a:schemeClr val="bg2">
                    <a:lumMod val="50000"/>
                  </a:schemeClr>
                </a:solidFill>
              </a:rPr>
              <a:t>Axdata</a:t>
            </a:r>
            <a:r>
              <a:rPr lang="nb-NO" sz="1100" dirty="0">
                <a:solidFill>
                  <a:schemeClr val="bg2">
                    <a:lumMod val="50000"/>
                  </a:schemeClr>
                </a:solidFill>
              </a:rPr>
              <a:t> anbefaler en til to prosessansvarlige per fagområde, samt prosjektleder og løsningsarkitekt fra Kunden.</a:t>
            </a:r>
            <a:endParaRPr lang="en-US" sz="1100" dirty="0">
              <a:solidFill>
                <a:schemeClr val="bg2">
                  <a:lumMod val="50000"/>
                </a:schemeClr>
              </a:solidFill>
            </a:endParaRPr>
          </a:p>
          <a:p>
            <a:pPr marL="171450" lvl="0" indent="-171450">
              <a:buFont typeface="Courier New" panose="02070309020205020404" pitchFamily="49" charset="0"/>
              <a:buChar char="o"/>
            </a:pPr>
            <a:r>
              <a:rPr lang="nb-NO" sz="1100" dirty="0">
                <a:solidFill>
                  <a:schemeClr val="bg2">
                    <a:lumMod val="50000"/>
                  </a:schemeClr>
                </a:solidFill>
              </a:rPr>
              <a:t>Våre kunder har gode erfaringer med å dedikere en ressurs som ERP-ansvarlig både under implementering, og i drift.</a:t>
            </a:r>
            <a:endParaRPr lang="en-US" sz="1100" dirty="0">
              <a:solidFill>
                <a:schemeClr val="bg2">
                  <a:lumMod val="50000"/>
                </a:schemeClr>
              </a:solidFill>
            </a:endParaRPr>
          </a:p>
        </p:txBody>
      </p:sp>
      <p:sp>
        <p:nvSpPr>
          <p:cNvPr id="9" name="TekstSylinder 8"/>
          <p:cNvSpPr txBox="1"/>
          <p:nvPr/>
        </p:nvSpPr>
        <p:spPr>
          <a:xfrm>
            <a:off x="1630104" y="464879"/>
            <a:ext cx="7044514" cy="1169551"/>
          </a:xfrm>
          <a:prstGeom prst="rect">
            <a:avLst/>
          </a:prstGeom>
          <a:noFill/>
        </p:spPr>
        <p:txBody>
          <a:bodyPr wrap="square" rtlCol="0">
            <a:spAutoFit/>
          </a:bodyPr>
          <a:lstStyle/>
          <a:p>
            <a:r>
              <a:rPr lang="nb-NO" sz="1400" dirty="0">
                <a:solidFill>
                  <a:schemeClr val="bg2">
                    <a:lumMod val="50000"/>
                  </a:schemeClr>
                </a:solidFill>
              </a:rPr>
              <a:t>I et ERP implementeringsprosjekt er vår erfaring at ressursinnsatsen fra kunder varierer etter hvert som prosjektet utvikler seg. Det vil være varierende innsats og «trykk» i CRP1 fasen</a:t>
            </a:r>
          </a:p>
          <a:p>
            <a:r>
              <a:rPr lang="nb-NO" sz="1400" dirty="0">
                <a:solidFill>
                  <a:schemeClr val="bg2">
                    <a:lumMod val="50000"/>
                  </a:schemeClr>
                </a:solidFill>
              </a:rPr>
              <a:t>hvor det vil kreve en høyere ressursinnsats enn for eks. i fasen CRP2.</a:t>
            </a:r>
          </a:p>
          <a:p>
            <a:r>
              <a:rPr lang="nb-NO" sz="1400" dirty="0">
                <a:solidFill>
                  <a:schemeClr val="bg2">
                    <a:lumMod val="50000"/>
                  </a:schemeClr>
                </a:solidFill>
              </a:rPr>
              <a:t>Samtidig må Kunden sine ressurser også være forberedt på å ha en rekke oppgaver løpende, fra prosjektets start og helt til prosjektet avsluttes</a:t>
            </a:r>
          </a:p>
        </p:txBody>
      </p:sp>
      <p:sp>
        <p:nvSpPr>
          <p:cNvPr id="10" name="TekstSylinder 9"/>
          <p:cNvSpPr txBox="1"/>
          <p:nvPr/>
        </p:nvSpPr>
        <p:spPr>
          <a:xfrm>
            <a:off x="5395865" y="4903749"/>
            <a:ext cx="6392200" cy="1169551"/>
          </a:xfrm>
          <a:prstGeom prst="rect">
            <a:avLst/>
          </a:prstGeom>
          <a:noFill/>
        </p:spPr>
        <p:txBody>
          <a:bodyPr wrap="square" rtlCol="0">
            <a:spAutoFit/>
          </a:bodyPr>
          <a:lstStyle/>
          <a:p>
            <a:r>
              <a:rPr lang="nb-NO" sz="1400" b="1" dirty="0">
                <a:solidFill>
                  <a:schemeClr val="bg2">
                    <a:lumMod val="50000"/>
                  </a:schemeClr>
                </a:solidFill>
              </a:rPr>
              <a:t>Andre faktorer som påvirker behovet for ressursinnsats og resultatet er breddekompetanse i organisasjonen, erfaring med ERP prosjekter og kunnskap/eierskap til ERP-testing. I tillegg vil «myke» faktorer som engasjement, vilje til endring, lojalitet til beslutninger som tas, og god kommunikasjon ut til organisasjonen er viktige suksessfaktorer.</a:t>
            </a:r>
          </a:p>
        </p:txBody>
      </p:sp>
      <p:pic>
        <p:nvPicPr>
          <p:cNvPr id="12" name="Grafikk 11" descr="Chat"/>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74618" y="5767654"/>
            <a:ext cx="914400" cy="914400"/>
          </a:xfrm>
          <a:prstGeom prst="rect">
            <a:avLst/>
          </a:prstGeom>
        </p:spPr>
      </p:pic>
      <p:pic>
        <p:nvPicPr>
          <p:cNvPr id="14" name="Grafikk 13" descr="Møte"/>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9244" y="592454"/>
            <a:ext cx="914400" cy="914400"/>
          </a:xfrm>
          <a:prstGeom prst="rect">
            <a:avLst/>
          </a:prstGeom>
        </p:spPr>
      </p:pic>
      <p:pic>
        <p:nvPicPr>
          <p:cNvPr id="16" name="Grafikk 15" descr="Justitias vekt"/>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504162" y="5527952"/>
            <a:ext cx="914400" cy="914400"/>
          </a:xfrm>
          <a:prstGeom prst="rect">
            <a:avLst/>
          </a:prstGeom>
        </p:spPr>
      </p:pic>
    </p:spTree>
    <p:extLst>
      <p:ext uri="{BB962C8B-B14F-4D97-AF65-F5344CB8AC3E}">
        <p14:creationId xmlns:p14="http://schemas.microsoft.com/office/powerpoint/2010/main" val="316484474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p:cNvSpPr txBox="1"/>
          <p:nvPr/>
        </p:nvSpPr>
        <p:spPr>
          <a:xfrm>
            <a:off x="872803" y="1973233"/>
            <a:ext cx="5415087" cy="1031051"/>
          </a:xfrm>
          <a:prstGeom prst="rect">
            <a:avLst/>
          </a:prstGeom>
          <a:noFill/>
        </p:spPr>
        <p:txBody>
          <a:bodyPr wrap="square" rtlCol="0">
            <a:spAutoFit/>
          </a:bodyPr>
          <a:lstStyle/>
          <a:p>
            <a:pPr marL="0" marR="0" lvl="0" indent="0" algn="l" defTabSz="914400" rtl="0" eaLnBrk="1" fontAlgn="auto" latinLnBrk="0" hangingPunct="1">
              <a:lnSpc>
                <a:spcPct val="100000"/>
              </a:lnSpc>
              <a:spcAft>
                <a:spcPts val="0"/>
              </a:spcAft>
              <a:buClrTx/>
              <a:buSzTx/>
              <a:buFontTx/>
              <a:buNone/>
              <a:tabLst/>
              <a:defRPr/>
            </a:pPr>
            <a:r>
              <a:rPr lang="nb-NO" sz="1100" b="1" dirty="0">
                <a:solidFill>
                  <a:prstClr val="black"/>
                </a:solidFill>
                <a:latin typeface="Segoe UI Light" panose="020B0502040204020203" pitchFamily="34" charset="0"/>
                <a:cs typeface="Segoe UI Light" panose="020B0502040204020203" pitchFamily="34" charset="0"/>
              </a:rPr>
              <a:t>OPPLÆRING AV LEDERE </a:t>
            </a:r>
          </a:p>
          <a:p>
            <a:pPr marL="0" marR="0" lvl="0" indent="0" algn="l" defTabSz="914400" rtl="0" eaLnBrk="1" fontAlgn="auto" latinLnBrk="0" hangingPunct="1">
              <a:lnSpc>
                <a:spcPct val="100000"/>
              </a:lnSpc>
              <a:spcAft>
                <a:spcPts val="0"/>
              </a:spcAft>
              <a:buClrTx/>
              <a:buSzTx/>
              <a:buFontTx/>
              <a:buNone/>
              <a:tabLst/>
              <a:defRPr/>
            </a:pPr>
            <a:r>
              <a:rPr lang="nb-NO" sz="1000" dirty="0">
                <a:solidFill>
                  <a:prstClr val="black"/>
                </a:solidFill>
                <a:latin typeface="Segoe UI Light" panose="020B0502040204020203" pitchFamily="34" charset="0"/>
                <a:cs typeface="Segoe UI Light" panose="020B0502040204020203" pitchFamily="34" charset="0"/>
              </a:rPr>
              <a:t>For å sikre forankring og forpliktelse hos alle anbefaler vi å starte med «toppen» av organisasjonen. Ansvaret for en endringsprosess kan ikke delegeres nedover i organisasjonen. Nye prosesser og systemer er en stor endring for organisasjonen og de må forberedes. Formålet med endringene må kommuniseres tydelig, ledelsen må gå foran med et godt eksempel og lede an, hindringer må fjernes og ansatte som omfavner endringene bør belønnes. </a:t>
            </a:r>
          </a:p>
        </p:txBody>
      </p:sp>
      <p:sp>
        <p:nvSpPr>
          <p:cNvPr id="9" name="TextBox 4"/>
          <p:cNvSpPr txBox="1"/>
          <p:nvPr/>
        </p:nvSpPr>
        <p:spPr>
          <a:xfrm>
            <a:off x="872803" y="3422442"/>
            <a:ext cx="5415087" cy="8771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100" b="1" dirty="0">
                <a:solidFill>
                  <a:prstClr val="black"/>
                </a:solidFill>
                <a:latin typeface="Segoe UI Light" panose="020B0502040204020203" pitchFamily="34" charset="0"/>
                <a:cs typeface="Segoe UI Light" panose="020B0502040204020203" pitchFamily="34" charset="0"/>
              </a:rPr>
              <a:t>TRAIN THE TRAINER</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000" dirty="0">
                <a:solidFill>
                  <a:prstClr val="black"/>
                </a:solidFill>
                <a:latin typeface="Segoe UI Light" panose="020B0502040204020203" pitchFamily="34" charset="0"/>
                <a:cs typeface="Segoe UI Light" panose="020B0502040204020203" pitchFamily="34" charset="0"/>
              </a:rPr>
              <a:t>Vår anbefaling for effektiv opplæring er prinsippet om «Train </a:t>
            </a:r>
            <a:r>
              <a:rPr lang="nb-NO" sz="1000" dirty="0" err="1">
                <a:solidFill>
                  <a:prstClr val="black"/>
                </a:solidFill>
                <a:latin typeface="Segoe UI Light" panose="020B0502040204020203" pitchFamily="34" charset="0"/>
                <a:cs typeface="Segoe UI Light" panose="020B0502040204020203" pitchFamily="34" charset="0"/>
              </a:rPr>
              <a:t>the</a:t>
            </a:r>
            <a:r>
              <a:rPr lang="nb-NO" sz="1000" dirty="0">
                <a:solidFill>
                  <a:prstClr val="black"/>
                </a:solidFill>
                <a:latin typeface="Segoe UI Light" panose="020B0502040204020203" pitchFamily="34" charset="0"/>
                <a:cs typeface="Segoe UI Light" panose="020B0502040204020203" pitchFamily="34" charset="0"/>
              </a:rPr>
              <a:t> </a:t>
            </a:r>
            <a:r>
              <a:rPr lang="nb-NO" sz="1000" dirty="0" err="1">
                <a:solidFill>
                  <a:prstClr val="black"/>
                </a:solidFill>
                <a:latin typeface="Segoe UI Light" panose="020B0502040204020203" pitchFamily="34" charset="0"/>
                <a:cs typeface="Segoe UI Light" panose="020B0502040204020203" pitchFamily="34" charset="0"/>
              </a:rPr>
              <a:t>Trainer</a:t>
            </a:r>
            <a:r>
              <a:rPr lang="nb-NO" sz="1000" dirty="0">
                <a:solidFill>
                  <a:prstClr val="black"/>
                </a:solidFill>
                <a:latin typeface="Segoe UI Light" panose="020B0502040204020203" pitchFamily="34" charset="0"/>
                <a:cs typeface="Segoe UI Light" panose="020B0502040204020203" pitchFamily="34" charset="0"/>
              </a:rPr>
              <a:t>». Dere bør derfor nominere noen ildsjeler per hovedprosessområdet/lokasjon som kan være ambassadører og ta videre ansvar for å inspirere og utdanne alle øvrige ansatte. Her har vi potensielle superbrukere for fremtiden.</a:t>
            </a:r>
          </a:p>
        </p:txBody>
      </p:sp>
      <p:sp>
        <p:nvSpPr>
          <p:cNvPr id="10" name="TextBox 4"/>
          <p:cNvSpPr txBox="1"/>
          <p:nvPr/>
        </p:nvSpPr>
        <p:spPr>
          <a:xfrm>
            <a:off x="872804" y="4717763"/>
            <a:ext cx="5415087" cy="8771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100" b="1" dirty="0">
                <a:solidFill>
                  <a:prstClr val="black"/>
                </a:solidFill>
                <a:latin typeface="Segoe UI Light" panose="020B0502040204020203" pitchFamily="34" charset="0"/>
                <a:cs typeface="Segoe UI Light" panose="020B0502040204020203" pitchFamily="34" charset="0"/>
              </a:rPr>
              <a:t>GENERELL BRUKEROPPLÆRING</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000" dirty="0">
                <a:solidFill>
                  <a:prstClr val="black"/>
                </a:solidFill>
                <a:latin typeface="Segoe UI Light" panose="020B0502040204020203" pitchFamily="34" charset="0"/>
                <a:cs typeface="Segoe UI Light" panose="020B0502040204020203" pitchFamily="34" charset="0"/>
              </a:rPr>
              <a:t>Vi foreslår at dere bruker superbrukere aktivt i all videre brukeropplæring. Vi hjelper naturligvis til der det ønskes, men vi har en sterk ambisjon om at dere skal besitte en høyest mulig kompetanse om forretningsapplikasjoner og prosesser og oppfordrer derfor til at dere i størst mulig grad tar et sterkt eierskap til opplæringen av medarbeidere. </a:t>
            </a:r>
          </a:p>
        </p:txBody>
      </p:sp>
      <p:sp>
        <p:nvSpPr>
          <p:cNvPr id="11" name="TextBox 4"/>
          <p:cNvSpPr txBox="1"/>
          <p:nvPr/>
        </p:nvSpPr>
        <p:spPr>
          <a:xfrm>
            <a:off x="252631" y="6324549"/>
            <a:ext cx="5415087" cy="246221"/>
          </a:xfrm>
          <a:prstGeom prst="rect">
            <a:avLst/>
          </a:prstGeom>
          <a:noFill/>
        </p:spPr>
        <p:txBody>
          <a:bodyPr wrap="square" rtlCol="0" anchor="t">
            <a:spAutoFit/>
          </a:bodyPr>
          <a:lstStyle/>
          <a:p>
            <a:pPr lvl="0"/>
            <a:endParaRPr lang="nb-NO" sz="1000" dirty="0">
              <a:solidFill>
                <a:srgbClr val="FF0000"/>
              </a:solidFill>
              <a:latin typeface="Segoe UI Light" panose="020B0502040204020203" pitchFamily="34" charset="0"/>
              <a:cs typeface="Segoe UI Light" panose="020B0502040204020203" pitchFamily="34" charset="0"/>
            </a:endParaRPr>
          </a:p>
        </p:txBody>
      </p:sp>
      <p:sp>
        <p:nvSpPr>
          <p:cNvPr id="19" name="Arrow: Bent 18"/>
          <p:cNvSpPr/>
          <p:nvPr/>
        </p:nvSpPr>
        <p:spPr>
          <a:xfrm rot="5400000">
            <a:off x="9148077" y="2294492"/>
            <a:ext cx="902221" cy="1682255"/>
          </a:xfrm>
          <a:prstGeom prst="bentArrow">
            <a:avLst/>
          </a:prstGeom>
          <a:noFill/>
          <a:ln>
            <a:solidFill>
              <a:schemeClr val="tx1">
                <a:lumMod val="50000"/>
                <a:lumOff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chemeClr val="tx1"/>
              </a:solidFill>
            </a:endParaRPr>
          </a:p>
        </p:txBody>
      </p:sp>
      <p:sp>
        <p:nvSpPr>
          <p:cNvPr id="20" name="Arrow: Bent 19"/>
          <p:cNvSpPr/>
          <p:nvPr/>
        </p:nvSpPr>
        <p:spPr>
          <a:xfrm rot="5400000" flipH="1">
            <a:off x="9285267" y="1526377"/>
            <a:ext cx="540564" cy="1594980"/>
          </a:xfrm>
          <a:prstGeom prst="bentArrow">
            <a:avLst>
              <a:gd name="adj1" fmla="val 9880"/>
              <a:gd name="adj2" fmla="val 10461"/>
              <a:gd name="adj3" fmla="val 15695"/>
              <a:gd name="adj4" fmla="val 43750"/>
            </a:avLst>
          </a:prstGeom>
          <a:noFill/>
          <a:ln>
            <a:solidFill>
              <a:schemeClr val="tx1">
                <a:lumMod val="50000"/>
                <a:lumOff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chemeClr val="tx1"/>
              </a:solidFill>
            </a:endParaRPr>
          </a:p>
        </p:txBody>
      </p:sp>
      <p:sp>
        <p:nvSpPr>
          <p:cNvPr id="21" name="Arrow: Bent 20"/>
          <p:cNvSpPr/>
          <p:nvPr/>
        </p:nvSpPr>
        <p:spPr>
          <a:xfrm rot="16200000" flipH="1">
            <a:off x="8313252" y="3794840"/>
            <a:ext cx="873534" cy="1682255"/>
          </a:xfrm>
          <a:prstGeom prst="bentArrow">
            <a:avLst/>
          </a:prstGeom>
          <a:noFill/>
          <a:ln>
            <a:solidFill>
              <a:schemeClr val="tx1">
                <a:lumMod val="50000"/>
                <a:lumOff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chemeClr val="tx1"/>
              </a:solidFill>
            </a:endParaRPr>
          </a:p>
        </p:txBody>
      </p:sp>
      <p:grpSp>
        <p:nvGrpSpPr>
          <p:cNvPr id="2" name="Group 1"/>
          <p:cNvGrpSpPr/>
          <p:nvPr/>
        </p:nvGrpSpPr>
        <p:grpSpPr>
          <a:xfrm>
            <a:off x="7341440" y="2053585"/>
            <a:ext cx="2132964" cy="1396160"/>
            <a:chOff x="7341440" y="2053585"/>
            <a:chExt cx="2132964" cy="1396160"/>
          </a:xfrm>
        </p:grpSpPr>
        <p:pic>
          <p:nvPicPr>
            <p:cNvPr id="14" name="Graphic 13" descr="Teache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341440" y="2053585"/>
              <a:ext cx="1396160" cy="1396160"/>
            </a:xfrm>
            <a:prstGeom prst="rect">
              <a:avLst/>
            </a:prstGeom>
          </p:spPr>
        </p:pic>
        <p:sp>
          <p:nvSpPr>
            <p:cNvPr id="22" name="TextBox 4"/>
            <p:cNvSpPr txBox="1"/>
            <p:nvPr/>
          </p:nvSpPr>
          <p:spPr>
            <a:xfrm>
              <a:off x="7986524" y="3004259"/>
              <a:ext cx="148788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100" b="1" dirty="0">
                  <a:solidFill>
                    <a:prstClr val="black"/>
                  </a:solidFill>
                  <a:latin typeface="Segoe UI Light" panose="020B0502040204020203" pitchFamily="34" charset="0"/>
                  <a:cs typeface="Segoe UI Light" panose="020B0502040204020203" pitchFamily="34" charset="0"/>
                </a:rPr>
                <a:t>Axdata</a:t>
              </a:r>
            </a:p>
          </p:txBody>
        </p:sp>
      </p:grpSp>
      <p:grpSp>
        <p:nvGrpSpPr>
          <p:cNvPr id="6" name="Group 5"/>
          <p:cNvGrpSpPr/>
          <p:nvPr/>
        </p:nvGrpSpPr>
        <p:grpSpPr>
          <a:xfrm>
            <a:off x="9599187" y="3588214"/>
            <a:ext cx="1552312" cy="1552312"/>
            <a:chOff x="9599187" y="3588214"/>
            <a:chExt cx="1552312" cy="1552312"/>
          </a:xfrm>
        </p:grpSpPr>
        <p:pic>
          <p:nvPicPr>
            <p:cNvPr id="16" name="Graphic 15" descr="Use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599187" y="3588214"/>
              <a:ext cx="1552312" cy="1552312"/>
            </a:xfrm>
            <a:prstGeom prst="rect">
              <a:avLst/>
            </a:prstGeom>
          </p:spPr>
        </p:pic>
        <p:sp>
          <p:nvSpPr>
            <p:cNvPr id="23" name="TextBox 4"/>
            <p:cNvSpPr txBox="1"/>
            <p:nvPr/>
          </p:nvSpPr>
          <p:spPr>
            <a:xfrm>
              <a:off x="9684334" y="4878916"/>
              <a:ext cx="141067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100" b="1" dirty="0">
                  <a:solidFill>
                    <a:prstClr val="black"/>
                  </a:solidFill>
                  <a:latin typeface="Segoe UI Light" panose="020B0502040204020203" pitchFamily="34" charset="0"/>
                  <a:cs typeface="Segoe UI Light" panose="020B0502040204020203" pitchFamily="34" charset="0"/>
                </a:rPr>
                <a:t>Fagområdeansvarlig</a:t>
              </a:r>
            </a:p>
          </p:txBody>
        </p:sp>
      </p:grpSp>
      <p:grpSp>
        <p:nvGrpSpPr>
          <p:cNvPr id="7" name="Group 6"/>
          <p:cNvGrpSpPr/>
          <p:nvPr/>
        </p:nvGrpSpPr>
        <p:grpSpPr>
          <a:xfrm>
            <a:off x="9834270" y="770156"/>
            <a:ext cx="1260740" cy="1260740"/>
            <a:chOff x="9834270" y="770156"/>
            <a:chExt cx="1260740" cy="1260740"/>
          </a:xfrm>
        </p:grpSpPr>
        <p:pic>
          <p:nvPicPr>
            <p:cNvPr id="4" name="Graphic 3" descr="Meeting"/>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834270" y="770156"/>
              <a:ext cx="1260740" cy="1260740"/>
            </a:xfrm>
            <a:prstGeom prst="rect">
              <a:avLst/>
            </a:prstGeom>
          </p:spPr>
        </p:pic>
        <p:sp>
          <p:nvSpPr>
            <p:cNvPr id="24" name="TextBox 4"/>
            <p:cNvSpPr txBox="1"/>
            <p:nvPr/>
          </p:nvSpPr>
          <p:spPr>
            <a:xfrm>
              <a:off x="10144924" y="1769286"/>
              <a:ext cx="80354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100" b="1" dirty="0">
                  <a:solidFill>
                    <a:prstClr val="black"/>
                  </a:solidFill>
                  <a:latin typeface="Segoe UI Light" panose="020B0502040204020203" pitchFamily="34" charset="0"/>
                  <a:cs typeface="Segoe UI Light" panose="020B0502040204020203" pitchFamily="34" charset="0"/>
                </a:rPr>
                <a:t>Ledelse</a:t>
              </a:r>
            </a:p>
          </p:txBody>
        </p:sp>
      </p:grpSp>
      <p:sp>
        <p:nvSpPr>
          <p:cNvPr id="25" name="Arrow: Up 24"/>
          <p:cNvSpPr/>
          <p:nvPr/>
        </p:nvSpPr>
        <p:spPr>
          <a:xfrm>
            <a:off x="10440315" y="2053584"/>
            <a:ext cx="192851" cy="1511942"/>
          </a:xfrm>
          <a:prstGeom prst="upArrow">
            <a:avLst/>
          </a:prstGeom>
          <a:noFill/>
          <a:ln>
            <a:solidFill>
              <a:schemeClr val="tx1">
                <a:lumMod val="50000"/>
                <a:lumOff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8" name="Group 7"/>
          <p:cNvGrpSpPr/>
          <p:nvPr/>
        </p:nvGrpSpPr>
        <p:grpSpPr>
          <a:xfrm>
            <a:off x="7392240" y="5074219"/>
            <a:ext cx="1437080" cy="1518955"/>
            <a:chOff x="7392240" y="5074219"/>
            <a:chExt cx="1437080" cy="1518955"/>
          </a:xfrm>
        </p:grpSpPr>
        <p:pic>
          <p:nvPicPr>
            <p:cNvPr id="15" name="Graphic 14" descr="Team"/>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392240" y="5074219"/>
              <a:ext cx="1437080" cy="1437080"/>
            </a:xfrm>
            <a:prstGeom prst="rect">
              <a:avLst/>
            </a:prstGeom>
          </p:spPr>
        </p:pic>
        <p:sp>
          <p:nvSpPr>
            <p:cNvPr id="26" name="TextBox 4"/>
            <p:cNvSpPr txBox="1"/>
            <p:nvPr/>
          </p:nvSpPr>
          <p:spPr>
            <a:xfrm>
              <a:off x="7640391" y="6331564"/>
              <a:ext cx="940777"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1100" b="1" dirty="0">
                  <a:solidFill>
                    <a:prstClr val="black"/>
                  </a:solidFill>
                  <a:latin typeface="Segoe UI Light" panose="020B0502040204020203" pitchFamily="34" charset="0"/>
                  <a:cs typeface="Segoe UI Light" panose="020B0502040204020203" pitchFamily="34" charset="0"/>
                </a:rPr>
                <a:t>Sluttbrukere</a:t>
              </a:r>
            </a:p>
          </p:txBody>
        </p:sp>
      </p:grpSp>
      <p:sp>
        <p:nvSpPr>
          <p:cNvPr id="12" name="Title 11"/>
          <p:cNvSpPr>
            <a:spLocks noGrp="1"/>
          </p:cNvSpPr>
          <p:nvPr>
            <p:ph type="title" idx="4294967295"/>
          </p:nvPr>
        </p:nvSpPr>
        <p:spPr>
          <a:xfrm>
            <a:off x="0" y="365125"/>
            <a:ext cx="12192000" cy="1325563"/>
          </a:xfrm>
        </p:spPr>
        <p:txBody>
          <a:bodyPr>
            <a:normAutofit/>
          </a:bodyPr>
          <a:lstStyle/>
          <a:p>
            <a:pPr algn="ctr"/>
            <a:r>
              <a:rPr lang="nb-NO" sz="5400" dirty="0">
                <a:solidFill>
                  <a:schemeClr val="accent1"/>
                </a:solidFill>
                <a:latin typeface="Segoe UI" panose="020B0502040204020203" pitchFamily="34" charset="0"/>
                <a:cs typeface="Segoe UI" panose="020B0502040204020203" pitchFamily="34" charset="0"/>
              </a:rPr>
              <a:t>Brukeropplæring</a:t>
            </a:r>
          </a:p>
        </p:txBody>
      </p:sp>
    </p:spTree>
    <p:extLst>
      <p:ext uri="{BB962C8B-B14F-4D97-AF65-F5344CB8AC3E}">
        <p14:creationId xmlns:p14="http://schemas.microsoft.com/office/powerpoint/2010/main" val="42435140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500"/>
                                        <p:tgtEl>
                                          <p:spTgt spid="9"/>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500"/>
                                        <p:tgtEl>
                                          <p:spTgt spid="10"/>
                                        </p:tgtEl>
                                      </p:cBhvr>
                                    </p:animEffect>
                                  </p:childTnLst>
                                </p:cTn>
                              </p:par>
                              <p:par>
                                <p:cTn id="14" presetID="22" presetClass="entr" presetSubtype="1" fill="hold" grpId="0" nodeType="withEffect" nodePh="1">
                                  <p:stCondLst>
                                    <p:cond delay="0"/>
                                  </p:stCondLst>
                                  <p:endCondLst>
                                    <p:cond evt="begin" delay="0">
                                      <p:tn val="14"/>
                                    </p:cond>
                                  </p:endCondLst>
                                  <p:childTnLst>
                                    <p:set>
                                      <p:cBhvr>
                                        <p:cTn id="15" dur="1" fill="hold">
                                          <p:stCondLst>
                                            <p:cond delay="0"/>
                                          </p:stCondLst>
                                        </p:cTn>
                                        <p:tgtEl>
                                          <p:spTgt spid="11"/>
                                        </p:tgtEl>
                                        <p:attrNameLst>
                                          <p:attrName>style.visibility</p:attrName>
                                        </p:attrNameLst>
                                      </p:cBhvr>
                                      <p:to>
                                        <p:strVal val="visible"/>
                                      </p:to>
                                    </p:set>
                                    <p:animEffect transition="in" filter="wipe(up)">
                                      <p:cBhvr>
                                        <p:cTn id="16" dur="500"/>
                                        <p:tgtEl>
                                          <p:spTgt spid="11"/>
                                        </p:tgtEl>
                                      </p:cBhvr>
                                    </p:animEffect>
                                  </p:childTnLst>
                                </p:cTn>
                              </p:par>
                              <p:par>
                                <p:cTn id="17" presetID="53" presetClass="entr" presetSubtype="16" fill="hold" nodeType="withEffect">
                                  <p:stCondLst>
                                    <p:cond delay="20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par>
                                <p:cTn id="22" presetID="53" presetClass="entr" presetSubtype="16" fill="hold" nodeType="withEffect">
                                  <p:stCondLst>
                                    <p:cond delay="20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ppt_w</p:attrName>
                                        </p:attrNameLst>
                                      </p:cBhvr>
                                      <p:tavLst>
                                        <p:tav tm="0">
                                          <p:val>
                                            <p:fltVal val="0"/>
                                          </p:val>
                                        </p:tav>
                                        <p:tav tm="100000">
                                          <p:val>
                                            <p:strVal val="#ppt_w"/>
                                          </p:val>
                                        </p:tav>
                                      </p:tavLst>
                                    </p:anim>
                                    <p:anim calcmode="lin" valueType="num">
                                      <p:cBhvr>
                                        <p:cTn id="25" dur="500" fill="hold"/>
                                        <p:tgtEl>
                                          <p:spTgt spid="2"/>
                                        </p:tgtEl>
                                        <p:attrNameLst>
                                          <p:attrName>ppt_h</p:attrName>
                                        </p:attrNameLst>
                                      </p:cBhvr>
                                      <p:tavLst>
                                        <p:tav tm="0">
                                          <p:val>
                                            <p:fltVal val="0"/>
                                          </p:val>
                                        </p:tav>
                                        <p:tav tm="100000">
                                          <p:val>
                                            <p:strVal val="#ppt_h"/>
                                          </p:val>
                                        </p:tav>
                                      </p:tavLst>
                                    </p:anim>
                                    <p:animEffect transition="in" filter="fade">
                                      <p:cBhvr>
                                        <p:cTn id="26" dur="500"/>
                                        <p:tgtEl>
                                          <p:spTgt spid="2"/>
                                        </p:tgtEl>
                                      </p:cBhvr>
                                    </p:animEffect>
                                  </p:childTnLst>
                                </p:cTn>
                              </p:par>
                              <p:par>
                                <p:cTn id="27" presetID="53" presetClass="entr" presetSubtype="16" fill="hold" nodeType="withEffect">
                                  <p:stCondLst>
                                    <p:cond delay="20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par>
                                <p:cTn id="32" presetID="53" presetClass="entr" presetSubtype="16" fill="hold" nodeType="withEffect">
                                  <p:stCondLst>
                                    <p:cond delay="20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ppt_w</p:attrName>
                                        </p:attrNameLst>
                                      </p:cBhvr>
                                      <p:tavLst>
                                        <p:tav tm="0">
                                          <p:val>
                                            <p:fltVal val="0"/>
                                          </p:val>
                                        </p:tav>
                                        <p:tav tm="100000">
                                          <p:val>
                                            <p:strVal val="#ppt_w"/>
                                          </p:val>
                                        </p:tav>
                                      </p:tavLst>
                                    </p:anim>
                                    <p:anim calcmode="lin" valueType="num">
                                      <p:cBhvr>
                                        <p:cTn id="35" dur="500" fill="hold"/>
                                        <p:tgtEl>
                                          <p:spTgt spid="8"/>
                                        </p:tgtEl>
                                        <p:attrNameLst>
                                          <p:attrName>ppt_h</p:attrName>
                                        </p:attrNameLst>
                                      </p:cBhvr>
                                      <p:tavLst>
                                        <p:tav tm="0">
                                          <p:val>
                                            <p:fltVal val="0"/>
                                          </p:val>
                                        </p:tav>
                                        <p:tav tm="100000">
                                          <p:val>
                                            <p:strVal val="#ppt_h"/>
                                          </p:val>
                                        </p:tav>
                                      </p:tavLst>
                                    </p:anim>
                                    <p:animEffect transition="in" filter="fade">
                                      <p:cBhvr>
                                        <p:cTn id="36" dur="500"/>
                                        <p:tgtEl>
                                          <p:spTgt spid="8"/>
                                        </p:tgtEl>
                                      </p:cBhvr>
                                    </p:animEffect>
                                  </p:childTnLst>
                                </p:cTn>
                              </p:par>
                            </p:childTnLst>
                          </p:cTn>
                        </p:par>
                        <p:par>
                          <p:cTn id="37" fill="hold">
                            <p:stCondLst>
                              <p:cond delay="700"/>
                            </p:stCondLst>
                            <p:childTnLst>
                              <p:par>
                                <p:cTn id="38" presetID="22" presetClass="entr" presetSubtype="8"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left)">
                                      <p:cBhvr>
                                        <p:cTn id="40" dur="500"/>
                                        <p:tgtEl>
                                          <p:spTgt spid="19"/>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left)">
                                      <p:cBhvr>
                                        <p:cTn id="43" dur="500"/>
                                        <p:tgtEl>
                                          <p:spTgt spid="20"/>
                                        </p:tgtEl>
                                      </p:cBhvr>
                                    </p:animEffect>
                                  </p:childTnLst>
                                </p:cTn>
                              </p:par>
                            </p:childTnLst>
                          </p:cTn>
                        </p:par>
                        <p:par>
                          <p:cTn id="44" fill="hold">
                            <p:stCondLst>
                              <p:cond delay="1200"/>
                            </p:stCondLst>
                            <p:childTnLst>
                              <p:par>
                                <p:cTn id="45" presetID="22" presetClass="entr" presetSubtype="4" fill="hold" grpId="0" nodeType="afterEffect">
                                  <p:stCondLst>
                                    <p:cond delay="800"/>
                                  </p:stCondLst>
                                  <p:childTnLst>
                                    <p:set>
                                      <p:cBhvr>
                                        <p:cTn id="46" dur="1" fill="hold">
                                          <p:stCondLst>
                                            <p:cond delay="0"/>
                                          </p:stCondLst>
                                        </p:cTn>
                                        <p:tgtEl>
                                          <p:spTgt spid="25"/>
                                        </p:tgtEl>
                                        <p:attrNameLst>
                                          <p:attrName>style.visibility</p:attrName>
                                        </p:attrNameLst>
                                      </p:cBhvr>
                                      <p:to>
                                        <p:strVal val="visible"/>
                                      </p:to>
                                    </p:set>
                                    <p:animEffect transition="in" filter="wipe(down)">
                                      <p:cBhvr>
                                        <p:cTn id="47" dur="500"/>
                                        <p:tgtEl>
                                          <p:spTgt spid="25"/>
                                        </p:tgtEl>
                                      </p:cBhvr>
                                    </p:animEffect>
                                  </p:childTnLst>
                                </p:cTn>
                              </p:par>
                              <p:par>
                                <p:cTn id="48" presetID="22" presetClass="entr" presetSubtype="2" fill="hold" grpId="0" nodeType="withEffect">
                                  <p:stCondLst>
                                    <p:cond delay="800"/>
                                  </p:stCondLst>
                                  <p:childTnLst>
                                    <p:set>
                                      <p:cBhvr>
                                        <p:cTn id="49" dur="1" fill="hold">
                                          <p:stCondLst>
                                            <p:cond delay="0"/>
                                          </p:stCondLst>
                                        </p:cTn>
                                        <p:tgtEl>
                                          <p:spTgt spid="21"/>
                                        </p:tgtEl>
                                        <p:attrNameLst>
                                          <p:attrName>style.visibility</p:attrName>
                                        </p:attrNameLst>
                                      </p:cBhvr>
                                      <p:to>
                                        <p:strVal val="visible"/>
                                      </p:to>
                                    </p:set>
                                    <p:animEffect transition="in" filter="wipe(right)">
                                      <p:cBhvr>
                                        <p:cTn id="5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1" grpId="0"/>
      <p:bldP spid="19" grpId="0" animBg="1"/>
      <p:bldP spid="20" grpId="0" animBg="1"/>
      <p:bldP spid="21" grpId="0" animBg="1"/>
      <p:bldP spid="25"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4" name="Gruppe 13"/>
          <p:cNvGrpSpPr/>
          <p:nvPr/>
        </p:nvGrpSpPr>
        <p:grpSpPr>
          <a:xfrm>
            <a:off x="1061883" y="1914350"/>
            <a:ext cx="10022902" cy="3159092"/>
            <a:chOff x="1441940" y="1914351"/>
            <a:chExt cx="9328638" cy="2901649"/>
          </a:xfrm>
          <a:solidFill>
            <a:schemeClr val="tx2"/>
          </a:solidFill>
        </p:grpSpPr>
        <p:sp>
          <p:nvSpPr>
            <p:cNvPr id="3" name="Rectangle 11"/>
            <p:cNvSpPr/>
            <p:nvPr/>
          </p:nvSpPr>
          <p:spPr>
            <a:xfrm>
              <a:off x="1672297" y="3362836"/>
              <a:ext cx="933451" cy="6835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dirty="0">
                  <a:latin typeface="Segoe UI Light" panose="020B0502040204020203" pitchFamily="34" charset="0"/>
                  <a:cs typeface="Segoe UI Light" panose="020B0502040204020203" pitchFamily="34" charset="0"/>
                </a:rPr>
                <a:t>Kontrakt</a:t>
              </a:r>
              <a:endParaRPr lang="en-US" sz="1600" dirty="0">
                <a:latin typeface="Segoe UI Light" panose="020B0502040204020203" pitchFamily="34" charset="0"/>
                <a:cs typeface="Segoe UI Light" panose="020B0502040204020203" pitchFamily="34" charset="0"/>
              </a:endParaRPr>
            </a:p>
          </p:txBody>
        </p:sp>
        <p:sp>
          <p:nvSpPr>
            <p:cNvPr id="6" name="Rectangle 11"/>
            <p:cNvSpPr/>
            <p:nvPr/>
          </p:nvSpPr>
          <p:spPr>
            <a:xfrm>
              <a:off x="2818084" y="3362836"/>
              <a:ext cx="1222127" cy="6835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dirty="0">
                  <a:latin typeface="Segoe UI Light" panose="020B0502040204020203" pitchFamily="34" charset="0"/>
                  <a:cs typeface="Segoe UI Light" panose="020B0502040204020203" pitchFamily="34" charset="0"/>
                </a:rPr>
                <a:t>Initiering</a:t>
              </a:r>
              <a:endParaRPr lang="en-US" sz="1600" dirty="0">
                <a:latin typeface="Segoe UI Light" panose="020B0502040204020203" pitchFamily="34" charset="0"/>
                <a:cs typeface="Segoe UI Light" panose="020B0502040204020203" pitchFamily="34" charset="0"/>
              </a:endParaRPr>
            </a:p>
          </p:txBody>
        </p:sp>
        <p:sp>
          <p:nvSpPr>
            <p:cNvPr id="7" name="Rectangle 11"/>
            <p:cNvSpPr/>
            <p:nvPr/>
          </p:nvSpPr>
          <p:spPr>
            <a:xfrm>
              <a:off x="4252547" y="3362836"/>
              <a:ext cx="1339361" cy="6835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dirty="0">
                  <a:latin typeface="Segoe UI Light" panose="020B0502040204020203" pitchFamily="34" charset="0"/>
                  <a:cs typeface="Segoe UI Light" panose="020B0502040204020203" pitchFamily="34" charset="0"/>
                </a:rPr>
                <a:t>CRP 1</a:t>
              </a:r>
              <a:endParaRPr lang="en-US" sz="1600" dirty="0">
                <a:latin typeface="Segoe UI Light" panose="020B0502040204020203" pitchFamily="34" charset="0"/>
                <a:cs typeface="Segoe UI Light" panose="020B0502040204020203" pitchFamily="34" charset="0"/>
              </a:endParaRPr>
            </a:p>
          </p:txBody>
        </p:sp>
        <p:sp>
          <p:nvSpPr>
            <p:cNvPr id="8" name="Rectangle 11"/>
            <p:cNvSpPr/>
            <p:nvPr/>
          </p:nvSpPr>
          <p:spPr>
            <a:xfrm>
              <a:off x="5804244" y="3362837"/>
              <a:ext cx="1263014" cy="6835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dirty="0">
                  <a:latin typeface="Segoe UI Light" panose="020B0502040204020203" pitchFamily="34" charset="0"/>
                  <a:cs typeface="Segoe UI Light" panose="020B0502040204020203" pitchFamily="34" charset="0"/>
                </a:rPr>
                <a:t>CRP 2</a:t>
              </a:r>
              <a:endParaRPr lang="en-US" sz="1600" dirty="0">
                <a:latin typeface="Segoe UI Light" panose="020B0502040204020203" pitchFamily="34" charset="0"/>
                <a:cs typeface="Segoe UI Light" panose="020B0502040204020203" pitchFamily="34" charset="0"/>
              </a:endParaRPr>
            </a:p>
          </p:txBody>
        </p:sp>
        <p:sp>
          <p:nvSpPr>
            <p:cNvPr id="9" name="Rectangle 11"/>
            <p:cNvSpPr/>
            <p:nvPr/>
          </p:nvSpPr>
          <p:spPr>
            <a:xfrm>
              <a:off x="7279594" y="3362837"/>
              <a:ext cx="1136403" cy="6835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dirty="0">
                  <a:latin typeface="Segoe UI Light" panose="020B0502040204020203" pitchFamily="34" charset="0"/>
                  <a:cs typeface="Segoe UI Light" panose="020B0502040204020203" pitchFamily="34" charset="0"/>
                </a:rPr>
                <a:t>Oppstart</a:t>
              </a:r>
              <a:endParaRPr lang="en-US" sz="1600" dirty="0">
                <a:latin typeface="Segoe UI Light" panose="020B0502040204020203" pitchFamily="34" charset="0"/>
                <a:cs typeface="Segoe UI Light" panose="020B0502040204020203" pitchFamily="34" charset="0"/>
              </a:endParaRPr>
            </a:p>
          </p:txBody>
        </p:sp>
        <p:sp>
          <p:nvSpPr>
            <p:cNvPr id="10" name="Rectangle 11"/>
            <p:cNvSpPr/>
            <p:nvPr/>
          </p:nvSpPr>
          <p:spPr>
            <a:xfrm>
              <a:off x="8587446" y="3362837"/>
              <a:ext cx="1177291" cy="6835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dirty="0">
                  <a:latin typeface="Segoe UI Light" panose="020B0502040204020203" pitchFamily="34" charset="0"/>
                  <a:cs typeface="Segoe UI Light" panose="020B0502040204020203" pitchFamily="34" charset="0"/>
                </a:rPr>
                <a:t>Drift</a:t>
              </a:r>
              <a:endParaRPr lang="en-US" sz="1600" dirty="0">
                <a:latin typeface="Segoe UI Light" panose="020B0502040204020203" pitchFamily="34" charset="0"/>
                <a:cs typeface="Segoe UI Light" panose="020B0502040204020203" pitchFamily="34" charset="0"/>
              </a:endParaRPr>
            </a:p>
          </p:txBody>
        </p:sp>
        <p:sp>
          <p:nvSpPr>
            <p:cNvPr id="11" name="Rectangle 11"/>
            <p:cNvSpPr/>
            <p:nvPr/>
          </p:nvSpPr>
          <p:spPr>
            <a:xfrm>
              <a:off x="3385039" y="4132457"/>
              <a:ext cx="4413737" cy="6835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dirty="0">
                  <a:latin typeface="Segoe UI Light" panose="020B0502040204020203" pitchFamily="34" charset="0"/>
                  <a:cs typeface="Segoe UI Light" panose="020B0502040204020203" pitchFamily="34" charset="0"/>
                </a:rPr>
                <a:t>Datamigrering</a:t>
              </a:r>
              <a:endParaRPr lang="en-US" sz="1600" dirty="0">
                <a:latin typeface="Segoe UI Light" panose="020B0502040204020203" pitchFamily="34" charset="0"/>
                <a:cs typeface="Segoe UI Light" panose="020B0502040204020203" pitchFamily="34" charset="0"/>
              </a:endParaRPr>
            </a:p>
          </p:txBody>
        </p:sp>
        <p:graphicFrame>
          <p:nvGraphicFramePr>
            <p:cNvPr id="13" name="Diagram 12"/>
            <p:cNvGraphicFramePr/>
            <p:nvPr>
              <p:extLst>
                <p:ext uri="{D42A27DB-BD31-4B8C-83A1-F6EECF244321}">
                  <p14:modId xmlns:p14="http://schemas.microsoft.com/office/powerpoint/2010/main" val="373966815"/>
                </p:ext>
              </p:extLst>
            </p:nvPr>
          </p:nvGraphicFramePr>
          <p:xfrm>
            <a:off x="1441940" y="1914351"/>
            <a:ext cx="9328638" cy="13624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sp>
        <p:nvSpPr>
          <p:cNvPr id="4" name="Title 3"/>
          <p:cNvSpPr>
            <a:spLocks noGrp="1"/>
          </p:cNvSpPr>
          <p:nvPr>
            <p:ph type="title" idx="4294967295"/>
          </p:nvPr>
        </p:nvSpPr>
        <p:spPr>
          <a:xfrm>
            <a:off x="0" y="365125"/>
            <a:ext cx="12192000" cy="1325563"/>
          </a:xfrm>
        </p:spPr>
        <p:txBody>
          <a:bodyPr>
            <a:normAutofit/>
          </a:bodyPr>
          <a:lstStyle/>
          <a:p>
            <a:pPr algn="ctr"/>
            <a:r>
              <a:rPr lang="nb-NO" sz="5400" dirty="0">
                <a:solidFill>
                  <a:schemeClr val="accent1"/>
                </a:solidFill>
                <a:latin typeface="Segoe UI" panose="020B0502040204020203" pitchFamily="34" charset="0"/>
                <a:cs typeface="Segoe UI" panose="020B0502040204020203" pitchFamily="34" charset="0"/>
              </a:rPr>
              <a:t>Overordnet tidslinje – eksempel </a:t>
            </a:r>
          </a:p>
        </p:txBody>
      </p:sp>
    </p:spTree>
    <p:extLst>
      <p:ext uri="{BB962C8B-B14F-4D97-AF65-F5344CB8AC3E}">
        <p14:creationId xmlns:p14="http://schemas.microsoft.com/office/powerpoint/2010/main" val="68187999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019275" y="3593444"/>
            <a:ext cx="2560135" cy="3264556"/>
            <a:chOff x="9558323" y="3035767"/>
            <a:chExt cx="2560135" cy="3264556"/>
          </a:xfrm>
        </p:grpSpPr>
        <p:grpSp>
          <p:nvGrpSpPr>
            <p:cNvPr id="11" name="Gruppe 10"/>
            <p:cNvGrpSpPr/>
            <p:nvPr/>
          </p:nvGrpSpPr>
          <p:grpSpPr>
            <a:xfrm>
              <a:off x="9558323" y="5096561"/>
              <a:ext cx="2560135" cy="1203762"/>
              <a:chOff x="706423" y="3744818"/>
              <a:chExt cx="2560135" cy="1203762"/>
            </a:xfrm>
          </p:grpSpPr>
          <p:sp>
            <p:nvSpPr>
              <p:cNvPr id="7" name="TekstSylinder 6"/>
              <p:cNvSpPr txBox="1"/>
              <p:nvPr/>
            </p:nvSpPr>
            <p:spPr>
              <a:xfrm>
                <a:off x="706423" y="3744818"/>
                <a:ext cx="2560135" cy="369332"/>
              </a:xfrm>
              <a:prstGeom prst="rect">
                <a:avLst/>
              </a:prstGeom>
              <a:noFill/>
            </p:spPr>
            <p:txBody>
              <a:bodyPr wrap="square" rtlCol="0">
                <a:spAutoFit/>
              </a:bodyPr>
              <a:lstStyle/>
              <a:p>
                <a:pPr algn="ctr"/>
                <a:r>
                  <a:rPr lang="nb-NO" dirty="0">
                    <a:solidFill>
                      <a:schemeClr val="accent2"/>
                    </a:solidFill>
                    <a:latin typeface="Segoe UI" panose="020B0502040204020203" pitchFamily="34" charset="0"/>
                    <a:ea typeface="Segoe UI Black" panose="020B0A02040204020203" pitchFamily="34" charset="0"/>
                    <a:cs typeface="Segoe UI" panose="020B0502040204020203" pitchFamily="34" charset="0"/>
                  </a:rPr>
                  <a:t>Trond Johansson</a:t>
                </a:r>
              </a:p>
            </p:txBody>
          </p:sp>
          <p:sp>
            <p:nvSpPr>
              <p:cNvPr id="8" name="TekstSylinder 7"/>
              <p:cNvSpPr txBox="1"/>
              <p:nvPr/>
            </p:nvSpPr>
            <p:spPr>
              <a:xfrm>
                <a:off x="706423" y="4117583"/>
                <a:ext cx="2560135" cy="830997"/>
              </a:xfrm>
              <a:prstGeom prst="rect">
                <a:avLst/>
              </a:prstGeom>
              <a:noFill/>
            </p:spPr>
            <p:txBody>
              <a:bodyPr wrap="square" rtlCol="0">
                <a:spAutoFit/>
              </a:bodyPr>
              <a:lstStyle/>
              <a:p>
                <a:pPr algn="ctr"/>
                <a:r>
                  <a:rPr lang="nb-NO" sz="1200" dirty="0">
                    <a:solidFill>
                      <a:schemeClr val="bg1">
                        <a:lumMod val="65000"/>
                      </a:schemeClr>
                    </a:solidFill>
                    <a:latin typeface="Segoe UI" panose="020B0502040204020203" pitchFamily="34" charset="0"/>
                    <a:ea typeface="Segoe UI Black" panose="020B0A02040204020203" pitchFamily="34" charset="0"/>
                    <a:cs typeface="Segoe UI" panose="020B0502040204020203" pitchFamily="34" charset="0"/>
                  </a:rPr>
                  <a:t>Administrerende direktør</a:t>
                </a:r>
              </a:p>
              <a:p>
                <a:pPr algn="ctr"/>
                <a:r>
                  <a:rPr lang="nb-NO" sz="1200" dirty="0">
                    <a:solidFill>
                      <a:schemeClr val="bg1">
                        <a:lumMod val="65000"/>
                      </a:schemeClr>
                    </a:solidFill>
                    <a:latin typeface="Segoe UI" panose="020B0502040204020203" pitchFamily="34" charset="0"/>
                    <a:ea typeface="Segoe UI Black" panose="020B0A02040204020203" pitchFamily="34" charset="0"/>
                    <a:cs typeface="Segoe UI" panose="020B0502040204020203" pitchFamily="34" charset="0"/>
                  </a:rPr>
                  <a:t>Axdata AS</a:t>
                </a:r>
              </a:p>
              <a:p>
                <a:pPr algn="ctr"/>
                <a:r>
                  <a:rPr lang="nb-NO" sz="1200" dirty="0">
                    <a:solidFill>
                      <a:schemeClr val="bg1">
                        <a:lumMod val="65000"/>
                      </a:schemeClr>
                    </a:solidFill>
                    <a:latin typeface="Segoe UI" panose="020B0502040204020203" pitchFamily="34" charset="0"/>
                    <a:ea typeface="Segoe UI Black" panose="020B0A02040204020203" pitchFamily="34" charset="0"/>
                    <a:cs typeface="Segoe UI" panose="020B0502040204020203" pitchFamily="34" charset="0"/>
                  </a:rPr>
                  <a:t>+47 41 42 38 39</a:t>
                </a:r>
              </a:p>
              <a:p>
                <a:pPr algn="ctr"/>
                <a:r>
                  <a:rPr lang="nb-NO" sz="1200" dirty="0">
                    <a:solidFill>
                      <a:schemeClr val="bg1">
                        <a:lumMod val="65000"/>
                      </a:schemeClr>
                    </a:solidFill>
                    <a:latin typeface="Segoe UI" panose="020B0502040204020203" pitchFamily="34" charset="0"/>
                    <a:ea typeface="Segoe UI Black" panose="020B0A02040204020203" pitchFamily="34" charset="0"/>
                    <a:cs typeface="Segoe UI" panose="020B0502040204020203" pitchFamily="34" charset="0"/>
                    <a:hlinkClick r:id="rId2"/>
                  </a:rPr>
                  <a:t>trond@axdata.com</a:t>
                </a:r>
                <a:endParaRPr lang="nb-NO" sz="1200" dirty="0">
                  <a:solidFill>
                    <a:schemeClr val="bg1">
                      <a:lumMod val="65000"/>
                    </a:schemeClr>
                  </a:solidFill>
                  <a:latin typeface="Segoe UI" panose="020B0502040204020203" pitchFamily="34" charset="0"/>
                  <a:ea typeface="Segoe UI Black" panose="020B0A02040204020203" pitchFamily="34" charset="0"/>
                  <a:cs typeface="Segoe UI" panose="020B0502040204020203" pitchFamily="34" charset="0"/>
                </a:endParaRPr>
              </a:p>
            </p:txBody>
          </p:sp>
        </p:gr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74037">
              <a:off x="9826832" y="3035767"/>
              <a:ext cx="2023117" cy="2023117"/>
            </a:xfrm>
            <a:prstGeom prst="ellipse">
              <a:avLst/>
            </a:prstGeom>
            <a:solidFill>
              <a:schemeClr val="bg1">
                <a:lumMod val="85000"/>
              </a:schemeClr>
            </a:solidFill>
            <a:ln w="63500" cap="rnd">
              <a:noFill/>
            </a:ln>
            <a:effectLst/>
            <a:scene3d>
              <a:camera prst="orthographicFront"/>
              <a:lightRig rig="contrasting" dir="t">
                <a:rot lat="0" lon="0" rev="3000000"/>
              </a:lightRig>
            </a:scene3d>
            <a:sp3d contourW="7620">
              <a:bevelT w="95250" h="31750"/>
              <a:contourClr>
                <a:srgbClr val="333333"/>
              </a:contourClr>
            </a:sp3d>
          </p:spPr>
        </p:pic>
      </p:grpSp>
      <p:sp>
        <p:nvSpPr>
          <p:cNvPr id="4" name="Slide Number Placeholder 3"/>
          <p:cNvSpPr>
            <a:spLocks noGrp="1"/>
          </p:cNvSpPr>
          <p:nvPr>
            <p:ph type="sldNum" sz="quarter" idx="4294967295"/>
          </p:nvPr>
        </p:nvSpPr>
        <p:spPr>
          <a:xfrm>
            <a:off x="9448800" y="6356350"/>
            <a:ext cx="2743200" cy="365125"/>
          </a:xfrm>
        </p:spPr>
        <p:txBody>
          <a:bodyPr/>
          <a:lstStyle/>
          <a:p>
            <a:fld id="{4B354D84-3758-4631-8380-FAB21DA96DB2}" type="slidenum">
              <a:rPr lang="en-US" smtClean="0"/>
              <a:t>28</a:t>
            </a:fld>
            <a:endParaRPr lang="en-US"/>
          </a:p>
        </p:txBody>
      </p:sp>
      <p:sp>
        <p:nvSpPr>
          <p:cNvPr id="13" name="Plassholder for innhold 9">
            <a:extLst>
              <a:ext uri="{FF2B5EF4-FFF2-40B4-BE49-F238E27FC236}">
                <a16:creationId xmlns:a16="http://schemas.microsoft.com/office/drawing/2014/main" id="{A3C0B0BD-60C4-4668-B87E-929FCEE9343F}"/>
              </a:ext>
            </a:extLst>
          </p:cNvPr>
          <p:cNvSpPr txBox="1">
            <a:spLocks/>
          </p:cNvSpPr>
          <p:nvPr/>
        </p:nvSpPr>
        <p:spPr>
          <a:xfrm>
            <a:off x="4767263" y="1388233"/>
            <a:ext cx="6586537" cy="46129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nb-NO" sz="2000" b="1" dirty="0">
                <a:solidFill>
                  <a:schemeClr val="accent2"/>
                </a:solidFill>
                <a:latin typeface="+mj-lt"/>
              </a:rPr>
              <a:t>Takk for meg!</a:t>
            </a:r>
          </a:p>
          <a:p>
            <a:pPr marL="0" indent="0" algn="ctr">
              <a:buFont typeface="Arial" panose="020B0604020202020204" pitchFamily="34" charset="0"/>
              <a:buNone/>
            </a:pPr>
            <a:endParaRPr lang="nb-NO" sz="2000" b="1" dirty="0">
              <a:solidFill>
                <a:schemeClr val="accent2"/>
              </a:solidFill>
              <a:latin typeface="+mj-lt"/>
            </a:endParaRPr>
          </a:p>
          <a:p>
            <a:pPr marL="0" indent="0" algn="ctr">
              <a:buFont typeface="Arial" panose="020B0604020202020204" pitchFamily="34" charset="0"/>
              <a:buNone/>
            </a:pPr>
            <a:endParaRPr lang="nb-NO" sz="2000" b="1" dirty="0">
              <a:solidFill>
                <a:schemeClr val="accent2"/>
              </a:solidFill>
              <a:latin typeface="+mj-lt"/>
            </a:endParaRPr>
          </a:p>
          <a:p>
            <a:pPr marL="0" indent="0" algn="ctr">
              <a:buFont typeface="Arial" panose="020B0604020202020204" pitchFamily="34" charset="0"/>
              <a:buNone/>
            </a:pPr>
            <a:endParaRPr lang="nb-NO" sz="2000" b="1" dirty="0">
              <a:solidFill>
                <a:schemeClr val="accent2"/>
              </a:solidFill>
              <a:latin typeface="+mj-lt"/>
            </a:endParaRPr>
          </a:p>
          <a:p>
            <a:pPr marL="0" indent="0" algn="ctr">
              <a:buFont typeface="Arial" panose="020B0604020202020204" pitchFamily="34" charset="0"/>
              <a:buNone/>
            </a:pPr>
            <a:r>
              <a:rPr lang="nb-NO" sz="11500" b="1" dirty="0">
                <a:solidFill>
                  <a:schemeClr val="accent2"/>
                </a:solidFill>
                <a:latin typeface="+mj-lt"/>
              </a:rPr>
              <a:t>Q &amp; A </a:t>
            </a:r>
            <a:endParaRPr lang="nb-NO" sz="11500" dirty="0"/>
          </a:p>
        </p:txBody>
      </p:sp>
      <p:grpSp>
        <p:nvGrpSpPr>
          <p:cNvPr id="9" name="Group 2">
            <a:extLst>
              <a:ext uri="{FF2B5EF4-FFF2-40B4-BE49-F238E27FC236}">
                <a16:creationId xmlns:a16="http://schemas.microsoft.com/office/drawing/2014/main" id="{F2D6316D-0BC1-4B1C-86B8-6B9E13B7BF65}"/>
              </a:ext>
            </a:extLst>
          </p:cNvPr>
          <p:cNvGrpSpPr/>
          <p:nvPr/>
        </p:nvGrpSpPr>
        <p:grpSpPr>
          <a:xfrm>
            <a:off x="2019276" y="134907"/>
            <a:ext cx="2560135" cy="3264556"/>
            <a:chOff x="9558323" y="3035767"/>
            <a:chExt cx="2560135" cy="3264556"/>
          </a:xfrm>
        </p:grpSpPr>
        <p:grpSp>
          <p:nvGrpSpPr>
            <p:cNvPr id="10" name="Gruppe 9">
              <a:extLst>
                <a:ext uri="{FF2B5EF4-FFF2-40B4-BE49-F238E27FC236}">
                  <a16:creationId xmlns:a16="http://schemas.microsoft.com/office/drawing/2014/main" id="{35837DA3-C74D-4940-816D-DC2123CAE04F}"/>
                </a:ext>
              </a:extLst>
            </p:cNvPr>
            <p:cNvGrpSpPr/>
            <p:nvPr/>
          </p:nvGrpSpPr>
          <p:grpSpPr>
            <a:xfrm>
              <a:off x="9558323" y="5096561"/>
              <a:ext cx="2560135" cy="1203762"/>
              <a:chOff x="706423" y="3744818"/>
              <a:chExt cx="2560135" cy="1203762"/>
            </a:xfrm>
          </p:grpSpPr>
          <p:sp>
            <p:nvSpPr>
              <p:cNvPr id="14" name="TekstSylinder 13">
                <a:extLst>
                  <a:ext uri="{FF2B5EF4-FFF2-40B4-BE49-F238E27FC236}">
                    <a16:creationId xmlns:a16="http://schemas.microsoft.com/office/drawing/2014/main" id="{089128DC-872F-40E6-8056-294896F867AD}"/>
                  </a:ext>
                </a:extLst>
              </p:cNvPr>
              <p:cNvSpPr txBox="1"/>
              <p:nvPr/>
            </p:nvSpPr>
            <p:spPr>
              <a:xfrm>
                <a:off x="706423" y="3744818"/>
                <a:ext cx="2560135" cy="369332"/>
              </a:xfrm>
              <a:prstGeom prst="rect">
                <a:avLst/>
              </a:prstGeom>
              <a:noFill/>
            </p:spPr>
            <p:txBody>
              <a:bodyPr wrap="square" rtlCol="0">
                <a:spAutoFit/>
              </a:bodyPr>
              <a:lstStyle/>
              <a:p>
                <a:pPr algn="ctr"/>
                <a:r>
                  <a:rPr lang="nb-NO" dirty="0">
                    <a:solidFill>
                      <a:schemeClr val="accent2"/>
                    </a:solidFill>
                    <a:latin typeface="Segoe UI" panose="020B0502040204020203" pitchFamily="34" charset="0"/>
                    <a:ea typeface="Segoe UI Black" panose="020B0A02040204020203" pitchFamily="34" charset="0"/>
                    <a:cs typeface="Segoe UI" panose="020B0502040204020203" pitchFamily="34" charset="0"/>
                  </a:rPr>
                  <a:t>Jostein Støen</a:t>
                </a:r>
              </a:p>
            </p:txBody>
          </p:sp>
          <p:sp>
            <p:nvSpPr>
              <p:cNvPr id="15" name="TekstSylinder 14">
                <a:extLst>
                  <a:ext uri="{FF2B5EF4-FFF2-40B4-BE49-F238E27FC236}">
                    <a16:creationId xmlns:a16="http://schemas.microsoft.com/office/drawing/2014/main" id="{8325933B-0D81-4064-B1CF-05015D85FC74}"/>
                  </a:ext>
                </a:extLst>
              </p:cNvPr>
              <p:cNvSpPr txBox="1"/>
              <p:nvPr/>
            </p:nvSpPr>
            <p:spPr>
              <a:xfrm>
                <a:off x="706423" y="4117583"/>
                <a:ext cx="2560135" cy="830997"/>
              </a:xfrm>
              <a:prstGeom prst="rect">
                <a:avLst/>
              </a:prstGeom>
              <a:noFill/>
            </p:spPr>
            <p:txBody>
              <a:bodyPr wrap="square" rtlCol="0">
                <a:spAutoFit/>
              </a:bodyPr>
              <a:lstStyle/>
              <a:p>
                <a:pPr algn="ctr"/>
                <a:r>
                  <a:rPr lang="nb-NO" sz="1200" dirty="0">
                    <a:solidFill>
                      <a:schemeClr val="bg1">
                        <a:lumMod val="65000"/>
                      </a:schemeClr>
                    </a:solidFill>
                    <a:latin typeface="Segoe UI" panose="020B0502040204020203" pitchFamily="34" charset="0"/>
                    <a:ea typeface="Segoe UI Black" panose="020B0A02040204020203" pitchFamily="34" charset="0"/>
                    <a:cs typeface="Segoe UI" panose="020B0502040204020203" pitchFamily="34" charset="0"/>
                  </a:rPr>
                  <a:t>IT Manager</a:t>
                </a:r>
              </a:p>
              <a:p>
                <a:pPr algn="ctr"/>
                <a:r>
                  <a:rPr lang="nb-NO" sz="1200" dirty="0">
                    <a:solidFill>
                      <a:schemeClr val="bg1">
                        <a:lumMod val="65000"/>
                      </a:schemeClr>
                    </a:solidFill>
                    <a:latin typeface="Segoe UI" panose="020B0502040204020203" pitchFamily="34" charset="0"/>
                    <a:ea typeface="Segoe UI Black" panose="020B0A02040204020203" pitchFamily="34" charset="0"/>
                    <a:cs typeface="Segoe UI" panose="020B0502040204020203" pitchFamily="34" charset="0"/>
                  </a:rPr>
                  <a:t>HTS Hans Torgersen &amp; Sønn AS</a:t>
                </a:r>
              </a:p>
              <a:p>
                <a:pPr algn="ctr"/>
                <a:r>
                  <a:rPr lang="nb-NO" sz="1200" dirty="0">
                    <a:solidFill>
                      <a:schemeClr val="bg1">
                        <a:lumMod val="65000"/>
                      </a:schemeClr>
                    </a:solidFill>
                    <a:latin typeface="Segoe UI" panose="020B0502040204020203" pitchFamily="34" charset="0"/>
                    <a:ea typeface="Segoe UI Black" panose="020B0A02040204020203" pitchFamily="34" charset="0"/>
                    <a:cs typeface="Segoe UI" panose="020B0502040204020203" pitchFamily="34" charset="0"/>
                  </a:rPr>
                  <a:t>+47 454 79 194</a:t>
                </a:r>
              </a:p>
              <a:p>
                <a:pPr algn="ctr"/>
                <a:r>
                  <a:rPr lang="nb-NO" sz="1200" dirty="0">
                    <a:solidFill>
                      <a:schemeClr val="bg1">
                        <a:lumMod val="65000"/>
                      </a:schemeClr>
                    </a:solidFill>
                    <a:latin typeface="Segoe UI" panose="020B0502040204020203" pitchFamily="34" charset="0"/>
                    <a:ea typeface="Segoe UI Black" panose="020B0A02040204020203" pitchFamily="34" charset="0"/>
                    <a:cs typeface="Segoe UI" panose="020B0502040204020203" pitchFamily="34" charset="0"/>
                    <a:hlinkClick r:id="rId4"/>
                  </a:rPr>
                  <a:t>jostein.stoen@hts.no</a:t>
                </a:r>
                <a:r>
                  <a:rPr lang="nb-NO" sz="1200" dirty="0">
                    <a:solidFill>
                      <a:schemeClr val="bg1">
                        <a:lumMod val="65000"/>
                      </a:schemeClr>
                    </a:solidFill>
                    <a:latin typeface="Segoe UI" panose="020B0502040204020203" pitchFamily="34" charset="0"/>
                    <a:ea typeface="Segoe UI Black" panose="020B0A02040204020203" pitchFamily="34" charset="0"/>
                    <a:cs typeface="Segoe UI" panose="020B0502040204020203" pitchFamily="34" charset="0"/>
                  </a:rPr>
                  <a:t> </a:t>
                </a:r>
              </a:p>
            </p:txBody>
          </p:sp>
        </p:grpSp>
        <p:pic>
          <p:nvPicPr>
            <p:cNvPr id="12" name="Picture 1">
              <a:extLst>
                <a:ext uri="{FF2B5EF4-FFF2-40B4-BE49-F238E27FC236}">
                  <a16:creationId xmlns:a16="http://schemas.microsoft.com/office/drawing/2014/main" id="{C1D208B7-9DED-471C-BFAC-132613C957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26832" y="3035767"/>
              <a:ext cx="2023117" cy="2023117"/>
            </a:xfrm>
            <a:prstGeom prst="ellipse">
              <a:avLst/>
            </a:prstGeom>
            <a:solidFill>
              <a:schemeClr val="bg1">
                <a:lumMod val="85000"/>
              </a:schemeClr>
            </a:solidFill>
            <a:ln w="63500" cap="rnd">
              <a:noFill/>
            </a:ln>
            <a:effectLst/>
            <a:scene3d>
              <a:camera prst="orthographicFront"/>
              <a:lightRig rig="contrasting" dir="t">
                <a:rot lat="0" lon="0" rev="3000000"/>
              </a:lightRig>
            </a:scene3d>
            <a:sp3d contourW="7620">
              <a:bevelT w="95250" h="31750"/>
              <a:contourClr>
                <a:srgbClr val="333333"/>
              </a:contourClr>
            </a:sp3d>
          </p:spPr>
        </p:pic>
      </p:grpSp>
    </p:spTree>
    <p:extLst>
      <p:ext uri="{BB962C8B-B14F-4D97-AF65-F5344CB8AC3E}">
        <p14:creationId xmlns:p14="http://schemas.microsoft.com/office/powerpoint/2010/main" val="147764387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5CC0D9-DE85-4FAE-A651-85061768529E}"/>
              </a:ext>
            </a:extLst>
          </p:cNvPr>
          <p:cNvPicPr>
            <a:picLocks noChangeAspect="1"/>
          </p:cNvPicPr>
          <p:nvPr/>
        </p:nvPicPr>
        <p:blipFill rotWithShape="1">
          <a:blip r:embed="rId2"/>
          <a:srcRect t="2222" b="2622"/>
          <a:stretch/>
        </p:blipFill>
        <p:spPr>
          <a:xfrm>
            <a:off x="0" y="1786854"/>
            <a:ext cx="12192000" cy="4118995"/>
          </a:xfrm>
          <a:prstGeom prst="rect">
            <a:avLst/>
          </a:prstGeom>
        </p:spPr>
      </p:pic>
      <p:pic>
        <p:nvPicPr>
          <p:cNvPr id="5" name="Picture 4">
            <a:extLst>
              <a:ext uri="{FF2B5EF4-FFF2-40B4-BE49-F238E27FC236}">
                <a16:creationId xmlns:a16="http://schemas.microsoft.com/office/drawing/2014/main" id="{4E455617-BF43-4007-8AB1-FE169D6037A8}"/>
              </a:ext>
            </a:extLst>
          </p:cNvPr>
          <p:cNvPicPr>
            <a:picLocks noChangeAspect="1"/>
          </p:cNvPicPr>
          <p:nvPr/>
        </p:nvPicPr>
        <p:blipFill>
          <a:blip r:embed="rId3"/>
          <a:stretch>
            <a:fillRect/>
          </a:stretch>
        </p:blipFill>
        <p:spPr>
          <a:xfrm>
            <a:off x="838200" y="608858"/>
            <a:ext cx="2238095" cy="838095"/>
          </a:xfrm>
          <a:prstGeom prst="rect">
            <a:avLst/>
          </a:prstGeom>
        </p:spPr>
      </p:pic>
    </p:spTree>
    <p:extLst>
      <p:ext uri="{BB962C8B-B14F-4D97-AF65-F5344CB8AC3E}">
        <p14:creationId xmlns:p14="http://schemas.microsoft.com/office/powerpoint/2010/main" val="233069387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tint val="95000"/>
              <a:satMod val="170000"/>
            </a:schemeClr>
          </a:solidFill>
          <a:ln>
            <a:noFill/>
          </a:ln>
          <a:effectLst/>
        </p:spPr>
      </p:sp>
      <p:sp>
        <p:nvSpPr>
          <p:cNvPr id="26" name="Rectangle 25">
            <a:extLst>
              <a:ext uri="{FF2B5EF4-FFF2-40B4-BE49-F238E27FC236}">
                <a16:creationId xmlns:a16="http://schemas.microsoft.com/office/drawing/2014/main" id="{E945E29B-B971-41C6-A57B-B29BBB108A3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8" name="Group 27" title="intersecting circles">
            <a:extLst>
              <a:ext uri="{FF2B5EF4-FFF2-40B4-BE49-F238E27FC236}">
                <a16:creationId xmlns:a16="http://schemas.microsoft.com/office/drawing/2014/main" id="{4C76015D-CFEA-4204-9A50-352560FFC252}"/>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55481" y="498348"/>
            <a:ext cx="9902663" cy="5861304"/>
            <a:chOff x="1155481" y="498348"/>
            <a:chExt cx="9902663" cy="5861304"/>
          </a:xfrm>
        </p:grpSpPr>
        <p:sp>
          <p:nvSpPr>
            <p:cNvPr id="29" name="Oval 5">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sp>
        <p:sp>
          <p:nvSpPr>
            <p:cNvPr id="30" name="Oval 29">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sp>
        <p:sp>
          <p:nvSpPr>
            <p:cNvPr id="31" name="Oval 5">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sp>
      </p:grpSp>
      <p:sp useBgFill="1">
        <p:nvSpPr>
          <p:cNvPr id="33" name="Rectangle 32" title="ribbon">
            <a:extLst>
              <a:ext uri="{FF2B5EF4-FFF2-40B4-BE49-F238E27FC236}">
                <a16:creationId xmlns:a16="http://schemas.microsoft.com/office/drawing/2014/main" id="{3E1F47E4-066D-4C27-98C8-B2B2C7BABFE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38772"/>
            <a:ext cx="12192000" cy="3980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idx="4294967295"/>
          </p:nvPr>
        </p:nvSpPr>
        <p:spPr>
          <a:xfrm>
            <a:off x="838200" y="1760505"/>
            <a:ext cx="10515600" cy="935025"/>
          </a:xfrm>
        </p:spPr>
        <p:txBody>
          <a:bodyPr vert="horz" lIns="91440" tIns="45720" rIns="91440" bIns="45720" rtlCol="0" anchor="ctr">
            <a:normAutofit/>
          </a:bodyPr>
          <a:lstStyle/>
          <a:p>
            <a:pPr algn="ctr"/>
            <a:r>
              <a:rPr lang="en-US" sz="2000" kern="1200">
                <a:solidFill>
                  <a:schemeClr val="tx2"/>
                </a:solidFill>
                <a:latin typeface="+mj-lt"/>
                <a:ea typeface="+mj-ea"/>
                <a:cs typeface="+mj-cs"/>
              </a:rPr>
              <a:t>HTS 2020</a:t>
            </a:r>
            <a:br>
              <a:rPr lang="en-US" sz="2000" kern="1200">
                <a:solidFill>
                  <a:schemeClr val="tx2"/>
                </a:solidFill>
                <a:latin typeface="+mj-lt"/>
                <a:ea typeface="+mj-ea"/>
                <a:cs typeface="+mj-cs"/>
              </a:rPr>
            </a:br>
            <a:r>
              <a:rPr lang="en-US" sz="2000" kern="1200">
                <a:solidFill>
                  <a:schemeClr val="tx2"/>
                </a:solidFill>
                <a:latin typeface="+mj-lt"/>
                <a:ea typeface="+mj-ea"/>
                <a:cs typeface="+mj-cs"/>
              </a:rPr>
              <a:t> </a:t>
            </a:r>
            <a:br>
              <a:rPr lang="en-US" sz="2000" kern="1200">
                <a:solidFill>
                  <a:schemeClr val="tx2"/>
                </a:solidFill>
                <a:latin typeface="+mj-lt"/>
                <a:ea typeface="+mj-ea"/>
                <a:cs typeface="+mj-cs"/>
              </a:rPr>
            </a:br>
            <a:r>
              <a:rPr lang="en-US" sz="2000" kern="1200">
                <a:solidFill>
                  <a:schemeClr val="tx2"/>
                </a:solidFill>
                <a:latin typeface="+mj-lt"/>
                <a:ea typeface="+mj-ea"/>
                <a:cs typeface="+mj-cs"/>
              </a:rPr>
              <a:t>Visjon</a:t>
            </a:r>
          </a:p>
        </p:txBody>
      </p:sp>
      <p:sp>
        <p:nvSpPr>
          <p:cNvPr id="3" name="Text Placeholder 2"/>
          <p:cNvSpPr>
            <a:spLocks noGrp="1"/>
          </p:cNvSpPr>
          <p:nvPr>
            <p:ph type="body" sz="quarter" idx="4294967295"/>
          </p:nvPr>
        </p:nvSpPr>
        <p:spPr>
          <a:xfrm>
            <a:off x="2384952" y="3012928"/>
            <a:ext cx="7422096" cy="2109445"/>
          </a:xfrm>
        </p:spPr>
        <p:txBody>
          <a:bodyPr vert="horz" lIns="91440" tIns="45720" rIns="91440" bIns="45720" rtlCol="0">
            <a:normAutofit/>
          </a:bodyPr>
          <a:lstStyle/>
          <a:p>
            <a:pPr marL="0" indent="0">
              <a:buNone/>
            </a:pPr>
            <a:r>
              <a:rPr lang="nb-NO" sz="1800" dirty="0">
                <a:solidFill>
                  <a:schemeClr val="tx2"/>
                </a:solidFill>
              </a:rPr>
              <a:t>En visjon om å samle alle selskap i HTS konsern på en felles infrastruktur og plattform innen 2020</a:t>
            </a:r>
          </a:p>
        </p:txBody>
      </p:sp>
    </p:spTree>
    <p:extLst>
      <p:ext uri="{BB962C8B-B14F-4D97-AF65-F5344CB8AC3E}">
        <p14:creationId xmlns:p14="http://schemas.microsoft.com/office/powerpoint/2010/main" val="41315635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5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9" name="Picture 9"/>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321564" y="6308365"/>
            <a:ext cx="1109482" cy="229595"/>
          </a:xfrm>
          <a:prstGeom prst="rect">
            <a:avLst/>
          </a:prstGeom>
        </p:spPr>
      </p:pic>
      <p:sp>
        <p:nvSpPr>
          <p:cNvPr id="4" name="Title 3"/>
          <p:cNvSpPr>
            <a:spLocks noGrp="1"/>
          </p:cNvSpPr>
          <p:nvPr>
            <p:ph type="title"/>
          </p:nvPr>
        </p:nvSpPr>
        <p:spPr>
          <a:xfrm>
            <a:off x="838200" y="365125"/>
            <a:ext cx="10515600" cy="1325563"/>
          </a:xfrm>
        </p:spPr>
        <p:txBody>
          <a:bodyPr vert="horz" lIns="91440" tIns="45720" rIns="91440" bIns="45720" rtlCol="0" anchor="ctr">
            <a:normAutofit/>
          </a:bodyPr>
          <a:lstStyle/>
          <a:p>
            <a:pPr algn="l"/>
            <a:r>
              <a:rPr lang="nb-NO" sz="5400">
                <a:solidFill>
                  <a:schemeClr val="accent1"/>
                </a:solidFill>
                <a:latin typeface="Segoe UI" panose="020B0502040204020203" pitchFamily="34" charset="0"/>
                <a:cs typeface="Segoe UI" panose="020B0502040204020203" pitchFamily="34" charset="0"/>
              </a:rPr>
              <a:t>Formål felles konsernplattform</a:t>
            </a:r>
          </a:p>
        </p:txBody>
      </p:sp>
      <p:graphicFrame>
        <p:nvGraphicFramePr>
          <p:cNvPr id="51" name="Text Placeholder 1"/>
          <p:cNvGraphicFramePr/>
          <p:nvPr>
            <p:extLst>
              <p:ext uri="{D42A27DB-BD31-4B8C-83A1-F6EECF244321}">
                <p14:modId xmlns:p14="http://schemas.microsoft.com/office/powerpoint/2010/main" val="388164007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7498474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33" name="Plassholder for innhold 3" descr="Et bilde som inneholder mann, person, innendørs, vegg&#10;&#10;Beskrivelse som er generert med svært høy visshet"/>
          <p:cNvPicPr>
            <a:picLocks noChangeAspect="1"/>
          </p:cNvPicPr>
          <p:nvPr/>
        </p:nvPicPr>
        <p:blipFill rotWithShape="1">
          <a:blip r:embed="rId2"/>
          <a:srcRect l="3781"/>
          <a:stretch/>
        </p:blipFill>
        <p:spPr>
          <a:xfrm>
            <a:off x="20" y="10"/>
            <a:ext cx="4635571" cy="6857990"/>
          </a:xfrm>
          <a:prstGeom prst="rect">
            <a:avLst/>
          </a:prstGeom>
          <a:effectLst/>
        </p:spPr>
      </p:pic>
      <p:cxnSp>
        <p:nvCxnSpPr>
          <p:cNvPr id="39" name="Straight Connector 39">
            <a:extLst>
              <a:ext uri="{FF2B5EF4-FFF2-40B4-BE49-F238E27FC236}">
                <a16:creationId xmlns:a16="http://schemas.microsoft.com/office/drawing/2014/main" id="{A7F400EE-A8A5-48AF-B4D6-291B52C6F0B0}"/>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a:solidFill>
              <a:srgbClr val="424680"/>
            </a:solidFill>
          </a:ln>
        </p:spPr>
        <p:style>
          <a:lnRef idx="1">
            <a:schemeClr val="accent1"/>
          </a:lnRef>
          <a:fillRef idx="0">
            <a:schemeClr val="accent1"/>
          </a:fillRef>
          <a:effectRef idx="0">
            <a:schemeClr val="accent1"/>
          </a:effectRef>
          <a:fontRef idx="minor">
            <a:schemeClr val="tx1"/>
          </a:fontRef>
        </p:style>
      </p:cxnSp>
      <p:sp>
        <p:nvSpPr>
          <p:cNvPr id="10" name="Plassholder for innhold 9">
            <a:extLst>
              <a:ext uri="{FF2B5EF4-FFF2-40B4-BE49-F238E27FC236}">
                <a16:creationId xmlns:a16="http://schemas.microsoft.com/office/drawing/2014/main" id="{C1930AB2-049C-4EDF-B162-171554F04008}"/>
              </a:ext>
            </a:extLst>
          </p:cNvPr>
          <p:cNvSpPr>
            <a:spLocks noGrp="1"/>
          </p:cNvSpPr>
          <p:nvPr>
            <p:ph idx="4294967295"/>
          </p:nvPr>
        </p:nvSpPr>
        <p:spPr>
          <a:xfrm>
            <a:off x="4965431" y="2438400"/>
            <a:ext cx="7057571" cy="4080095"/>
          </a:xfrm>
          <a:prstGeom prst="rect">
            <a:avLst/>
          </a:prstGeom>
        </p:spPr>
        <p:txBody>
          <a:bodyPr vert="horz" lIns="91440" tIns="45720" rIns="91440" bIns="45720" rtlCol="0">
            <a:normAutofit/>
          </a:bodyPr>
          <a:lstStyle/>
          <a:p>
            <a:r>
              <a:rPr lang="nb-NO" sz="1200" b="1" dirty="0"/>
              <a:t>Historikk med Axdata:	</a:t>
            </a:r>
            <a:r>
              <a:rPr lang="nb-NO" sz="1200" dirty="0"/>
              <a:t>	Axdata sto/står for 2 </a:t>
            </a:r>
            <a:r>
              <a:rPr lang="nb-NO" sz="1200" dirty="0" err="1"/>
              <a:t>stk</a:t>
            </a:r>
            <a:r>
              <a:rPr lang="nb-NO" sz="1200" dirty="0"/>
              <a:t> AX 2009 miljøer i dag</a:t>
            </a:r>
          </a:p>
          <a:p>
            <a:r>
              <a:rPr lang="nb-NO" sz="1200" b="1" dirty="0"/>
              <a:t>Samarbeidet startet:	</a:t>
            </a:r>
            <a:r>
              <a:rPr lang="nb-NO" sz="1200" dirty="0"/>
              <a:t>	2007</a:t>
            </a:r>
          </a:p>
          <a:p>
            <a:r>
              <a:rPr lang="nb-NO" sz="1200" b="1" dirty="0"/>
              <a:t>Gammel plattform:</a:t>
            </a:r>
            <a:r>
              <a:rPr lang="nb-NO" sz="1200" dirty="0"/>
              <a:t>		3 </a:t>
            </a:r>
            <a:r>
              <a:rPr lang="nb-NO" sz="1200" dirty="0" err="1"/>
              <a:t>stk</a:t>
            </a:r>
            <a:r>
              <a:rPr lang="nb-NO" sz="1200" dirty="0"/>
              <a:t> AX 2009 og 1 </a:t>
            </a:r>
            <a:r>
              <a:rPr lang="nb-NO" sz="1200" dirty="0" err="1"/>
              <a:t>stk</a:t>
            </a:r>
            <a:r>
              <a:rPr lang="nb-NO" sz="1200" dirty="0"/>
              <a:t> King Dee, med totalt 4 infrastrukturer</a:t>
            </a:r>
          </a:p>
          <a:p>
            <a:r>
              <a:rPr lang="nb-NO" sz="1200" b="1" dirty="0"/>
              <a:t>Ny plattform:</a:t>
            </a:r>
            <a:r>
              <a:rPr lang="nb-NO" sz="1200" dirty="0"/>
              <a:t>		Dynamics 365 Public </a:t>
            </a:r>
            <a:r>
              <a:rPr lang="nb-NO" sz="1200" dirty="0" err="1"/>
              <a:t>Cloud</a:t>
            </a:r>
            <a:endParaRPr lang="nb-NO" sz="1200" dirty="0"/>
          </a:p>
          <a:p>
            <a:r>
              <a:rPr lang="nb-NO" sz="1200" b="1" dirty="0"/>
              <a:t>Beslutningsprosessen startet i HTS:</a:t>
            </a:r>
            <a:r>
              <a:rPr lang="nb-NO" sz="1200" dirty="0"/>
              <a:t>	Vinteren 2016</a:t>
            </a:r>
          </a:p>
          <a:p>
            <a:r>
              <a:rPr lang="nb-NO" sz="1200" b="1" dirty="0"/>
              <a:t>Løsninger som ble vurdert:</a:t>
            </a:r>
            <a:r>
              <a:rPr lang="nb-NO" sz="1200" dirty="0"/>
              <a:t>	AX 7, Dynamics NAV og SAP</a:t>
            </a:r>
          </a:p>
          <a:p>
            <a:r>
              <a:rPr lang="nb-NO" sz="1200" b="1" dirty="0"/>
              <a:t>Beslutning tatt:</a:t>
            </a:r>
            <a:r>
              <a:rPr lang="nb-NO" sz="1200" dirty="0"/>
              <a:t>		Januar 2017, Axdata valgt og kontrakt signert</a:t>
            </a:r>
          </a:p>
          <a:p>
            <a:r>
              <a:rPr lang="nb-NO" sz="1200" b="1" dirty="0"/>
              <a:t>Scope:	</a:t>
            </a:r>
            <a:r>
              <a:rPr lang="nb-NO" sz="1200" dirty="0"/>
              <a:t>		Konsernløsning, 10 selskap, 4 faser</a:t>
            </a:r>
          </a:p>
          <a:p>
            <a:r>
              <a:rPr lang="nb-NO" sz="1200" b="1" dirty="0"/>
              <a:t>Prosesser:	</a:t>
            </a:r>
            <a:r>
              <a:rPr lang="nb-NO" sz="1200" dirty="0"/>
              <a:t>		Økonomi/konsolidering, intercompany, salg, innkjøp, lager, </a:t>
            </a:r>
            <a:br>
              <a:rPr lang="nb-NO" sz="1200" dirty="0"/>
            </a:br>
            <a:r>
              <a:rPr lang="nb-NO" sz="1200" dirty="0"/>
              <a:t>			logistikk, engineering, produksjon, prosjekt, service, </a:t>
            </a:r>
            <a:r>
              <a:rPr lang="nb-NO" sz="1200" dirty="0" err="1"/>
              <a:t>retail</a:t>
            </a:r>
            <a:r>
              <a:rPr lang="nb-NO" sz="1200" dirty="0"/>
              <a:t>, </a:t>
            </a:r>
            <a:br>
              <a:rPr lang="nb-NO" sz="1200" dirty="0"/>
            </a:br>
            <a:r>
              <a:rPr lang="nb-NO" sz="1200" dirty="0"/>
              <a:t>			</a:t>
            </a:r>
            <a:r>
              <a:rPr lang="nb-NO" sz="1200" dirty="0" err="1"/>
              <a:t>hr</a:t>
            </a:r>
            <a:r>
              <a:rPr lang="nb-NO" sz="1200" dirty="0"/>
              <a:t> og lønn, med mer. </a:t>
            </a:r>
          </a:p>
          <a:p>
            <a:r>
              <a:rPr lang="nb-NO" sz="1200" b="1" dirty="0"/>
              <a:t>Prosjekt startet:</a:t>
            </a:r>
            <a:r>
              <a:rPr lang="nb-NO" sz="1200" dirty="0"/>
              <a:t>		Februar 2017 (Fase 1)</a:t>
            </a:r>
          </a:p>
          <a:p>
            <a:r>
              <a:rPr lang="nb-NO" sz="1200" b="1" dirty="0"/>
              <a:t>Nåværende fase:</a:t>
            </a:r>
            <a:r>
              <a:rPr lang="nb-NO" sz="1200" dirty="0"/>
              <a:t>		Fase 2, påbegynt Juni 2017, driftsettelse våren 2018. </a:t>
            </a:r>
          </a:p>
          <a:p>
            <a:r>
              <a:rPr lang="nb-NO" sz="1200" b="1" dirty="0"/>
              <a:t>Forventet ferdig dato fase 4:</a:t>
            </a:r>
            <a:r>
              <a:rPr lang="nb-NO" sz="1200" dirty="0"/>
              <a:t>	2020</a:t>
            </a:r>
          </a:p>
          <a:p>
            <a:pPr marL="0"/>
            <a:endParaRPr lang="nb-NO" sz="1200" dirty="0"/>
          </a:p>
        </p:txBody>
      </p:sp>
      <p:sp>
        <p:nvSpPr>
          <p:cNvPr id="8" name="Tittel 7">
            <a:extLst>
              <a:ext uri="{FF2B5EF4-FFF2-40B4-BE49-F238E27FC236}">
                <a16:creationId xmlns:a16="http://schemas.microsoft.com/office/drawing/2014/main" id="{95325D88-AD7B-4DFA-88E6-32C0CB7D6534}"/>
              </a:ext>
            </a:extLst>
          </p:cNvPr>
          <p:cNvSpPr>
            <a:spLocks noGrp="1"/>
          </p:cNvSpPr>
          <p:nvPr>
            <p:ph type="title" idx="4294967295"/>
          </p:nvPr>
        </p:nvSpPr>
        <p:spPr>
          <a:xfrm>
            <a:off x="4965430" y="629268"/>
            <a:ext cx="6586491" cy="1286160"/>
          </a:xfrm>
          <a:prstGeom prst="rect">
            <a:avLst/>
          </a:prstGeom>
        </p:spPr>
        <p:txBody>
          <a:bodyPr vert="horz" lIns="91440" tIns="45720" rIns="91440" bIns="45720" rtlCol="0" anchor="b">
            <a:normAutofit/>
          </a:bodyPr>
          <a:lstStyle/>
          <a:p>
            <a:r>
              <a:rPr lang="en-US" dirty="0"/>
              <a:t>HTS 2020</a:t>
            </a:r>
          </a:p>
        </p:txBody>
      </p:sp>
    </p:spTree>
    <p:extLst>
      <p:ext uri="{BB962C8B-B14F-4D97-AF65-F5344CB8AC3E}">
        <p14:creationId xmlns:p14="http://schemas.microsoft.com/office/powerpoint/2010/main" val="76546668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useBgFill="1">
        <p:nvSpPr>
          <p:cNvPr id="11" name="Rectangle 10">
            <a:extLst>
              <a:ext uri="{FF2B5EF4-FFF2-40B4-BE49-F238E27FC236}">
                <a16:creationId xmlns:a16="http://schemas.microsoft.com/office/drawing/2014/main" id="{E4F9F79B-A093-478E-96B5-EE02BC93A85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Straight Connector 12">
            <a:extLst>
              <a:ext uri="{FF2B5EF4-FFF2-40B4-BE49-F238E27FC236}">
                <a16:creationId xmlns:a16="http://schemas.microsoft.com/office/drawing/2014/main" id="{D4C22394-EBC2-4FAF-A555-6C02D589EED7}"/>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1508760" y="3431556"/>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F7194F93-1F71-4A70-9DF1-28F18377111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32897" y="5004581"/>
            <a:ext cx="962395" cy="9623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9BBC0C84-DC2A-43AE-9576-0A44295E8B9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63725" y="4865965"/>
            <a:ext cx="293695" cy="2936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11394CD8-BD30-4B74-86F4-51FDF338341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113" y="0"/>
            <a:ext cx="5699887"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40079" y="4526280"/>
            <a:ext cx="7410681" cy="1737360"/>
          </a:xfrm>
        </p:spPr>
        <p:txBody>
          <a:bodyPr vert="horz" lIns="91440" tIns="45720" rIns="91440" bIns="45720" rtlCol="0" anchor="ctr">
            <a:normAutofit/>
          </a:bodyPr>
          <a:lstStyle/>
          <a:p>
            <a:pPr algn="l"/>
            <a:r>
              <a:rPr lang="en-US" sz="3700" kern="1200" dirty="0" err="1">
                <a:solidFill>
                  <a:schemeClr val="tx1"/>
                </a:solidFill>
                <a:latin typeface="+mj-lt"/>
                <a:ea typeface="+mj-ea"/>
                <a:cs typeface="+mj-cs"/>
              </a:rPr>
              <a:t>Historikk</a:t>
            </a:r>
            <a:r>
              <a:rPr lang="en-US" sz="3700" kern="1200" dirty="0">
                <a:solidFill>
                  <a:schemeClr val="tx1"/>
                </a:solidFill>
                <a:latin typeface="+mj-lt"/>
                <a:ea typeface="+mj-ea"/>
                <a:cs typeface="+mj-cs"/>
              </a:rPr>
              <a:t> HTS </a:t>
            </a:r>
            <a:r>
              <a:rPr lang="en-US" sz="3700" kern="1200" dirty="0" err="1">
                <a:solidFill>
                  <a:schemeClr val="tx1"/>
                </a:solidFill>
                <a:latin typeface="+mj-lt"/>
                <a:ea typeface="+mj-ea"/>
                <a:cs typeface="+mj-cs"/>
              </a:rPr>
              <a:t>og</a:t>
            </a:r>
            <a:r>
              <a:rPr lang="en-US" sz="3700" kern="1200" dirty="0">
                <a:solidFill>
                  <a:schemeClr val="tx1"/>
                </a:solidFill>
                <a:latin typeface="+mj-lt"/>
                <a:ea typeface="+mj-ea"/>
                <a:cs typeface="+mj-cs"/>
              </a:rPr>
              <a:t> Axdata</a:t>
            </a:r>
          </a:p>
        </p:txBody>
      </p:sp>
      <p:sp>
        <p:nvSpPr>
          <p:cNvPr id="4" name="Text Placeholder 3"/>
          <p:cNvSpPr>
            <a:spLocks noGrp="1"/>
          </p:cNvSpPr>
          <p:nvPr>
            <p:ph type="body" sz="quarter" idx="4294967295"/>
          </p:nvPr>
        </p:nvSpPr>
        <p:spPr>
          <a:xfrm>
            <a:off x="640080" y="595293"/>
            <a:ext cx="5676637" cy="3463951"/>
          </a:xfrm>
        </p:spPr>
        <p:txBody>
          <a:bodyPr anchor="ctr">
            <a:normAutofit/>
          </a:bodyPr>
          <a:lstStyle/>
          <a:p>
            <a:pPr marL="514350" indent="-285750">
              <a:lnSpc>
                <a:spcPct val="100000"/>
              </a:lnSpc>
              <a:spcBef>
                <a:spcPts val="500"/>
              </a:spcBef>
            </a:pPr>
            <a:r>
              <a:rPr lang="nb-NO" sz="1400" dirty="0">
                <a:solidFill>
                  <a:schemeClr val="tx2"/>
                </a:solidFill>
                <a:latin typeface="Segoe UI Light" panose="020B0502040204020203" pitchFamily="34" charset="0"/>
                <a:cs typeface="Segoe UI Light" panose="020B0502040204020203" pitchFamily="34" charset="0"/>
              </a:rPr>
              <a:t>Axdata og HTS startet sitt samarbeid i 2008, der Axdata overtok ansvaret fra en annen Dynamics AX partner for Axapta 3.0 på Krøderen. Denne installasjonen har senere blitt oppgradert til AX 2009 og videreutviklet i tett samarbeid. </a:t>
            </a:r>
          </a:p>
          <a:p>
            <a:pPr marL="514350" indent="-285750">
              <a:lnSpc>
                <a:spcPct val="100000"/>
              </a:lnSpc>
              <a:spcBef>
                <a:spcPts val="500"/>
              </a:spcBef>
            </a:pPr>
            <a:r>
              <a:rPr lang="nb-NO" sz="1400" dirty="0">
                <a:solidFill>
                  <a:schemeClr val="tx2"/>
                </a:solidFill>
                <a:latin typeface="Segoe UI Light" panose="020B0502040204020203" pitchFamily="34" charset="0"/>
                <a:cs typeface="Segoe UI Light" panose="020B0502040204020203" pitchFamily="34" charset="0"/>
              </a:rPr>
              <a:t>I 2010 ble Axdata valgt som implementeringspartner for Loyds Industri, der Dynamics AX 2009 ble implementert og senere har blitt videreutviklet i tett samarbeid. </a:t>
            </a:r>
          </a:p>
          <a:p>
            <a:pPr marL="514350" indent="-285750">
              <a:lnSpc>
                <a:spcPct val="100000"/>
              </a:lnSpc>
              <a:spcBef>
                <a:spcPts val="500"/>
              </a:spcBef>
            </a:pPr>
            <a:r>
              <a:rPr lang="nb-NO" sz="1400" dirty="0">
                <a:solidFill>
                  <a:schemeClr val="tx2"/>
                </a:solidFill>
                <a:latin typeface="Segoe UI Light" panose="020B0502040204020203" pitchFamily="34" charset="0"/>
                <a:cs typeface="Segoe UI Light" panose="020B0502040204020203" pitchFamily="34" charset="0"/>
              </a:rPr>
              <a:t>Sammen har vi hatt mange gode opplevelser og leveranser, men vi har også hatt våre utfordringer sammen disse årene – disse har vi både løst og lært av sammen. </a:t>
            </a:r>
            <a:endParaRPr lang="en-US" sz="1400" dirty="0">
              <a:solidFill>
                <a:schemeClr val="tx2"/>
              </a:solidFill>
            </a:endParaRPr>
          </a:p>
        </p:txBody>
      </p:sp>
      <p:pic>
        <p:nvPicPr>
          <p:cNvPr id="14" name="Picture 2">
            <a:extLst>
              <a:ext uri="{FF2B5EF4-FFF2-40B4-BE49-F238E27FC236}">
                <a16:creationId xmlns:a16="http://schemas.microsoft.com/office/drawing/2014/main" id="{A6CD5EFE-0A77-4F0D-8514-82CC13A9B6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2" y="1728"/>
            <a:ext cx="4493494" cy="3370121"/>
          </a:xfrm>
          <a:prstGeom prst="rect">
            <a:avLst/>
          </a:prstGeom>
        </p:spPr>
      </p:pic>
      <p:pic>
        <p:nvPicPr>
          <p:cNvPr id="16" name="Picture 5">
            <a:extLst>
              <a:ext uri="{FF2B5EF4-FFF2-40B4-BE49-F238E27FC236}">
                <a16:creationId xmlns:a16="http://schemas.microsoft.com/office/drawing/2014/main" id="{24B99528-5DAE-4105-B7B5-5304BBF0B9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253664"/>
            <a:ext cx="4820772" cy="3615579"/>
          </a:xfrm>
          <a:prstGeom prst="rect">
            <a:avLst/>
          </a:prstGeom>
        </p:spPr>
      </p:pic>
      <p:pic>
        <p:nvPicPr>
          <p:cNvPr id="18" name="Picture 6">
            <a:extLst>
              <a:ext uri="{FF2B5EF4-FFF2-40B4-BE49-F238E27FC236}">
                <a16:creationId xmlns:a16="http://schemas.microsoft.com/office/drawing/2014/main" id="{DA3AABC6-CD11-4EDE-B8A7-91960AC741E3}"/>
              </a:ext>
            </a:extLst>
          </p:cNvPr>
          <p:cNvPicPr>
            <a:picLocks noChangeAspect="1"/>
          </p:cNvPicPr>
          <p:nvPr/>
        </p:nvPicPr>
        <p:blipFill rotWithShape="1">
          <a:blip r:embed="rId5">
            <a:extLst>
              <a:ext uri="{28A0092B-C50C-407E-A947-70E740481C1C}">
                <a14:useLocalDpi xmlns:a14="http://schemas.microsoft.com/office/drawing/2010/main" val="0"/>
              </a:ext>
            </a:extLst>
          </a:blip>
          <a:srcRect l="15759"/>
          <a:stretch/>
        </p:blipFill>
        <p:spPr>
          <a:xfrm>
            <a:off x="4489003" y="0"/>
            <a:ext cx="7702997" cy="6858000"/>
          </a:xfrm>
          <a:prstGeom prst="rect">
            <a:avLst/>
          </a:prstGeom>
        </p:spPr>
      </p:pic>
    </p:spTree>
    <p:extLst>
      <p:ext uri="{BB962C8B-B14F-4D97-AF65-F5344CB8AC3E}">
        <p14:creationId xmlns:p14="http://schemas.microsoft.com/office/powerpoint/2010/main" val="2579903292"/>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26"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down)">
                                      <p:cBhvr>
                                        <p:cTn id="25" dur="1450">
                                          <p:stCondLst>
                                            <p:cond delay="0"/>
                                          </p:stCondLst>
                                        </p:cTn>
                                        <p:tgtEl>
                                          <p:spTgt spid="18"/>
                                        </p:tgtEl>
                                      </p:cBhvr>
                                    </p:animEffect>
                                    <p:anim calcmode="lin" valueType="num">
                                      <p:cBhvr>
                                        <p:cTn id="26" dur="4555"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27" dur="1660"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28" dur="1660" tmFilter="0, 0; 0.125,0.2665; 0.25,0.4; 0.375,0.465; 0.5,0.5;  0.625,0.535; 0.75,0.6; 0.875,0.7335; 1,1">
                                          <p:stCondLst>
                                            <p:cond delay="1660"/>
                                          </p:stCondLst>
                                        </p:cTn>
                                        <p:tgtEl>
                                          <p:spTgt spid="18"/>
                                        </p:tgtEl>
                                        <p:attrNameLst>
                                          <p:attrName>ppt_y</p:attrName>
                                        </p:attrNameLst>
                                      </p:cBhvr>
                                      <p:tavLst>
                                        <p:tav tm="0" fmla="#ppt_y-sin(pi*$)/9">
                                          <p:val>
                                            <p:fltVal val="0"/>
                                          </p:val>
                                        </p:tav>
                                        <p:tav tm="100000">
                                          <p:val>
                                            <p:fltVal val="1"/>
                                          </p:val>
                                        </p:tav>
                                      </p:tavLst>
                                    </p:anim>
                                    <p:anim calcmode="lin" valueType="num">
                                      <p:cBhvr>
                                        <p:cTn id="29" dur="830" tmFilter="0, 0; 0.125,0.2665; 0.25,0.4; 0.375,0.465; 0.5,0.5;  0.625,0.535; 0.75,0.6; 0.875,0.7335; 1,1">
                                          <p:stCondLst>
                                            <p:cond delay="3310"/>
                                          </p:stCondLst>
                                        </p:cTn>
                                        <p:tgtEl>
                                          <p:spTgt spid="18"/>
                                        </p:tgtEl>
                                        <p:attrNameLst>
                                          <p:attrName>ppt_y</p:attrName>
                                        </p:attrNameLst>
                                      </p:cBhvr>
                                      <p:tavLst>
                                        <p:tav tm="0" fmla="#ppt_y-sin(pi*$)/27">
                                          <p:val>
                                            <p:fltVal val="0"/>
                                          </p:val>
                                        </p:tav>
                                        <p:tav tm="100000">
                                          <p:val>
                                            <p:fltVal val="1"/>
                                          </p:val>
                                        </p:tav>
                                      </p:tavLst>
                                    </p:anim>
                                    <p:anim calcmode="lin" valueType="num">
                                      <p:cBhvr>
                                        <p:cTn id="30" dur="410" tmFilter="0, 0; 0.125,0.2665; 0.25,0.4; 0.375,0.465; 0.5,0.5;  0.625,0.535; 0.75,0.6; 0.875,0.7335; 1,1">
                                          <p:stCondLst>
                                            <p:cond delay="4140"/>
                                          </p:stCondLst>
                                        </p:cTn>
                                        <p:tgtEl>
                                          <p:spTgt spid="18"/>
                                        </p:tgtEl>
                                        <p:attrNameLst>
                                          <p:attrName>ppt_y</p:attrName>
                                        </p:attrNameLst>
                                      </p:cBhvr>
                                      <p:tavLst>
                                        <p:tav tm="0" fmla="#ppt_y-sin(pi*$)/81">
                                          <p:val>
                                            <p:fltVal val="0"/>
                                          </p:val>
                                        </p:tav>
                                        <p:tav tm="100000">
                                          <p:val>
                                            <p:fltVal val="1"/>
                                          </p:val>
                                        </p:tav>
                                      </p:tavLst>
                                    </p:anim>
                                    <p:animScale>
                                      <p:cBhvr>
                                        <p:cTn id="31" dur="65">
                                          <p:stCondLst>
                                            <p:cond delay="1625"/>
                                          </p:stCondLst>
                                        </p:cTn>
                                        <p:tgtEl>
                                          <p:spTgt spid="18"/>
                                        </p:tgtEl>
                                      </p:cBhvr>
                                      <p:to x="100000" y="60000"/>
                                    </p:animScale>
                                    <p:animScale>
                                      <p:cBhvr>
                                        <p:cTn id="32" dur="415" decel="50000">
                                          <p:stCondLst>
                                            <p:cond delay="1690"/>
                                          </p:stCondLst>
                                        </p:cTn>
                                        <p:tgtEl>
                                          <p:spTgt spid="18"/>
                                        </p:tgtEl>
                                      </p:cBhvr>
                                      <p:to x="100000" y="100000"/>
                                    </p:animScale>
                                    <p:animScale>
                                      <p:cBhvr>
                                        <p:cTn id="33" dur="65">
                                          <p:stCondLst>
                                            <p:cond delay="3280"/>
                                          </p:stCondLst>
                                        </p:cTn>
                                        <p:tgtEl>
                                          <p:spTgt spid="18"/>
                                        </p:tgtEl>
                                      </p:cBhvr>
                                      <p:to x="100000" y="80000"/>
                                    </p:animScale>
                                    <p:animScale>
                                      <p:cBhvr>
                                        <p:cTn id="34" dur="415" decel="50000">
                                          <p:stCondLst>
                                            <p:cond delay="3345"/>
                                          </p:stCondLst>
                                        </p:cTn>
                                        <p:tgtEl>
                                          <p:spTgt spid="18"/>
                                        </p:tgtEl>
                                      </p:cBhvr>
                                      <p:to x="100000" y="100000"/>
                                    </p:animScale>
                                    <p:animScale>
                                      <p:cBhvr>
                                        <p:cTn id="35" dur="65">
                                          <p:stCondLst>
                                            <p:cond delay="4105"/>
                                          </p:stCondLst>
                                        </p:cTn>
                                        <p:tgtEl>
                                          <p:spTgt spid="18"/>
                                        </p:tgtEl>
                                      </p:cBhvr>
                                      <p:to x="100000" y="90000"/>
                                    </p:animScale>
                                    <p:animScale>
                                      <p:cBhvr>
                                        <p:cTn id="36" dur="415" decel="50000">
                                          <p:stCondLst>
                                            <p:cond delay="4170"/>
                                          </p:stCondLst>
                                        </p:cTn>
                                        <p:tgtEl>
                                          <p:spTgt spid="18"/>
                                        </p:tgtEl>
                                      </p:cBhvr>
                                      <p:to x="100000" y="100000"/>
                                    </p:animScale>
                                    <p:animScale>
                                      <p:cBhvr>
                                        <p:cTn id="37" dur="65">
                                          <p:stCondLst>
                                            <p:cond delay="4520"/>
                                          </p:stCondLst>
                                        </p:cTn>
                                        <p:tgtEl>
                                          <p:spTgt spid="18"/>
                                        </p:tgtEl>
                                      </p:cBhvr>
                                      <p:to x="100000" y="95000"/>
                                    </p:animScale>
                                    <p:animScale>
                                      <p:cBhvr>
                                        <p:cTn id="38" dur="415" decel="50000">
                                          <p:stCondLst>
                                            <p:cond delay="4585"/>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p:cNvGrpSpPr/>
          <p:nvPr/>
        </p:nvGrpSpPr>
        <p:grpSpPr>
          <a:xfrm>
            <a:off x="1506396" y="1505498"/>
            <a:ext cx="2560135" cy="4495662"/>
            <a:chOff x="9558323" y="3035767"/>
            <a:chExt cx="2560135" cy="4495662"/>
          </a:xfrm>
        </p:grpSpPr>
        <p:grpSp>
          <p:nvGrpSpPr>
            <p:cNvPr id="11" name="Gruppe 10"/>
            <p:cNvGrpSpPr/>
            <p:nvPr/>
          </p:nvGrpSpPr>
          <p:grpSpPr>
            <a:xfrm>
              <a:off x="9558323" y="5096561"/>
              <a:ext cx="2560135" cy="2434868"/>
              <a:chOff x="706423" y="3744818"/>
              <a:chExt cx="2560135" cy="2434868"/>
            </a:xfrm>
          </p:grpSpPr>
          <p:sp>
            <p:nvSpPr>
              <p:cNvPr id="7" name="TekstSylinder 6"/>
              <p:cNvSpPr txBox="1"/>
              <p:nvPr/>
            </p:nvSpPr>
            <p:spPr>
              <a:xfrm>
                <a:off x="706423" y="3744818"/>
                <a:ext cx="2560135" cy="461665"/>
              </a:xfrm>
              <a:prstGeom prst="rect">
                <a:avLst/>
              </a:prstGeom>
              <a:noFill/>
            </p:spPr>
            <p:txBody>
              <a:bodyPr wrap="square" rtlCol="0">
                <a:spAutoFit/>
              </a:bodyPr>
              <a:lstStyle/>
              <a:p>
                <a:pPr algn="ctr"/>
                <a:r>
                  <a:rPr lang="nb-NO" sz="2400" dirty="0">
                    <a:solidFill>
                      <a:schemeClr val="accent2"/>
                    </a:solidFill>
                    <a:latin typeface="Segoe UI" panose="020B0502040204020203" pitchFamily="34" charset="0"/>
                    <a:ea typeface="Segoe UI Black" panose="020B0A02040204020203" pitchFamily="34" charset="0"/>
                    <a:cs typeface="Segoe UI" panose="020B0502040204020203" pitchFamily="34" charset="0"/>
                  </a:rPr>
                  <a:t>Trond Johansson</a:t>
                </a:r>
              </a:p>
            </p:txBody>
          </p:sp>
          <p:sp>
            <p:nvSpPr>
              <p:cNvPr id="8" name="TekstSylinder 7"/>
              <p:cNvSpPr txBox="1"/>
              <p:nvPr/>
            </p:nvSpPr>
            <p:spPr>
              <a:xfrm>
                <a:off x="706423" y="4117583"/>
                <a:ext cx="2560135" cy="2062103"/>
              </a:xfrm>
              <a:prstGeom prst="rect">
                <a:avLst/>
              </a:prstGeom>
              <a:noFill/>
            </p:spPr>
            <p:txBody>
              <a:bodyPr wrap="square" rtlCol="0">
                <a:spAutoFit/>
              </a:bodyPr>
              <a:lstStyle/>
              <a:p>
                <a:pPr algn="ctr"/>
                <a:r>
                  <a:rPr lang="nb-NO" sz="1600" dirty="0">
                    <a:solidFill>
                      <a:schemeClr val="bg1">
                        <a:lumMod val="65000"/>
                      </a:schemeClr>
                    </a:solidFill>
                    <a:latin typeface="Segoe UI" panose="020B0502040204020203" pitchFamily="34" charset="0"/>
                    <a:ea typeface="Segoe UI Black" panose="020B0A02040204020203" pitchFamily="34" charset="0"/>
                    <a:cs typeface="Segoe UI" panose="020B0502040204020203" pitchFamily="34" charset="0"/>
                  </a:rPr>
                  <a:t>Administrerende direktør</a:t>
                </a:r>
              </a:p>
              <a:p>
                <a:pPr algn="ctr"/>
                <a:r>
                  <a:rPr lang="nb-NO" sz="1600" dirty="0">
                    <a:solidFill>
                      <a:schemeClr val="bg1">
                        <a:lumMod val="65000"/>
                      </a:schemeClr>
                    </a:solidFill>
                    <a:latin typeface="Segoe UI" panose="020B0502040204020203" pitchFamily="34" charset="0"/>
                    <a:ea typeface="Segoe UI Black" panose="020B0A02040204020203" pitchFamily="34" charset="0"/>
                    <a:cs typeface="Segoe UI" panose="020B0502040204020203" pitchFamily="34" charset="0"/>
                  </a:rPr>
                  <a:t>Axdata AS</a:t>
                </a:r>
              </a:p>
              <a:p>
                <a:pPr algn="ctr"/>
                <a:r>
                  <a:rPr lang="nb-NO" sz="1600" dirty="0">
                    <a:solidFill>
                      <a:schemeClr val="bg1">
                        <a:lumMod val="65000"/>
                      </a:schemeClr>
                    </a:solidFill>
                    <a:latin typeface="Segoe UI" panose="020B0502040204020203" pitchFamily="34" charset="0"/>
                    <a:ea typeface="Segoe UI Black" panose="020B0A02040204020203" pitchFamily="34" charset="0"/>
                    <a:cs typeface="Segoe UI" panose="020B0502040204020203" pitchFamily="34" charset="0"/>
                  </a:rPr>
                  <a:t>+47 41 42 38 39</a:t>
                </a:r>
              </a:p>
              <a:p>
                <a:pPr algn="ctr"/>
                <a:r>
                  <a:rPr lang="nb-NO" sz="1600" dirty="0">
                    <a:solidFill>
                      <a:schemeClr val="bg1">
                        <a:lumMod val="65000"/>
                      </a:schemeClr>
                    </a:solidFill>
                    <a:latin typeface="Segoe UI" panose="020B0502040204020203" pitchFamily="34" charset="0"/>
                    <a:ea typeface="Segoe UI Black" panose="020B0A02040204020203" pitchFamily="34" charset="0"/>
                    <a:cs typeface="Segoe UI" panose="020B0502040204020203" pitchFamily="34" charset="0"/>
                    <a:hlinkClick r:id="rId2"/>
                  </a:rPr>
                  <a:t>trond@axdata.com</a:t>
                </a:r>
                <a:endParaRPr lang="nb-NO" sz="1600" dirty="0">
                  <a:solidFill>
                    <a:schemeClr val="bg1">
                      <a:lumMod val="65000"/>
                    </a:schemeClr>
                  </a:solidFill>
                  <a:latin typeface="Segoe UI" panose="020B0502040204020203" pitchFamily="34" charset="0"/>
                  <a:ea typeface="Segoe UI Black" panose="020B0A02040204020203" pitchFamily="34" charset="0"/>
                  <a:cs typeface="Segoe UI" panose="020B0502040204020203" pitchFamily="34" charset="0"/>
                </a:endParaRPr>
              </a:p>
              <a:p>
                <a:pPr algn="ctr"/>
                <a:endParaRPr lang="nb-NO" sz="1600" dirty="0">
                  <a:solidFill>
                    <a:schemeClr val="bg1">
                      <a:lumMod val="65000"/>
                    </a:schemeClr>
                  </a:solidFill>
                  <a:latin typeface="Segoe UI" panose="020B0502040204020203" pitchFamily="34" charset="0"/>
                  <a:ea typeface="Segoe UI Black" panose="020B0A02040204020203" pitchFamily="34" charset="0"/>
                  <a:cs typeface="Segoe UI" panose="020B0502040204020203" pitchFamily="34" charset="0"/>
                </a:endParaRPr>
              </a:p>
              <a:p>
                <a:pPr algn="ctr"/>
                <a:r>
                  <a:rPr lang="nb-NO" sz="1600" dirty="0">
                    <a:solidFill>
                      <a:schemeClr val="bg1">
                        <a:lumMod val="65000"/>
                      </a:schemeClr>
                    </a:solidFill>
                    <a:latin typeface="Segoe UI" panose="020B0502040204020203" pitchFamily="34" charset="0"/>
                    <a:ea typeface="Segoe UI Black" panose="020B0A02040204020203" pitchFamily="34" charset="0"/>
                    <a:cs typeface="Segoe UI" panose="020B0502040204020203" pitchFamily="34" charset="0"/>
                    <a:hlinkClick r:id="rId3"/>
                  </a:rPr>
                  <a:t>https://www.linkedin.com/in/trond-johansson-81b375a/</a:t>
                </a:r>
                <a:r>
                  <a:rPr lang="nb-NO" sz="1600" dirty="0">
                    <a:solidFill>
                      <a:schemeClr val="bg1">
                        <a:lumMod val="65000"/>
                      </a:schemeClr>
                    </a:solidFill>
                    <a:latin typeface="Segoe UI" panose="020B0502040204020203" pitchFamily="34" charset="0"/>
                    <a:ea typeface="Segoe UI Black" panose="020B0A02040204020203" pitchFamily="34" charset="0"/>
                    <a:cs typeface="Segoe UI" panose="020B0502040204020203" pitchFamily="34" charset="0"/>
                  </a:rPr>
                  <a:t>   </a:t>
                </a:r>
              </a:p>
            </p:txBody>
          </p:sp>
        </p:gr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74037">
              <a:off x="9826832" y="3035767"/>
              <a:ext cx="2023117" cy="2023117"/>
            </a:xfrm>
            <a:prstGeom prst="ellipse">
              <a:avLst/>
            </a:prstGeom>
            <a:solidFill>
              <a:schemeClr val="bg1">
                <a:lumMod val="85000"/>
              </a:schemeClr>
            </a:solidFill>
            <a:ln w="63500" cap="rnd">
              <a:noFill/>
            </a:ln>
            <a:effectLst/>
            <a:scene3d>
              <a:camera prst="orthographicFront"/>
              <a:lightRig rig="contrasting" dir="t">
                <a:rot lat="0" lon="0" rev="3000000"/>
              </a:lightRig>
            </a:scene3d>
            <a:sp3d contourW="7620">
              <a:bevelT w="95250" h="31750"/>
              <a:contourClr>
                <a:srgbClr val="333333"/>
              </a:contourClr>
            </a:sp3d>
          </p:spPr>
        </p:pic>
      </p:grpSp>
      <p:sp>
        <p:nvSpPr>
          <p:cNvPr id="4" name="Slide Number Placeholder 3"/>
          <p:cNvSpPr>
            <a:spLocks noGrp="1"/>
          </p:cNvSpPr>
          <p:nvPr>
            <p:ph type="sldNum" sz="quarter" idx="4294967295"/>
          </p:nvPr>
        </p:nvSpPr>
        <p:spPr>
          <a:xfrm>
            <a:off x="9448800" y="6356350"/>
            <a:ext cx="2743200" cy="365125"/>
          </a:xfrm>
        </p:spPr>
        <p:txBody>
          <a:bodyPr/>
          <a:lstStyle/>
          <a:p>
            <a:fld id="{4B354D84-3758-4631-8380-FAB21DA96DB2}" type="slidenum">
              <a:rPr lang="en-US" smtClean="0"/>
              <a:t>7</a:t>
            </a:fld>
            <a:endParaRPr lang="en-US"/>
          </a:p>
        </p:txBody>
      </p:sp>
      <p:sp>
        <p:nvSpPr>
          <p:cNvPr id="13" name="Plassholder for innhold 9">
            <a:extLst>
              <a:ext uri="{FF2B5EF4-FFF2-40B4-BE49-F238E27FC236}">
                <a16:creationId xmlns:a16="http://schemas.microsoft.com/office/drawing/2014/main" id="{A3C0B0BD-60C4-4668-B87E-929FCEE9343F}"/>
              </a:ext>
            </a:extLst>
          </p:cNvPr>
          <p:cNvSpPr txBox="1">
            <a:spLocks/>
          </p:cNvSpPr>
          <p:nvPr/>
        </p:nvSpPr>
        <p:spPr>
          <a:xfrm>
            <a:off x="4767263" y="1388233"/>
            <a:ext cx="6586537" cy="46129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1600" dirty="0"/>
              <a:t>Startet i Axdata:		04.09.2006</a:t>
            </a:r>
          </a:p>
          <a:p>
            <a:pPr marL="0" indent="0">
              <a:buNone/>
            </a:pPr>
            <a:r>
              <a:rPr lang="nb-NO" sz="1600" dirty="0"/>
              <a:t>Roller i Axdata:		Salgssjef	(2006 – 2009) </a:t>
            </a:r>
            <a:br>
              <a:rPr lang="nb-NO" sz="1600" dirty="0"/>
            </a:br>
            <a:r>
              <a:rPr lang="nb-NO" sz="1600" dirty="0"/>
              <a:t>			COO	(2009 – 2013)</a:t>
            </a:r>
            <a:br>
              <a:rPr lang="nb-NO" sz="1600" dirty="0"/>
            </a:br>
            <a:r>
              <a:rPr lang="nb-NO" sz="1600" dirty="0"/>
              <a:t>			CEO	(2013 – </a:t>
            </a:r>
            <a:r>
              <a:rPr lang="nb-NO" sz="1600" dirty="0" err="1"/>
              <a:t>dd</a:t>
            </a:r>
            <a:r>
              <a:rPr lang="nb-NO" sz="1600" dirty="0"/>
              <a:t> )</a:t>
            </a:r>
          </a:p>
          <a:p>
            <a:pPr marL="0" indent="0">
              <a:buFont typeface="Arial" panose="020B0604020202020204" pitchFamily="34" charset="0"/>
              <a:buNone/>
            </a:pPr>
            <a:endParaRPr lang="nb-NO" sz="2000" b="1" dirty="0">
              <a:solidFill>
                <a:schemeClr val="accent2"/>
              </a:solidFill>
              <a:latin typeface="+mj-lt"/>
            </a:endParaRPr>
          </a:p>
          <a:p>
            <a:pPr marL="0" indent="0">
              <a:buFont typeface="Arial" panose="020B0604020202020204" pitchFamily="34" charset="0"/>
              <a:buNone/>
            </a:pPr>
            <a:r>
              <a:rPr lang="nb-NO" sz="2000" b="1" dirty="0">
                <a:solidFill>
                  <a:schemeClr val="accent2"/>
                </a:solidFill>
                <a:latin typeface="+mj-lt"/>
              </a:rPr>
              <a:t>Kort om meg selv:</a:t>
            </a:r>
            <a:br>
              <a:rPr lang="nb-NO" sz="2000" dirty="0"/>
            </a:br>
            <a:r>
              <a:rPr lang="nb-NO" sz="1600" dirty="0"/>
              <a:t>Stolt pappa til Bella 10 </a:t>
            </a:r>
            <a:r>
              <a:rPr lang="nb-NO" sz="1600" dirty="0" err="1"/>
              <a:t>mnd</a:t>
            </a:r>
            <a:r>
              <a:rPr lang="nb-NO" sz="1600" dirty="0"/>
              <a:t> og bonuspappa for Marcus 7 år. Over snittet interessert i fotball, og er lidenskapelig engasjert i Newcastle som supporter – og Store Bergan Idrettslag som aktiv spiller og trener for Gutter 2010. </a:t>
            </a:r>
          </a:p>
          <a:p>
            <a:pPr marL="0" indent="0">
              <a:buFont typeface="Arial" panose="020B0604020202020204" pitchFamily="34" charset="0"/>
              <a:buNone/>
            </a:pPr>
            <a:r>
              <a:rPr lang="nb-NO" sz="1600" dirty="0"/>
              <a:t>I tillegg er jeg lidenskapelig opptatt av hvordan vi kan bruke teknologi til å forbedre forretningsprosessene til våre kunder. </a:t>
            </a:r>
            <a:r>
              <a:rPr lang="nb-NO" sz="1600" u="sng" dirty="0"/>
              <a:t>Og det er forretningsprosessene som er viktig – teknologien er kun en verktøykasse som hele tiden er i endring</a:t>
            </a:r>
            <a:r>
              <a:rPr lang="nb-NO" sz="1600" dirty="0"/>
              <a:t>. </a:t>
            </a:r>
            <a:endParaRPr lang="nb-NO" sz="2000" dirty="0"/>
          </a:p>
        </p:txBody>
      </p:sp>
    </p:spTree>
    <p:extLst>
      <p:ext uri="{BB962C8B-B14F-4D97-AF65-F5344CB8AC3E}">
        <p14:creationId xmlns:p14="http://schemas.microsoft.com/office/powerpoint/2010/main" val="3171174048"/>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 name="Group 74"/>
          <p:cNvGrpSpPr/>
          <p:nvPr/>
        </p:nvGrpSpPr>
        <p:grpSpPr>
          <a:xfrm>
            <a:off x="5699602" y="820358"/>
            <a:ext cx="6488177" cy="6059627"/>
            <a:chOff x="5638026" y="798374"/>
            <a:chExt cx="6488177" cy="6059627"/>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Layer>
                  </a14:imgProps>
                </a:ext>
              </a:extLst>
            </a:blip>
            <a:srcRect r="8592" b="11642"/>
            <a:stretch/>
          </p:blipFill>
          <p:spPr>
            <a:xfrm>
              <a:off x="5638026" y="798375"/>
              <a:ext cx="6488177" cy="6059626"/>
            </a:xfrm>
            <a:prstGeom prst="rect">
              <a:avLst/>
            </a:prstGeom>
          </p:spPr>
        </p:pic>
        <p:sp>
          <p:nvSpPr>
            <p:cNvPr id="64" name="Rectangle 63"/>
            <p:cNvSpPr/>
            <p:nvPr/>
          </p:nvSpPr>
          <p:spPr>
            <a:xfrm>
              <a:off x="5638026" y="798374"/>
              <a:ext cx="2275034" cy="6059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Rectangle 57"/>
          <p:cNvSpPr/>
          <p:nvPr/>
        </p:nvSpPr>
        <p:spPr>
          <a:xfrm>
            <a:off x="9312151" y="5987672"/>
            <a:ext cx="2879849" cy="870329"/>
          </a:xfrm>
          <a:prstGeom prst="rect">
            <a:avLst/>
          </a:prstGeom>
          <a:gradFill flip="none" rotWithShape="1">
            <a:gsLst>
              <a:gs pos="67000">
                <a:schemeClr val="bg1">
                  <a:alpha val="84000"/>
                </a:schemeClr>
              </a:gs>
              <a:gs pos="100000">
                <a:schemeClr val="bg1">
                  <a:alpha val="0"/>
                </a:scheme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7" name="Picture 86"/>
          <p:cNvPicPr>
            <a:picLocks noChangeAspect="1"/>
          </p:cNvPicPr>
          <p:nvPr/>
        </p:nvPicPr>
        <p:blipFill>
          <a:blip r:embed="rId4">
            <a:grayscl/>
          </a:blip>
          <a:stretch>
            <a:fillRect/>
          </a:stretch>
        </p:blipFill>
        <p:spPr>
          <a:xfrm>
            <a:off x="394234" y="2872487"/>
            <a:ext cx="5766131" cy="3241902"/>
          </a:xfrm>
          <a:prstGeom prst="rect">
            <a:avLst/>
          </a:prstGeom>
        </p:spPr>
      </p:pic>
      <p:sp>
        <p:nvSpPr>
          <p:cNvPr id="88" name="TextBox 87"/>
          <p:cNvSpPr txBox="1"/>
          <p:nvPr/>
        </p:nvSpPr>
        <p:spPr>
          <a:xfrm>
            <a:off x="897601" y="3420549"/>
            <a:ext cx="2185631" cy="246221"/>
          </a:xfrm>
          <a:prstGeom prst="rect">
            <a:avLst/>
          </a:prstGeom>
          <a:solidFill>
            <a:schemeClr val="bg1"/>
          </a:solidFill>
        </p:spPr>
        <p:txBody>
          <a:bodyPr wrap="square" rtlCol="0">
            <a:spAutoFit/>
          </a:bodyPr>
          <a:lstStyle/>
          <a:p>
            <a:r>
              <a:rPr lang="nb-NO" sz="1000">
                <a:solidFill>
                  <a:schemeClr val="bg1"/>
                </a:solidFill>
                <a:latin typeface="Segoe UI Light" panose="020B0502040204020203" pitchFamily="34" charset="0"/>
                <a:cs typeface="Segoe UI Light" panose="020B0502040204020203" pitchFamily="34" charset="0"/>
              </a:rPr>
              <a:t>Konsulenter og løsningsarkitekter</a:t>
            </a:r>
            <a:endParaRPr lang="en-US" sz="1400">
              <a:solidFill>
                <a:schemeClr val="bg1"/>
              </a:solidFill>
              <a:latin typeface="Segoe UI Light" panose="020B0502040204020203" pitchFamily="34" charset="0"/>
              <a:cs typeface="Segoe UI Light" panose="020B0502040204020203" pitchFamily="34" charset="0"/>
            </a:endParaRPr>
          </a:p>
        </p:txBody>
      </p:sp>
      <p:sp>
        <p:nvSpPr>
          <p:cNvPr id="89" name="TextBox 88"/>
          <p:cNvSpPr txBox="1"/>
          <p:nvPr/>
        </p:nvSpPr>
        <p:spPr>
          <a:xfrm>
            <a:off x="897602" y="4026553"/>
            <a:ext cx="1710320" cy="246221"/>
          </a:xfrm>
          <a:prstGeom prst="rect">
            <a:avLst/>
          </a:prstGeom>
          <a:solidFill>
            <a:schemeClr val="bg1"/>
          </a:solidFill>
        </p:spPr>
        <p:txBody>
          <a:bodyPr wrap="square" rtlCol="0">
            <a:spAutoFit/>
          </a:bodyPr>
          <a:lstStyle/>
          <a:p>
            <a:r>
              <a:rPr lang="nb-NO" sz="1000">
                <a:solidFill>
                  <a:schemeClr val="bg1"/>
                </a:solidFill>
                <a:latin typeface="Segoe UI Light" panose="020B0502040204020203" pitchFamily="34" charset="0"/>
                <a:cs typeface="Segoe UI Light" panose="020B0502040204020203" pitchFamily="34" charset="0"/>
              </a:rPr>
              <a:t>Teksnisk og Utvikling</a:t>
            </a:r>
            <a:endParaRPr lang="en-US" sz="1400">
              <a:solidFill>
                <a:schemeClr val="bg1"/>
              </a:solidFill>
              <a:latin typeface="Segoe UI Light" panose="020B0502040204020203" pitchFamily="34" charset="0"/>
              <a:cs typeface="Segoe UI Light" panose="020B0502040204020203" pitchFamily="34" charset="0"/>
            </a:endParaRPr>
          </a:p>
        </p:txBody>
      </p:sp>
      <p:sp>
        <p:nvSpPr>
          <p:cNvPr id="90" name="TextBox 89"/>
          <p:cNvSpPr txBox="1"/>
          <p:nvPr/>
        </p:nvSpPr>
        <p:spPr>
          <a:xfrm>
            <a:off x="897602" y="4644358"/>
            <a:ext cx="1710320" cy="246221"/>
          </a:xfrm>
          <a:prstGeom prst="rect">
            <a:avLst/>
          </a:prstGeom>
          <a:solidFill>
            <a:schemeClr val="bg1"/>
          </a:solidFill>
        </p:spPr>
        <p:txBody>
          <a:bodyPr wrap="square" rtlCol="0">
            <a:spAutoFit/>
          </a:bodyPr>
          <a:lstStyle/>
          <a:p>
            <a:r>
              <a:rPr lang="nb-NO" sz="1000">
                <a:solidFill>
                  <a:schemeClr val="bg1"/>
                </a:solidFill>
                <a:latin typeface="Segoe UI Light" panose="020B0502040204020203" pitchFamily="34" charset="0"/>
                <a:cs typeface="Segoe UI Light" panose="020B0502040204020203" pitchFamily="34" charset="0"/>
              </a:rPr>
              <a:t>Prosjektledelse</a:t>
            </a:r>
            <a:endParaRPr lang="en-US" sz="1400">
              <a:solidFill>
                <a:schemeClr val="bg1"/>
              </a:solidFill>
              <a:latin typeface="Segoe UI Light" panose="020B0502040204020203" pitchFamily="34" charset="0"/>
              <a:cs typeface="Segoe UI Light" panose="020B0502040204020203" pitchFamily="34" charset="0"/>
            </a:endParaRPr>
          </a:p>
        </p:txBody>
      </p:sp>
      <p:sp>
        <p:nvSpPr>
          <p:cNvPr id="91" name="TextBox 90"/>
          <p:cNvSpPr txBox="1"/>
          <p:nvPr/>
        </p:nvSpPr>
        <p:spPr>
          <a:xfrm>
            <a:off x="897602" y="5262163"/>
            <a:ext cx="1710320" cy="246221"/>
          </a:xfrm>
          <a:prstGeom prst="rect">
            <a:avLst/>
          </a:prstGeom>
          <a:solidFill>
            <a:schemeClr val="bg1"/>
          </a:solidFill>
        </p:spPr>
        <p:txBody>
          <a:bodyPr wrap="square" rtlCol="0">
            <a:spAutoFit/>
          </a:bodyPr>
          <a:lstStyle/>
          <a:p>
            <a:r>
              <a:rPr lang="nb-NO" sz="1000">
                <a:solidFill>
                  <a:schemeClr val="bg1"/>
                </a:solidFill>
                <a:latin typeface="Segoe UI Light" panose="020B0502040204020203" pitchFamily="34" charset="0"/>
                <a:cs typeface="Segoe UI Light" panose="020B0502040204020203" pitchFamily="34" charset="0"/>
              </a:rPr>
              <a:t>Salg og Marked</a:t>
            </a:r>
            <a:endParaRPr lang="en-US" sz="1400">
              <a:solidFill>
                <a:schemeClr val="bg1"/>
              </a:solidFill>
              <a:latin typeface="Segoe UI Light" panose="020B0502040204020203" pitchFamily="34" charset="0"/>
              <a:cs typeface="Segoe UI Light" panose="020B0502040204020203" pitchFamily="34" charset="0"/>
            </a:endParaRPr>
          </a:p>
        </p:txBody>
      </p:sp>
      <p:sp>
        <p:nvSpPr>
          <p:cNvPr id="92" name="TextBox 91"/>
          <p:cNvSpPr txBox="1"/>
          <p:nvPr/>
        </p:nvSpPr>
        <p:spPr>
          <a:xfrm>
            <a:off x="897602" y="5879968"/>
            <a:ext cx="1710320" cy="246221"/>
          </a:xfrm>
          <a:prstGeom prst="rect">
            <a:avLst/>
          </a:prstGeom>
          <a:solidFill>
            <a:schemeClr val="bg1"/>
          </a:solidFill>
        </p:spPr>
        <p:txBody>
          <a:bodyPr wrap="square" rtlCol="0">
            <a:spAutoFit/>
          </a:bodyPr>
          <a:lstStyle/>
          <a:p>
            <a:r>
              <a:rPr lang="nb-NO" sz="1000">
                <a:solidFill>
                  <a:schemeClr val="bg1"/>
                </a:solidFill>
                <a:latin typeface="Segoe UI Light" panose="020B0502040204020203" pitchFamily="34" charset="0"/>
                <a:cs typeface="Segoe UI Light" panose="020B0502040204020203" pitchFamily="34" charset="0"/>
              </a:rPr>
              <a:t>Ledelse og administrasjon</a:t>
            </a:r>
            <a:endParaRPr lang="en-US" sz="1400">
              <a:solidFill>
                <a:schemeClr val="bg1"/>
              </a:solidFill>
              <a:latin typeface="Segoe UI Light" panose="020B0502040204020203" pitchFamily="34" charset="0"/>
              <a:cs typeface="Segoe UI Light" panose="020B0502040204020203" pitchFamily="34" charset="0"/>
            </a:endParaRPr>
          </a:p>
        </p:txBody>
      </p:sp>
      <p:sp>
        <p:nvSpPr>
          <p:cNvPr id="93" name="Rectangle 92"/>
          <p:cNvSpPr/>
          <p:nvPr/>
        </p:nvSpPr>
        <p:spPr>
          <a:xfrm>
            <a:off x="521145" y="1384589"/>
            <a:ext cx="7936193" cy="1384995"/>
          </a:xfrm>
          <a:prstGeom prst="rect">
            <a:avLst/>
          </a:prstGeom>
        </p:spPr>
        <p:txBody>
          <a:bodyPr wrap="square">
            <a:spAutoFit/>
          </a:bodyPr>
          <a:lstStyle/>
          <a:p>
            <a:pPr marL="457200" indent="-457200">
              <a:buFont typeface="Courier New" panose="02070309020205020404" pitchFamily="49" charset="0"/>
              <a:buChar char="o"/>
            </a:pPr>
            <a:r>
              <a:rPr lang="nb-NO" sz="1200" dirty="0">
                <a:solidFill>
                  <a:schemeClr val="tx2"/>
                </a:solidFill>
                <a:latin typeface="Segoe UI Light" panose="020B0502040204020203" pitchFamily="34" charset="0"/>
                <a:cs typeface="Segoe UI Light" panose="020B0502040204020203" pitchFamily="34" charset="0"/>
              </a:rPr>
              <a:t>Stiftet 1997 i København. </a:t>
            </a:r>
          </a:p>
          <a:p>
            <a:pPr marL="457200" indent="-457200">
              <a:buFont typeface="Courier New" panose="02070309020205020404" pitchFamily="49" charset="0"/>
              <a:buChar char="o"/>
            </a:pPr>
            <a:r>
              <a:rPr lang="nb-NO" sz="1200" dirty="0">
                <a:solidFill>
                  <a:schemeClr val="tx2"/>
                </a:solidFill>
                <a:latin typeface="Segoe UI Light" panose="020B0502040204020203" pitchFamily="34" charset="0"/>
                <a:cs typeface="Segoe UI Light" panose="020B0502040204020203" pitchFamily="34" charset="0"/>
              </a:rPr>
              <a:t>Gruppe av 3 selskap: Norge, Danmark og Australia. </a:t>
            </a:r>
          </a:p>
          <a:p>
            <a:pPr marL="457200" indent="-457200">
              <a:buFont typeface="Courier New" panose="02070309020205020404" pitchFamily="49" charset="0"/>
              <a:buChar char="o"/>
            </a:pPr>
            <a:r>
              <a:rPr lang="nb-NO" sz="1200" dirty="0">
                <a:solidFill>
                  <a:schemeClr val="tx2"/>
                </a:solidFill>
                <a:latin typeface="Segoe UI Light" panose="020B0502040204020203" pitchFamily="34" charset="0"/>
                <a:cs typeface="Segoe UI Light" panose="020B0502040204020203" pitchFamily="34" charset="0"/>
              </a:rPr>
              <a:t>40+ </a:t>
            </a:r>
            <a:r>
              <a:rPr lang="nb-NO" sz="1200" strike="dblStrike" dirty="0">
                <a:solidFill>
                  <a:schemeClr val="tx2"/>
                </a:solidFill>
                <a:latin typeface="Segoe UI Light" panose="020B0502040204020203" pitchFamily="34" charset="0"/>
                <a:cs typeface="Segoe UI Light" panose="020B0502040204020203" pitchFamily="34" charset="0"/>
              </a:rPr>
              <a:t>ansatte</a:t>
            </a:r>
            <a:r>
              <a:rPr lang="nb-NO" sz="1200" dirty="0">
                <a:solidFill>
                  <a:schemeClr val="tx2"/>
                </a:solidFill>
                <a:latin typeface="Segoe UI Light" panose="020B0502040204020203" pitchFamily="34" charset="0"/>
                <a:cs typeface="Segoe UI Light" panose="020B0502040204020203" pitchFamily="34" charset="0"/>
              </a:rPr>
              <a:t> evangelister og dedikerte medarbeidere, de fleste sertifiserte.</a:t>
            </a:r>
          </a:p>
          <a:p>
            <a:pPr marL="457200" indent="-457200">
              <a:buFont typeface="Courier New" panose="02070309020205020404" pitchFamily="49" charset="0"/>
              <a:buChar char="o"/>
            </a:pPr>
            <a:r>
              <a:rPr lang="nb-NO" sz="1200" dirty="0">
                <a:solidFill>
                  <a:schemeClr val="tx2"/>
                </a:solidFill>
                <a:latin typeface="Segoe UI Light" panose="020B0502040204020203" pitchFamily="34" charset="0"/>
                <a:cs typeface="Segoe UI Light" panose="020B0502040204020203" pitchFamily="34" charset="0"/>
              </a:rPr>
              <a:t>80+ kunder.</a:t>
            </a:r>
          </a:p>
          <a:p>
            <a:pPr marL="457200" indent="-457200">
              <a:buFont typeface="Courier New" panose="02070309020205020404" pitchFamily="49" charset="0"/>
              <a:buChar char="o"/>
            </a:pPr>
            <a:r>
              <a:rPr lang="nb-NO" sz="1200" dirty="0">
                <a:solidFill>
                  <a:schemeClr val="tx2"/>
                </a:solidFill>
                <a:latin typeface="Segoe UI Light" panose="020B0502040204020203" pitchFamily="34" charset="0"/>
                <a:cs typeface="Segoe UI Light" panose="020B0502040204020203" pitchFamily="34" charset="0"/>
              </a:rPr>
              <a:t>200+ ERP implementeringer erfaring</a:t>
            </a:r>
          </a:p>
          <a:p>
            <a:pPr marL="457200" indent="-457200">
              <a:buFont typeface="Courier New" panose="02070309020205020404" pitchFamily="49" charset="0"/>
              <a:buChar char="o"/>
            </a:pPr>
            <a:r>
              <a:rPr lang="nb-NO" sz="1200" dirty="0">
                <a:solidFill>
                  <a:schemeClr val="tx2"/>
                </a:solidFill>
                <a:latin typeface="Segoe UI Light" panose="020B0502040204020203" pitchFamily="34" charset="0"/>
                <a:cs typeface="Segoe UI Light" panose="020B0502040204020203" pitchFamily="34" charset="0"/>
              </a:rPr>
              <a:t>Primært fokus innen Produksjon, Engineering, Avansert Logistikk og Prosjektorienterte virksomheter. </a:t>
            </a:r>
          </a:p>
          <a:p>
            <a:pPr marL="457200" indent="-457200">
              <a:buFont typeface="Courier New" panose="02070309020205020404" pitchFamily="49" charset="0"/>
              <a:buChar char="o"/>
            </a:pPr>
            <a:r>
              <a:rPr lang="nb-NO" sz="1200" dirty="0">
                <a:solidFill>
                  <a:schemeClr val="tx2"/>
                </a:solidFill>
                <a:latin typeface="Segoe UI Light" panose="020B0502040204020203" pitchFamily="34" charset="0"/>
                <a:cs typeface="Segoe UI Light" panose="020B0502040204020203" pitchFamily="34" charset="0"/>
              </a:rPr>
              <a:t>Utnevnt “Microsoft Dynamics partner of </a:t>
            </a:r>
            <a:r>
              <a:rPr lang="nb-NO" sz="1200" dirty="0" err="1">
                <a:solidFill>
                  <a:schemeClr val="tx2"/>
                </a:solidFill>
                <a:latin typeface="Segoe UI Light" panose="020B0502040204020203" pitchFamily="34" charset="0"/>
                <a:cs typeface="Segoe UI Light" panose="020B0502040204020203" pitchFamily="34" charset="0"/>
              </a:rPr>
              <a:t>the</a:t>
            </a:r>
            <a:r>
              <a:rPr lang="nb-NO" sz="1200" dirty="0">
                <a:solidFill>
                  <a:schemeClr val="tx2"/>
                </a:solidFill>
                <a:latin typeface="Segoe UI Light" panose="020B0502040204020203" pitchFamily="34" charset="0"/>
                <a:cs typeface="Segoe UI Light" panose="020B0502040204020203" pitchFamily="34" charset="0"/>
              </a:rPr>
              <a:t> </a:t>
            </a:r>
            <a:r>
              <a:rPr lang="nb-NO" sz="1200" dirty="0" err="1">
                <a:solidFill>
                  <a:schemeClr val="tx2"/>
                </a:solidFill>
                <a:latin typeface="Segoe UI Light" panose="020B0502040204020203" pitchFamily="34" charset="0"/>
                <a:cs typeface="Segoe UI Light" panose="020B0502040204020203" pitchFamily="34" charset="0"/>
              </a:rPr>
              <a:t>year</a:t>
            </a:r>
            <a:r>
              <a:rPr lang="nb-NO" sz="1200" dirty="0">
                <a:solidFill>
                  <a:schemeClr val="tx2"/>
                </a:solidFill>
                <a:latin typeface="Segoe UI Light" panose="020B0502040204020203" pitchFamily="34" charset="0"/>
                <a:cs typeface="Segoe UI Light" panose="020B0502040204020203" pitchFamily="34" charset="0"/>
              </a:rPr>
              <a:t>” i Norge 2011. </a:t>
            </a:r>
          </a:p>
        </p:txBody>
      </p:sp>
      <p:sp>
        <p:nvSpPr>
          <p:cNvPr id="77" name="TextBox 76"/>
          <p:cNvSpPr txBox="1"/>
          <p:nvPr/>
        </p:nvSpPr>
        <p:spPr>
          <a:xfrm>
            <a:off x="567414" y="439670"/>
            <a:ext cx="3836050" cy="646331"/>
          </a:xfrm>
          <a:prstGeom prst="rect">
            <a:avLst/>
          </a:prstGeom>
          <a:noFill/>
        </p:spPr>
        <p:txBody>
          <a:bodyPr wrap="none" rtlCol="0">
            <a:spAutoFit/>
          </a:bodyPr>
          <a:lstStyle/>
          <a:p>
            <a:r>
              <a:rPr lang="nb-NO" sz="3600" b="1" dirty="0">
                <a:solidFill>
                  <a:schemeClr val="accent4"/>
                </a:solidFill>
                <a:latin typeface="Segoe UI" panose="020B0502040204020203" pitchFamily="34" charset="0"/>
                <a:ea typeface="+mj-ea"/>
                <a:cs typeface="Segoe UI" panose="020B0502040204020203" pitchFamily="34" charset="0"/>
              </a:rPr>
              <a:t>Fakta om Axdata</a:t>
            </a:r>
            <a:endParaRPr lang="en-US" sz="3600" b="1" dirty="0">
              <a:solidFill>
                <a:schemeClr val="accent4"/>
              </a:solidFill>
              <a:latin typeface="Segoe UI" panose="020B0502040204020203" pitchFamily="34" charset="0"/>
              <a:ea typeface="+mj-ea"/>
              <a:cs typeface="Segoe UI" panose="020B0502040204020203" pitchFamily="34" charset="0"/>
            </a:endParaRPr>
          </a:p>
        </p:txBody>
      </p:sp>
      <p:grpSp>
        <p:nvGrpSpPr>
          <p:cNvPr id="100" name="Group 99"/>
          <p:cNvGrpSpPr/>
          <p:nvPr/>
        </p:nvGrpSpPr>
        <p:grpSpPr>
          <a:xfrm>
            <a:off x="7533250" y="6414617"/>
            <a:ext cx="1069524" cy="443383"/>
            <a:chOff x="7533250" y="6414617"/>
            <a:chExt cx="1069524" cy="443383"/>
          </a:xfrm>
        </p:grpSpPr>
        <p:cxnSp>
          <p:nvCxnSpPr>
            <p:cNvPr id="55" name="Straight Connector 54"/>
            <p:cNvCxnSpPr>
              <a:cxnSpLocks/>
            </p:cNvCxnSpPr>
            <p:nvPr/>
          </p:nvCxnSpPr>
          <p:spPr>
            <a:xfrm flipH="1" flipV="1">
              <a:off x="8071242" y="6634968"/>
              <a:ext cx="424452" cy="223032"/>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7533250" y="6414617"/>
              <a:ext cx="1069524" cy="261610"/>
            </a:xfrm>
            <a:prstGeom prst="rect">
              <a:avLst/>
            </a:prstGeom>
            <a:noFill/>
          </p:spPr>
          <p:txBody>
            <a:bodyPr wrap="none" rtlCol="0">
              <a:spAutoFit/>
            </a:bodyPr>
            <a:lstStyle/>
            <a:p>
              <a:r>
                <a:rPr lang="nb-NO" sz="1100">
                  <a:solidFill>
                    <a:schemeClr val="bg1">
                      <a:lumMod val="50000"/>
                    </a:schemeClr>
                  </a:solidFill>
                </a:rPr>
                <a:t>Perth, Australia</a:t>
              </a:r>
              <a:endParaRPr lang="en-US">
                <a:solidFill>
                  <a:schemeClr val="bg1">
                    <a:lumMod val="50000"/>
                  </a:schemeClr>
                </a:solidFill>
              </a:endParaRPr>
            </a:p>
          </p:txBody>
        </p:sp>
      </p:grpSp>
      <p:grpSp>
        <p:nvGrpSpPr>
          <p:cNvPr id="94" name="Group 93"/>
          <p:cNvGrpSpPr/>
          <p:nvPr/>
        </p:nvGrpSpPr>
        <p:grpSpPr>
          <a:xfrm>
            <a:off x="9062211" y="1412888"/>
            <a:ext cx="876446" cy="670000"/>
            <a:chOff x="9062211" y="1412888"/>
            <a:chExt cx="876446" cy="670000"/>
          </a:xfrm>
        </p:grpSpPr>
        <p:cxnSp>
          <p:nvCxnSpPr>
            <p:cNvPr id="9" name="Straight Connector 8"/>
            <p:cNvCxnSpPr/>
            <p:nvPr/>
          </p:nvCxnSpPr>
          <p:spPr>
            <a:xfrm flipH="1" flipV="1">
              <a:off x="9437914" y="1614802"/>
              <a:ext cx="500743" cy="468086"/>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9062211" y="1412888"/>
              <a:ext cx="673582" cy="261610"/>
            </a:xfrm>
            <a:prstGeom prst="rect">
              <a:avLst/>
            </a:prstGeom>
            <a:noFill/>
          </p:spPr>
          <p:txBody>
            <a:bodyPr wrap="none" rtlCol="0">
              <a:spAutoFit/>
            </a:bodyPr>
            <a:lstStyle/>
            <a:p>
              <a:r>
                <a:rPr lang="nb-NO" sz="1100" dirty="0">
                  <a:solidFill>
                    <a:schemeClr val="bg1">
                      <a:lumMod val="50000"/>
                    </a:schemeClr>
                  </a:solidFill>
                </a:rPr>
                <a:t>Sortland</a:t>
              </a:r>
              <a:endParaRPr lang="en-US" dirty="0">
                <a:solidFill>
                  <a:schemeClr val="bg1">
                    <a:lumMod val="50000"/>
                  </a:schemeClr>
                </a:solidFill>
              </a:endParaRPr>
            </a:p>
          </p:txBody>
        </p:sp>
      </p:grpSp>
      <p:grpSp>
        <p:nvGrpSpPr>
          <p:cNvPr id="95" name="Group 94"/>
          <p:cNvGrpSpPr/>
          <p:nvPr/>
        </p:nvGrpSpPr>
        <p:grpSpPr>
          <a:xfrm>
            <a:off x="8978918" y="1978907"/>
            <a:ext cx="785567" cy="686367"/>
            <a:chOff x="8978918" y="1978907"/>
            <a:chExt cx="785567" cy="686367"/>
          </a:xfrm>
        </p:grpSpPr>
        <p:cxnSp>
          <p:nvCxnSpPr>
            <p:cNvPr id="14" name="Straight Connector 13"/>
            <p:cNvCxnSpPr/>
            <p:nvPr/>
          </p:nvCxnSpPr>
          <p:spPr>
            <a:xfrm flipH="1" flipV="1">
              <a:off x="9263742" y="2197188"/>
              <a:ext cx="500743" cy="468086"/>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8978918" y="1978907"/>
              <a:ext cx="497252" cy="261610"/>
            </a:xfrm>
            <a:prstGeom prst="rect">
              <a:avLst/>
            </a:prstGeom>
            <a:noFill/>
          </p:spPr>
          <p:txBody>
            <a:bodyPr wrap="none" rtlCol="0">
              <a:spAutoFit/>
            </a:bodyPr>
            <a:lstStyle/>
            <a:p>
              <a:r>
                <a:rPr lang="nb-NO" sz="1100">
                  <a:solidFill>
                    <a:schemeClr val="bg1">
                      <a:lumMod val="50000"/>
                    </a:schemeClr>
                  </a:solidFill>
                </a:rPr>
                <a:t>Bodø</a:t>
              </a:r>
              <a:endParaRPr lang="en-US">
                <a:solidFill>
                  <a:schemeClr val="bg1">
                    <a:lumMod val="50000"/>
                  </a:schemeClr>
                </a:solidFill>
              </a:endParaRPr>
            </a:p>
          </p:txBody>
        </p:sp>
      </p:grpSp>
      <p:grpSp>
        <p:nvGrpSpPr>
          <p:cNvPr id="98" name="Group 97"/>
          <p:cNvGrpSpPr/>
          <p:nvPr/>
        </p:nvGrpSpPr>
        <p:grpSpPr>
          <a:xfrm>
            <a:off x="7559146" y="4368533"/>
            <a:ext cx="822854" cy="686155"/>
            <a:chOff x="7559146" y="4368533"/>
            <a:chExt cx="822854" cy="686155"/>
          </a:xfrm>
        </p:grpSpPr>
        <p:cxnSp>
          <p:nvCxnSpPr>
            <p:cNvPr id="16" name="Straight Connector 15"/>
            <p:cNvCxnSpPr/>
            <p:nvPr/>
          </p:nvCxnSpPr>
          <p:spPr>
            <a:xfrm flipH="1" flipV="1">
              <a:off x="7881257" y="4586602"/>
              <a:ext cx="500743" cy="468086"/>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7559146" y="4368533"/>
              <a:ext cx="603050" cy="261610"/>
            </a:xfrm>
            <a:prstGeom prst="rect">
              <a:avLst/>
            </a:prstGeom>
            <a:noFill/>
          </p:spPr>
          <p:txBody>
            <a:bodyPr wrap="none" rtlCol="0">
              <a:spAutoFit/>
            </a:bodyPr>
            <a:lstStyle/>
            <a:p>
              <a:r>
                <a:rPr lang="nb-NO" sz="1100" dirty="0">
                  <a:solidFill>
                    <a:schemeClr val="bg1">
                      <a:lumMod val="50000"/>
                    </a:schemeClr>
                  </a:solidFill>
                </a:rPr>
                <a:t>Bergen</a:t>
              </a:r>
              <a:endParaRPr lang="en-US" dirty="0">
                <a:solidFill>
                  <a:schemeClr val="bg1">
                    <a:lumMod val="50000"/>
                  </a:schemeClr>
                </a:solidFill>
              </a:endParaRPr>
            </a:p>
          </p:txBody>
        </p:sp>
      </p:grpSp>
      <p:grpSp>
        <p:nvGrpSpPr>
          <p:cNvPr id="97" name="Group 96"/>
          <p:cNvGrpSpPr/>
          <p:nvPr/>
        </p:nvGrpSpPr>
        <p:grpSpPr>
          <a:xfrm>
            <a:off x="7647937" y="3907020"/>
            <a:ext cx="1458108" cy="1517782"/>
            <a:chOff x="7647937" y="3907020"/>
            <a:chExt cx="1458108" cy="1517782"/>
          </a:xfrm>
        </p:grpSpPr>
        <p:cxnSp>
          <p:nvCxnSpPr>
            <p:cNvPr id="23" name="Straight Connector 22"/>
            <p:cNvCxnSpPr>
              <a:cxnSpLocks/>
            </p:cNvCxnSpPr>
            <p:nvPr/>
          </p:nvCxnSpPr>
          <p:spPr>
            <a:xfrm flipH="1" flipV="1">
              <a:off x="8180759" y="4172945"/>
              <a:ext cx="925286" cy="1251857"/>
            </a:xfrm>
            <a:prstGeom prst="line">
              <a:avLst/>
            </a:prstGeom>
            <a:ln w="952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7647937" y="3907020"/>
              <a:ext cx="995465" cy="307777"/>
            </a:xfrm>
            <a:prstGeom prst="rect">
              <a:avLst/>
            </a:prstGeom>
            <a:noFill/>
          </p:spPr>
          <p:txBody>
            <a:bodyPr wrap="none" rtlCol="0">
              <a:spAutoFit/>
            </a:bodyPr>
            <a:lstStyle/>
            <a:p>
              <a:r>
                <a:rPr lang="nb-NO" sz="1400" b="1" dirty="0">
                  <a:solidFill>
                    <a:schemeClr val="bg1">
                      <a:lumMod val="50000"/>
                    </a:schemeClr>
                  </a:solidFill>
                </a:rPr>
                <a:t>Sandefjord</a:t>
              </a:r>
              <a:endParaRPr lang="en-US" b="1" dirty="0">
                <a:solidFill>
                  <a:schemeClr val="bg1">
                    <a:lumMod val="50000"/>
                  </a:schemeClr>
                </a:solidFill>
              </a:endParaRPr>
            </a:p>
          </p:txBody>
        </p:sp>
      </p:grpSp>
      <p:grpSp>
        <p:nvGrpSpPr>
          <p:cNvPr id="96" name="Group 95"/>
          <p:cNvGrpSpPr/>
          <p:nvPr/>
        </p:nvGrpSpPr>
        <p:grpSpPr>
          <a:xfrm>
            <a:off x="8495695" y="3524127"/>
            <a:ext cx="702734" cy="1672075"/>
            <a:chOff x="8495695" y="3524127"/>
            <a:chExt cx="702734" cy="1672075"/>
          </a:xfrm>
        </p:grpSpPr>
        <p:cxnSp>
          <p:nvCxnSpPr>
            <p:cNvPr id="18" name="Straight Connector 17"/>
            <p:cNvCxnSpPr>
              <a:cxnSpLocks/>
            </p:cNvCxnSpPr>
            <p:nvPr/>
          </p:nvCxnSpPr>
          <p:spPr>
            <a:xfrm flipH="1" flipV="1">
              <a:off x="8714665" y="3784172"/>
              <a:ext cx="483764" cy="141203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8495695" y="3524127"/>
              <a:ext cx="453970" cy="261610"/>
            </a:xfrm>
            <a:prstGeom prst="rect">
              <a:avLst/>
            </a:prstGeom>
            <a:noFill/>
          </p:spPr>
          <p:txBody>
            <a:bodyPr wrap="none" rtlCol="0">
              <a:spAutoFit/>
            </a:bodyPr>
            <a:lstStyle/>
            <a:p>
              <a:r>
                <a:rPr lang="nb-NO" sz="1100">
                  <a:solidFill>
                    <a:schemeClr val="bg1">
                      <a:lumMod val="50000"/>
                    </a:schemeClr>
                  </a:solidFill>
                </a:rPr>
                <a:t>Oslo</a:t>
              </a:r>
              <a:endParaRPr lang="en-US">
                <a:solidFill>
                  <a:schemeClr val="bg1">
                    <a:lumMod val="50000"/>
                  </a:schemeClr>
                </a:solidFill>
              </a:endParaRPr>
            </a:p>
          </p:txBody>
        </p:sp>
      </p:grpSp>
      <p:grpSp>
        <p:nvGrpSpPr>
          <p:cNvPr id="99" name="Group 98"/>
          <p:cNvGrpSpPr/>
          <p:nvPr/>
        </p:nvGrpSpPr>
        <p:grpSpPr>
          <a:xfrm>
            <a:off x="8080356" y="5814645"/>
            <a:ext cx="1417580" cy="633415"/>
            <a:chOff x="8080356" y="5814645"/>
            <a:chExt cx="1417580" cy="633415"/>
          </a:xfrm>
        </p:grpSpPr>
        <p:cxnSp>
          <p:nvCxnSpPr>
            <p:cNvPr id="32" name="Straight Connector 31"/>
            <p:cNvCxnSpPr>
              <a:cxnSpLocks/>
            </p:cNvCxnSpPr>
            <p:nvPr/>
          </p:nvCxnSpPr>
          <p:spPr>
            <a:xfrm flipH="1" flipV="1">
              <a:off x="8495695" y="6028114"/>
              <a:ext cx="1002241" cy="419946"/>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8080356" y="5814645"/>
              <a:ext cx="845103" cy="261610"/>
            </a:xfrm>
            <a:prstGeom prst="rect">
              <a:avLst/>
            </a:prstGeom>
            <a:noFill/>
          </p:spPr>
          <p:txBody>
            <a:bodyPr wrap="none" rtlCol="0">
              <a:spAutoFit/>
            </a:bodyPr>
            <a:lstStyle/>
            <a:p>
              <a:r>
                <a:rPr lang="nb-NO" sz="1100">
                  <a:solidFill>
                    <a:schemeClr val="bg1">
                      <a:lumMod val="50000"/>
                    </a:schemeClr>
                  </a:solidFill>
                </a:rPr>
                <a:t>København</a:t>
              </a:r>
              <a:endParaRPr lang="en-US">
                <a:solidFill>
                  <a:schemeClr val="bg1">
                    <a:lumMod val="50000"/>
                  </a:schemeClr>
                </a:solidFill>
              </a:endParaRPr>
            </a:p>
          </p:txBody>
        </p:sp>
      </p:grpSp>
      <p:sp>
        <p:nvSpPr>
          <p:cNvPr id="40" name="TextBox 39"/>
          <p:cNvSpPr txBox="1"/>
          <p:nvPr/>
        </p:nvSpPr>
        <p:spPr>
          <a:xfrm>
            <a:off x="867817" y="3420549"/>
            <a:ext cx="2185631" cy="246221"/>
          </a:xfrm>
          <a:prstGeom prst="rect">
            <a:avLst/>
          </a:prstGeom>
          <a:noFill/>
        </p:spPr>
        <p:txBody>
          <a:bodyPr wrap="square" rtlCol="0">
            <a:spAutoFit/>
          </a:bodyPr>
          <a:lstStyle/>
          <a:p>
            <a:r>
              <a:rPr lang="nb-NO" sz="1000">
                <a:latin typeface="Segoe UI Light" panose="020B0502040204020203" pitchFamily="34" charset="0"/>
                <a:cs typeface="Segoe UI Light" panose="020B0502040204020203" pitchFamily="34" charset="0"/>
              </a:rPr>
              <a:t>Konsulenter og løsningsarkitekter</a:t>
            </a:r>
            <a:endParaRPr lang="en-US" sz="1400">
              <a:latin typeface="Segoe UI Light" panose="020B0502040204020203" pitchFamily="34" charset="0"/>
              <a:cs typeface="Segoe UI Light" panose="020B0502040204020203" pitchFamily="34" charset="0"/>
            </a:endParaRPr>
          </a:p>
        </p:txBody>
      </p:sp>
      <p:sp>
        <p:nvSpPr>
          <p:cNvPr id="41" name="TextBox 40"/>
          <p:cNvSpPr txBox="1"/>
          <p:nvPr/>
        </p:nvSpPr>
        <p:spPr>
          <a:xfrm>
            <a:off x="867818" y="4026553"/>
            <a:ext cx="1710320" cy="246221"/>
          </a:xfrm>
          <a:prstGeom prst="rect">
            <a:avLst/>
          </a:prstGeom>
          <a:noFill/>
        </p:spPr>
        <p:txBody>
          <a:bodyPr wrap="square" rtlCol="0">
            <a:spAutoFit/>
          </a:bodyPr>
          <a:lstStyle/>
          <a:p>
            <a:r>
              <a:rPr lang="nb-NO" sz="1000" dirty="0">
                <a:latin typeface="Segoe UI Light" panose="020B0502040204020203" pitchFamily="34" charset="0"/>
                <a:cs typeface="Segoe UI Light" panose="020B0502040204020203" pitchFamily="34" charset="0"/>
              </a:rPr>
              <a:t>Teknisk og Utvikling</a:t>
            </a:r>
            <a:endParaRPr lang="en-US" sz="1400" dirty="0">
              <a:latin typeface="Segoe UI Light" panose="020B0502040204020203" pitchFamily="34" charset="0"/>
              <a:cs typeface="Segoe UI Light" panose="020B0502040204020203" pitchFamily="34" charset="0"/>
            </a:endParaRPr>
          </a:p>
        </p:txBody>
      </p:sp>
      <p:sp>
        <p:nvSpPr>
          <p:cNvPr id="42" name="TextBox 41"/>
          <p:cNvSpPr txBox="1"/>
          <p:nvPr/>
        </p:nvSpPr>
        <p:spPr>
          <a:xfrm>
            <a:off x="867818" y="4644358"/>
            <a:ext cx="1710320" cy="246221"/>
          </a:xfrm>
          <a:prstGeom prst="rect">
            <a:avLst/>
          </a:prstGeom>
          <a:noFill/>
        </p:spPr>
        <p:txBody>
          <a:bodyPr wrap="square" rtlCol="0">
            <a:spAutoFit/>
          </a:bodyPr>
          <a:lstStyle/>
          <a:p>
            <a:r>
              <a:rPr lang="nb-NO" sz="1000">
                <a:latin typeface="Segoe UI Light" panose="020B0502040204020203" pitchFamily="34" charset="0"/>
                <a:cs typeface="Segoe UI Light" panose="020B0502040204020203" pitchFamily="34" charset="0"/>
              </a:rPr>
              <a:t>Prosjektledelse</a:t>
            </a:r>
            <a:endParaRPr lang="en-US" sz="1400">
              <a:latin typeface="Segoe UI Light" panose="020B0502040204020203" pitchFamily="34" charset="0"/>
              <a:cs typeface="Segoe UI Light" panose="020B0502040204020203" pitchFamily="34" charset="0"/>
            </a:endParaRPr>
          </a:p>
        </p:txBody>
      </p:sp>
      <p:sp>
        <p:nvSpPr>
          <p:cNvPr id="46" name="TextBox 45"/>
          <p:cNvSpPr txBox="1"/>
          <p:nvPr/>
        </p:nvSpPr>
        <p:spPr>
          <a:xfrm>
            <a:off x="867818" y="5262163"/>
            <a:ext cx="1710320" cy="246221"/>
          </a:xfrm>
          <a:prstGeom prst="rect">
            <a:avLst/>
          </a:prstGeom>
          <a:noFill/>
        </p:spPr>
        <p:txBody>
          <a:bodyPr wrap="square" rtlCol="0">
            <a:spAutoFit/>
          </a:bodyPr>
          <a:lstStyle/>
          <a:p>
            <a:r>
              <a:rPr lang="nb-NO" sz="1000">
                <a:latin typeface="Segoe UI Light" panose="020B0502040204020203" pitchFamily="34" charset="0"/>
                <a:cs typeface="Segoe UI Light" panose="020B0502040204020203" pitchFamily="34" charset="0"/>
              </a:rPr>
              <a:t>Salg og Marked</a:t>
            </a:r>
            <a:endParaRPr lang="en-US" sz="1400">
              <a:latin typeface="Segoe UI Light" panose="020B0502040204020203" pitchFamily="34" charset="0"/>
              <a:cs typeface="Segoe UI Light" panose="020B0502040204020203" pitchFamily="34" charset="0"/>
            </a:endParaRPr>
          </a:p>
        </p:txBody>
      </p:sp>
      <p:sp>
        <p:nvSpPr>
          <p:cNvPr id="47" name="TextBox 46"/>
          <p:cNvSpPr txBox="1"/>
          <p:nvPr/>
        </p:nvSpPr>
        <p:spPr>
          <a:xfrm>
            <a:off x="867818" y="5879968"/>
            <a:ext cx="1710320" cy="246221"/>
          </a:xfrm>
          <a:prstGeom prst="rect">
            <a:avLst/>
          </a:prstGeom>
          <a:noFill/>
        </p:spPr>
        <p:txBody>
          <a:bodyPr wrap="square" rtlCol="0">
            <a:spAutoFit/>
          </a:bodyPr>
          <a:lstStyle/>
          <a:p>
            <a:r>
              <a:rPr lang="nb-NO" sz="1000">
                <a:latin typeface="Segoe UI Light" panose="020B0502040204020203" pitchFamily="34" charset="0"/>
                <a:cs typeface="Segoe UI Light" panose="020B0502040204020203" pitchFamily="34" charset="0"/>
              </a:rPr>
              <a:t>Ledelse og administrasjon</a:t>
            </a:r>
            <a:endParaRPr lang="en-US" sz="140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199955110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500"/>
                                        <p:tgtEl>
                                          <p:spTgt spid="7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3"/>
                                        </p:tgtEl>
                                        <p:attrNameLst>
                                          <p:attrName>style.visibility</p:attrName>
                                        </p:attrNameLst>
                                      </p:cBhvr>
                                      <p:to>
                                        <p:strVal val="visible"/>
                                      </p:to>
                                    </p:set>
                                    <p:animEffect transition="in" filter="fade">
                                      <p:cBhvr>
                                        <p:cTn id="10" dur="500"/>
                                        <p:tgtEl>
                                          <p:spTgt spid="93"/>
                                        </p:tgtEl>
                                      </p:cBhvr>
                                    </p:animEffect>
                                  </p:childTnLst>
                                </p:cTn>
                              </p:par>
                              <p:par>
                                <p:cTn id="11" presetID="42" presetClass="entr" presetSubtype="0" fill="hold" nodeType="withEffect">
                                  <p:stCondLst>
                                    <p:cond delay="0"/>
                                  </p:stCondLst>
                                  <p:childTnLst>
                                    <p:set>
                                      <p:cBhvr>
                                        <p:cTn id="12" dur="1" fill="hold">
                                          <p:stCondLst>
                                            <p:cond delay="0"/>
                                          </p:stCondLst>
                                        </p:cTn>
                                        <p:tgtEl>
                                          <p:spTgt spid="75"/>
                                        </p:tgtEl>
                                        <p:attrNameLst>
                                          <p:attrName>style.visibility</p:attrName>
                                        </p:attrNameLst>
                                      </p:cBhvr>
                                      <p:to>
                                        <p:strVal val="visible"/>
                                      </p:to>
                                    </p:set>
                                    <p:animEffect transition="in" filter="fade">
                                      <p:cBhvr>
                                        <p:cTn id="13" dur="1000"/>
                                        <p:tgtEl>
                                          <p:spTgt spid="75"/>
                                        </p:tgtEl>
                                      </p:cBhvr>
                                    </p:animEffect>
                                    <p:anim calcmode="lin" valueType="num">
                                      <p:cBhvr>
                                        <p:cTn id="14" dur="1000" fill="hold"/>
                                        <p:tgtEl>
                                          <p:spTgt spid="75"/>
                                        </p:tgtEl>
                                        <p:attrNameLst>
                                          <p:attrName>ppt_x</p:attrName>
                                        </p:attrNameLst>
                                      </p:cBhvr>
                                      <p:tavLst>
                                        <p:tav tm="0">
                                          <p:val>
                                            <p:strVal val="#ppt_x"/>
                                          </p:val>
                                        </p:tav>
                                        <p:tav tm="100000">
                                          <p:val>
                                            <p:strVal val="#ppt_x"/>
                                          </p:val>
                                        </p:tav>
                                      </p:tavLst>
                                    </p:anim>
                                    <p:anim calcmode="lin" valueType="num">
                                      <p:cBhvr>
                                        <p:cTn id="15" dur="1000" fill="hold"/>
                                        <p:tgtEl>
                                          <p:spTgt spid="75"/>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22" presetClass="entr" presetSubtype="4" fill="hold" nodeType="afterEffect">
                                  <p:stCondLst>
                                    <p:cond delay="0"/>
                                  </p:stCondLst>
                                  <p:childTnLst>
                                    <p:set>
                                      <p:cBhvr>
                                        <p:cTn id="18" dur="1" fill="hold">
                                          <p:stCondLst>
                                            <p:cond delay="0"/>
                                          </p:stCondLst>
                                        </p:cTn>
                                        <p:tgtEl>
                                          <p:spTgt spid="100"/>
                                        </p:tgtEl>
                                        <p:attrNameLst>
                                          <p:attrName>style.visibility</p:attrName>
                                        </p:attrNameLst>
                                      </p:cBhvr>
                                      <p:to>
                                        <p:strVal val="visible"/>
                                      </p:to>
                                    </p:set>
                                    <p:animEffect transition="in" filter="wipe(down)">
                                      <p:cBhvr>
                                        <p:cTn id="19" dur="500"/>
                                        <p:tgtEl>
                                          <p:spTgt spid="100"/>
                                        </p:tgtEl>
                                      </p:cBhvr>
                                    </p:animEffect>
                                  </p:childTnLst>
                                </p:cTn>
                              </p:par>
                              <p:par>
                                <p:cTn id="20" presetID="22" presetClass="entr" presetSubtype="4" fill="hold" nodeType="withEffect">
                                  <p:stCondLst>
                                    <p:cond delay="100"/>
                                  </p:stCondLst>
                                  <p:childTnLst>
                                    <p:set>
                                      <p:cBhvr>
                                        <p:cTn id="21" dur="1" fill="hold">
                                          <p:stCondLst>
                                            <p:cond delay="0"/>
                                          </p:stCondLst>
                                        </p:cTn>
                                        <p:tgtEl>
                                          <p:spTgt spid="99"/>
                                        </p:tgtEl>
                                        <p:attrNameLst>
                                          <p:attrName>style.visibility</p:attrName>
                                        </p:attrNameLst>
                                      </p:cBhvr>
                                      <p:to>
                                        <p:strVal val="visible"/>
                                      </p:to>
                                    </p:set>
                                    <p:animEffect transition="in" filter="wipe(down)">
                                      <p:cBhvr>
                                        <p:cTn id="22" dur="500"/>
                                        <p:tgtEl>
                                          <p:spTgt spid="99"/>
                                        </p:tgtEl>
                                      </p:cBhvr>
                                    </p:animEffect>
                                  </p:childTnLst>
                                </p:cTn>
                              </p:par>
                              <p:par>
                                <p:cTn id="23" presetID="22" presetClass="entr" presetSubtype="4" fill="hold" nodeType="withEffect">
                                  <p:stCondLst>
                                    <p:cond delay="200"/>
                                  </p:stCondLst>
                                  <p:childTnLst>
                                    <p:set>
                                      <p:cBhvr>
                                        <p:cTn id="24" dur="1" fill="hold">
                                          <p:stCondLst>
                                            <p:cond delay="0"/>
                                          </p:stCondLst>
                                        </p:cTn>
                                        <p:tgtEl>
                                          <p:spTgt spid="98"/>
                                        </p:tgtEl>
                                        <p:attrNameLst>
                                          <p:attrName>style.visibility</p:attrName>
                                        </p:attrNameLst>
                                      </p:cBhvr>
                                      <p:to>
                                        <p:strVal val="visible"/>
                                      </p:to>
                                    </p:set>
                                    <p:animEffect transition="in" filter="wipe(down)">
                                      <p:cBhvr>
                                        <p:cTn id="25" dur="500"/>
                                        <p:tgtEl>
                                          <p:spTgt spid="98"/>
                                        </p:tgtEl>
                                      </p:cBhvr>
                                    </p:animEffect>
                                  </p:childTnLst>
                                </p:cTn>
                              </p:par>
                              <p:par>
                                <p:cTn id="26" presetID="22" presetClass="entr" presetSubtype="4" fill="hold" nodeType="withEffect">
                                  <p:stCondLst>
                                    <p:cond delay="300"/>
                                  </p:stCondLst>
                                  <p:childTnLst>
                                    <p:set>
                                      <p:cBhvr>
                                        <p:cTn id="27" dur="1" fill="hold">
                                          <p:stCondLst>
                                            <p:cond delay="0"/>
                                          </p:stCondLst>
                                        </p:cTn>
                                        <p:tgtEl>
                                          <p:spTgt spid="97"/>
                                        </p:tgtEl>
                                        <p:attrNameLst>
                                          <p:attrName>style.visibility</p:attrName>
                                        </p:attrNameLst>
                                      </p:cBhvr>
                                      <p:to>
                                        <p:strVal val="visible"/>
                                      </p:to>
                                    </p:set>
                                    <p:animEffect transition="in" filter="wipe(down)">
                                      <p:cBhvr>
                                        <p:cTn id="28" dur="500"/>
                                        <p:tgtEl>
                                          <p:spTgt spid="97"/>
                                        </p:tgtEl>
                                      </p:cBhvr>
                                    </p:animEffect>
                                  </p:childTnLst>
                                </p:cTn>
                              </p:par>
                              <p:par>
                                <p:cTn id="29" presetID="22" presetClass="entr" presetSubtype="4" fill="hold" nodeType="withEffect">
                                  <p:stCondLst>
                                    <p:cond delay="400"/>
                                  </p:stCondLst>
                                  <p:childTnLst>
                                    <p:set>
                                      <p:cBhvr>
                                        <p:cTn id="30" dur="1" fill="hold">
                                          <p:stCondLst>
                                            <p:cond delay="0"/>
                                          </p:stCondLst>
                                        </p:cTn>
                                        <p:tgtEl>
                                          <p:spTgt spid="96"/>
                                        </p:tgtEl>
                                        <p:attrNameLst>
                                          <p:attrName>style.visibility</p:attrName>
                                        </p:attrNameLst>
                                      </p:cBhvr>
                                      <p:to>
                                        <p:strVal val="visible"/>
                                      </p:to>
                                    </p:set>
                                    <p:animEffect transition="in" filter="wipe(down)">
                                      <p:cBhvr>
                                        <p:cTn id="31" dur="500"/>
                                        <p:tgtEl>
                                          <p:spTgt spid="96"/>
                                        </p:tgtEl>
                                      </p:cBhvr>
                                    </p:animEffect>
                                  </p:childTnLst>
                                </p:cTn>
                              </p:par>
                              <p:par>
                                <p:cTn id="32" presetID="22" presetClass="entr" presetSubtype="4" fill="hold" nodeType="withEffect">
                                  <p:stCondLst>
                                    <p:cond delay="500"/>
                                  </p:stCondLst>
                                  <p:childTnLst>
                                    <p:set>
                                      <p:cBhvr>
                                        <p:cTn id="33" dur="1" fill="hold">
                                          <p:stCondLst>
                                            <p:cond delay="0"/>
                                          </p:stCondLst>
                                        </p:cTn>
                                        <p:tgtEl>
                                          <p:spTgt spid="95"/>
                                        </p:tgtEl>
                                        <p:attrNameLst>
                                          <p:attrName>style.visibility</p:attrName>
                                        </p:attrNameLst>
                                      </p:cBhvr>
                                      <p:to>
                                        <p:strVal val="visible"/>
                                      </p:to>
                                    </p:set>
                                    <p:animEffect transition="in" filter="wipe(down)">
                                      <p:cBhvr>
                                        <p:cTn id="34" dur="500"/>
                                        <p:tgtEl>
                                          <p:spTgt spid="95"/>
                                        </p:tgtEl>
                                      </p:cBhvr>
                                    </p:animEffect>
                                  </p:childTnLst>
                                </p:cTn>
                              </p:par>
                              <p:par>
                                <p:cTn id="35" presetID="22" presetClass="entr" presetSubtype="4" fill="hold" nodeType="withEffect">
                                  <p:stCondLst>
                                    <p:cond delay="600"/>
                                  </p:stCondLst>
                                  <p:childTnLst>
                                    <p:set>
                                      <p:cBhvr>
                                        <p:cTn id="36" dur="1" fill="hold">
                                          <p:stCondLst>
                                            <p:cond delay="0"/>
                                          </p:stCondLst>
                                        </p:cTn>
                                        <p:tgtEl>
                                          <p:spTgt spid="94"/>
                                        </p:tgtEl>
                                        <p:attrNameLst>
                                          <p:attrName>style.visibility</p:attrName>
                                        </p:attrNameLst>
                                      </p:cBhvr>
                                      <p:to>
                                        <p:strVal val="visible"/>
                                      </p:to>
                                    </p:set>
                                    <p:animEffect transition="in" filter="wipe(down)">
                                      <p:cBhvr>
                                        <p:cTn id="37" dur="500"/>
                                        <p:tgtEl>
                                          <p:spTgt spid="94"/>
                                        </p:tgtEl>
                                      </p:cBhvr>
                                    </p:animEffect>
                                  </p:childTnLst>
                                </p:cTn>
                              </p:par>
                              <p:par>
                                <p:cTn id="38" presetID="22" presetClass="entr" presetSubtype="4" fill="hold" nodeType="withEffect">
                                  <p:stCondLst>
                                    <p:cond delay="0"/>
                                  </p:stCondLst>
                                  <p:childTnLst>
                                    <p:set>
                                      <p:cBhvr>
                                        <p:cTn id="39" dur="1" fill="hold">
                                          <p:stCondLst>
                                            <p:cond delay="0"/>
                                          </p:stCondLst>
                                        </p:cTn>
                                        <p:tgtEl>
                                          <p:spTgt spid="87"/>
                                        </p:tgtEl>
                                        <p:attrNameLst>
                                          <p:attrName>style.visibility</p:attrName>
                                        </p:attrNameLst>
                                      </p:cBhvr>
                                      <p:to>
                                        <p:strVal val="visible"/>
                                      </p:to>
                                    </p:set>
                                    <p:animEffect transition="in" filter="wipe(down)">
                                      <p:cBhvr>
                                        <p:cTn id="40" dur="1500"/>
                                        <p:tgtEl>
                                          <p:spTgt spid="87"/>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wipe(left)">
                                      <p:cBhvr>
                                        <p:cTn id="43" dur="500"/>
                                        <p:tgtEl>
                                          <p:spTgt spid="47"/>
                                        </p:tgtEl>
                                      </p:cBhvr>
                                    </p:animEffect>
                                  </p:childTnLst>
                                </p:cTn>
                              </p:par>
                              <p:par>
                                <p:cTn id="44" presetID="22" presetClass="entr" presetSubtype="8" fill="hold" grpId="0" nodeType="withEffect">
                                  <p:stCondLst>
                                    <p:cond delay="100"/>
                                  </p:stCondLst>
                                  <p:childTnLst>
                                    <p:set>
                                      <p:cBhvr>
                                        <p:cTn id="45" dur="1" fill="hold">
                                          <p:stCondLst>
                                            <p:cond delay="0"/>
                                          </p:stCondLst>
                                        </p:cTn>
                                        <p:tgtEl>
                                          <p:spTgt spid="46"/>
                                        </p:tgtEl>
                                        <p:attrNameLst>
                                          <p:attrName>style.visibility</p:attrName>
                                        </p:attrNameLst>
                                      </p:cBhvr>
                                      <p:to>
                                        <p:strVal val="visible"/>
                                      </p:to>
                                    </p:set>
                                    <p:animEffect transition="in" filter="wipe(left)">
                                      <p:cBhvr>
                                        <p:cTn id="46" dur="500"/>
                                        <p:tgtEl>
                                          <p:spTgt spid="46"/>
                                        </p:tgtEl>
                                      </p:cBhvr>
                                    </p:animEffect>
                                  </p:childTnLst>
                                </p:cTn>
                              </p:par>
                              <p:par>
                                <p:cTn id="47" presetID="22" presetClass="entr" presetSubtype="8" fill="hold" grpId="0" nodeType="withEffect">
                                  <p:stCondLst>
                                    <p:cond delay="400"/>
                                  </p:stCondLst>
                                  <p:childTnLst>
                                    <p:set>
                                      <p:cBhvr>
                                        <p:cTn id="48" dur="1" fill="hold">
                                          <p:stCondLst>
                                            <p:cond delay="0"/>
                                          </p:stCondLst>
                                        </p:cTn>
                                        <p:tgtEl>
                                          <p:spTgt spid="42"/>
                                        </p:tgtEl>
                                        <p:attrNameLst>
                                          <p:attrName>style.visibility</p:attrName>
                                        </p:attrNameLst>
                                      </p:cBhvr>
                                      <p:to>
                                        <p:strVal val="visible"/>
                                      </p:to>
                                    </p:set>
                                    <p:animEffect transition="in" filter="wipe(left)">
                                      <p:cBhvr>
                                        <p:cTn id="49" dur="500"/>
                                        <p:tgtEl>
                                          <p:spTgt spid="42"/>
                                        </p:tgtEl>
                                      </p:cBhvr>
                                    </p:animEffect>
                                  </p:childTnLst>
                                </p:cTn>
                              </p:par>
                              <p:par>
                                <p:cTn id="50" presetID="22" presetClass="entr" presetSubtype="8" fill="hold" grpId="0" nodeType="withEffect">
                                  <p:stCondLst>
                                    <p:cond delay="600"/>
                                  </p:stCondLst>
                                  <p:childTnLst>
                                    <p:set>
                                      <p:cBhvr>
                                        <p:cTn id="51" dur="1" fill="hold">
                                          <p:stCondLst>
                                            <p:cond delay="0"/>
                                          </p:stCondLst>
                                        </p:cTn>
                                        <p:tgtEl>
                                          <p:spTgt spid="41"/>
                                        </p:tgtEl>
                                        <p:attrNameLst>
                                          <p:attrName>style.visibility</p:attrName>
                                        </p:attrNameLst>
                                      </p:cBhvr>
                                      <p:to>
                                        <p:strVal val="visible"/>
                                      </p:to>
                                    </p:set>
                                    <p:animEffect transition="in" filter="wipe(left)">
                                      <p:cBhvr>
                                        <p:cTn id="52" dur="500"/>
                                        <p:tgtEl>
                                          <p:spTgt spid="41"/>
                                        </p:tgtEl>
                                      </p:cBhvr>
                                    </p:animEffect>
                                  </p:childTnLst>
                                </p:cTn>
                              </p:par>
                              <p:par>
                                <p:cTn id="53" presetID="22" presetClass="entr" presetSubtype="8" fill="hold" grpId="0" nodeType="withEffect">
                                  <p:stCondLst>
                                    <p:cond delay="800"/>
                                  </p:stCondLst>
                                  <p:childTnLst>
                                    <p:set>
                                      <p:cBhvr>
                                        <p:cTn id="54" dur="1" fill="hold">
                                          <p:stCondLst>
                                            <p:cond delay="0"/>
                                          </p:stCondLst>
                                        </p:cTn>
                                        <p:tgtEl>
                                          <p:spTgt spid="40"/>
                                        </p:tgtEl>
                                        <p:attrNameLst>
                                          <p:attrName>style.visibility</p:attrName>
                                        </p:attrNameLst>
                                      </p:cBhvr>
                                      <p:to>
                                        <p:strVal val="visible"/>
                                      </p:to>
                                    </p:set>
                                    <p:animEffect transition="in" filter="wipe(left)">
                                      <p:cBhvr>
                                        <p:cTn id="5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p:bldP spid="77" grpId="0"/>
      <p:bldP spid="40" grpId="0"/>
      <p:bldP spid="41" grpId="0"/>
      <p:bldP spid="42" grpId="0"/>
      <p:bldP spid="46" grpId="0"/>
      <p:bldP spid="47" grpId="0"/>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59666" y="365125"/>
            <a:ext cx="11232333" cy="1325563"/>
          </a:xfrm>
        </p:spPr>
        <p:txBody>
          <a:bodyPr>
            <a:normAutofit/>
          </a:bodyPr>
          <a:lstStyle/>
          <a:p>
            <a:r>
              <a:rPr lang="nb-NO" b="1" dirty="0">
                <a:solidFill>
                  <a:schemeClr val="accent4"/>
                </a:solidFill>
                <a:latin typeface="Segoe UI" panose="020B0502040204020203" pitchFamily="34" charset="0"/>
                <a:ea typeface="+mj-ea"/>
                <a:cs typeface="Segoe UI" panose="020B0502040204020203" pitchFamily="34" charset="0"/>
              </a:rPr>
              <a:t>Axdatas rolle</a:t>
            </a:r>
          </a:p>
        </p:txBody>
      </p:sp>
      <p:cxnSp>
        <p:nvCxnSpPr>
          <p:cNvPr id="6" name="Straight Connector 5"/>
          <p:cNvCxnSpPr>
            <a:endCxn id="48" idx="2"/>
          </p:cNvCxnSpPr>
          <p:nvPr/>
        </p:nvCxnSpPr>
        <p:spPr>
          <a:xfrm>
            <a:off x="3361319" y="3594655"/>
            <a:ext cx="977783"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5372998" y="2314005"/>
            <a:ext cx="2470953" cy="2711183"/>
            <a:chOff x="7346091" y="2503735"/>
            <a:chExt cx="2471304" cy="2711568"/>
          </a:xfrm>
        </p:grpSpPr>
        <p:cxnSp>
          <p:nvCxnSpPr>
            <p:cNvPr id="38" name="Straight Connector 37"/>
            <p:cNvCxnSpPr/>
            <p:nvPr/>
          </p:nvCxnSpPr>
          <p:spPr>
            <a:xfrm flipH="1">
              <a:off x="7346092" y="2503735"/>
              <a:ext cx="1139268" cy="135860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7346091" y="2684169"/>
              <a:ext cx="1797285" cy="117817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7346091" y="2965424"/>
              <a:ext cx="2201432" cy="89691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7346092" y="3553904"/>
              <a:ext cx="2445712" cy="30843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flipV="1">
              <a:off x="7346091" y="3862340"/>
              <a:ext cx="2471304" cy="15659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flipV="1">
              <a:off x="7346091" y="3862339"/>
              <a:ext cx="1708216" cy="118390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flipV="1">
              <a:off x="7346091" y="3862339"/>
              <a:ext cx="2227023" cy="74399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flipV="1">
              <a:off x="7346092" y="3862339"/>
              <a:ext cx="1050199" cy="135296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48" name="Oval 47"/>
          <p:cNvSpPr/>
          <p:nvPr/>
        </p:nvSpPr>
        <p:spPr>
          <a:xfrm>
            <a:off x="4339102" y="2524612"/>
            <a:ext cx="2140085" cy="2140087"/>
          </a:xfrm>
          <a:prstGeom prst="ellipse">
            <a:avLst/>
          </a:prstGeom>
          <a:solidFill>
            <a:schemeClr val="accent1"/>
          </a:solidFill>
          <a:effectLst>
            <a:outerShdw blurRad="152400" dist="317500" dir="5400000" sx="90000" sy="-19000" rotWithShape="0">
              <a:prstClr val="black">
                <a:alpha val="15000"/>
              </a:prstClr>
            </a:outerShdw>
          </a:effectLst>
        </p:spPr>
        <p:style>
          <a:lnRef idx="0">
            <a:schemeClr val="lt1">
              <a:hueOff val="0"/>
              <a:satOff val="0"/>
              <a:lumOff val="0"/>
              <a:alphaOff val="0"/>
            </a:schemeClr>
          </a:lnRef>
          <a:fillRef idx="3">
            <a:scrgbClr r="0" g="0" b="0"/>
          </a:fillRef>
          <a:effectRef idx="0">
            <a:scrgbClr r="0" g="0" b="0"/>
          </a:effectRef>
          <a:fontRef idx="minor">
            <a:schemeClr val="tx1"/>
          </a:fontRef>
        </p:style>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2010" y="2660671"/>
            <a:ext cx="1661838" cy="1661839"/>
          </a:xfrm>
          <a:prstGeom prst="rect">
            <a:avLst/>
          </a:prstGeom>
          <a:noFill/>
        </p:spPr>
      </p:pic>
      <p:sp>
        <p:nvSpPr>
          <p:cNvPr id="58" name="Rectangle 57"/>
          <p:cNvSpPr/>
          <p:nvPr/>
        </p:nvSpPr>
        <p:spPr>
          <a:xfrm>
            <a:off x="4945400" y="3433314"/>
            <a:ext cx="945640" cy="369332"/>
          </a:xfrm>
          <a:prstGeom prst="rect">
            <a:avLst/>
          </a:prstGeom>
        </p:spPr>
        <p:txBody>
          <a:bodyPr wrap="square">
            <a:spAutoFit/>
          </a:bodyPr>
          <a:lstStyle/>
          <a:p>
            <a:pPr algn="ctr" defTabSz="914225">
              <a:defRPr/>
            </a:pPr>
            <a:r>
              <a:rPr lang="en-US" kern="0" dirty="0">
                <a:solidFill>
                  <a:schemeClr val="bg1">
                    <a:lumMod val="50000"/>
                  </a:schemeClr>
                </a:solidFill>
              </a:rPr>
              <a:t>Axdata</a:t>
            </a:r>
          </a:p>
        </p:txBody>
      </p:sp>
      <p:sp>
        <p:nvSpPr>
          <p:cNvPr id="30" name="Rectangle 29"/>
          <p:cNvSpPr/>
          <p:nvPr/>
        </p:nvSpPr>
        <p:spPr>
          <a:xfrm>
            <a:off x="6851031" y="1797845"/>
            <a:ext cx="3164848" cy="276999"/>
          </a:xfrm>
          <a:prstGeom prst="rect">
            <a:avLst/>
          </a:prstGeom>
        </p:spPr>
        <p:txBody>
          <a:bodyPr wrap="square">
            <a:spAutoFit/>
          </a:bodyPr>
          <a:lstStyle/>
          <a:p>
            <a:pPr marL="0" lvl="1" defTabSz="914225">
              <a:defRPr/>
            </a:pPr>
            <a:r>
              <a:rPr lang="nb-NO" sz="1200" kern="0">
                <a:solidFill>
                  <a:schemeClr val="bg1">
                    <a:lumMod val="50000"/>
                  </a:schemeClr>
                </a:solidFill>
              </a:rPr>
              <a:t>Kommunikasjonsløsninger</a:t>
            </a:r>
          </a:p>
        </p:txBody>
      </p:sp>
      <p:sp>
        <p:nvSpPr>
          <p:cNvPr id="32" name="Rectangle 31"/>
          <p:cNvSpPr/>
          <p:nvPr/>
        </p:nvSpPr>
        <p:spPr>
          <a:xfrm>
            <a:off x="8057931" y="2464857"/>
            <a:ext cx="1726635" cy="276999"/>
          </a:xfrm>
          <a:prstGeom prst="rect">
            <a:avLst/>
          </a:prstGeom>
        </p:spPr>
        <p:txBody>
          <a:bodyPr wrap="square">
            <a:spAutoFit/>
          </a:bodyPr>
          <a:lstStyle/>
          <a:p>
            <a:pPr defTabSz="914225">
              <a:defRPr/>
            </a:pPr>
            <a:r>
              <a:rPr lang="en-CA" sz="1200" kern="0" dirty="0">
                <a:solidFill>
                  <a:schemeClr val="bg1">
                    <a:lumMod val="50000"/>
                  </a:schemeClr>
                </a:solidFill>
              </a:rPr>
              <a:t>CRM</a:t>
            </a:r>
          </a:p>
        </p:txBody>
      </p:sp>
      <p:sp>
        <p:nvSpPr>
          <p:cNvPr id="33" name="Rectangle 32"/>
          <p:cNvSpPr/>
          <p:nvPr/>
        </p:nvSpPr>
        <p:spPr>
          <a:xfrm>
            <a:off x="8289796" y="3084017"/>
            <a:ext cx="1599199" cy="461665"/>
          </a:xfrm>
          <a:prstGeom prst="rect">
            <a:avLst/>
          </a:prstGeom>
        </p:spPr>
        <p:txBody>
          <a:bodyPr wrap="square">
            <a:spAutoFit/>
          </a:bodyPr>
          <a:lstStyle/>
          <a:p>
            <a:pPr defTabSz="914225">
              <a:defRPr/>
            </a:pPr>
            <a:r>
              <a:rPr lang="nb-NO" sz="1200" kern="0">
                <a:solidFill>
                  <a:schemeClr val="bg1">
                    <a:lumMod val="50000"/>
                  </a:schemeClr>
                </a:solidFill>
              </a:rPr>
              <a:t>Dokumentstyring og arbeidsflyter. </a:t>
            </a:r>
          </a:p>
        </p:txBody>
      </p:sp>
      <p:sp>
        <p:nvSpPr>
          <p:cNvPr id="34" name="Rectangle 33"/>
          <p:cNvSpPr/>
          <p:nvPr/>
        </p:nvSpPr>
        <p:spPr>
          <a:xfrm>
            <a:off x="8227142" y="3874217"/>
            <a:ext cx="1499028" cy="276999"/>
          </a:xfrm>
          <a:prstGeom prst="rect">
            <a:avLst/>
          </a:prstGeom>
        </p:spPr>
        <p:txBody>
          <a:bodyPr wrap="square">
            <a:spAutoFit/>
          </a:bodyPr>
          <a:lstStyle/>
          <a:p>
            <a:pPr defTabSz="914225">
              <a:defRPr/>
            </a:pPr>
            <a:r>
              <a:rPr lang="en-CA" sz="1200" kern="0" dirty="0">
                <a:solidFill>
                  <a:schemeClr val="bg1">
                    <a:lumMod val="50000"/>
                  </a:schemeClr>
                </a:solidFill>
              </a:rPr>
              <a:t>Office 365</a:t>
            </a:r>
          </a:p>
        </p:txBody>
      </p:sp>
      <p:sp>
        <p:nvSpPr>
          <p:cNvPr id="35" name="Rectangle 34"/>
          <p:cNvSpPr/>
          <p:nvPr/>
        </p:nvSpPr>
        <p:spPr>
          <a:xfrm>
            <a:off x="8043813" y="4397131"/>
            <a:ext cx="2363734" cy="276999"/>
          </a:xfrm>
          <a:prstGeom prst="rect">
            <a:avLst/>
          </a:prstGeom>
        </p:spPr>
        <p:txBody>
          <a:bodyPr wrap="square">
            <a:spAutoFit/>
          </a:bodyPr>
          <a:lstStyle/>
          <a:p>
            <a:pPr defTabSz="914225">
              <a:defRPr/>
            </a:pPr>
            <a:r>
              <a:rPr lang="en-CA" sz="1200" kern="0" dirty="0">
                <a:solidFill>
                  <a:schemeClr val="bg1">
                    <a:lumMod val="50000"/>
                  </a:schemeClr>
                </a:solidFill>
              </a:rPr>
              <a:t>BI, </a:t>
            </a:r>
            <a:r>
              <a:rPr lang="en-CA" sz="1200" kern="0" dirty="0" err="1">
                <a:solidFill>
                  <a:schemeClr val="bg1">
                    <a:lumMod val="50000"/>
                  </a:schemeClr>
                </a:solidFill>
              </a:rPr>
              <a:t>IoT</a:t>
            </a:r>
            <a:r>
              <a:rPr lang="en-CA" sz="1200" kern="0" dirty="0">
                <a:solidFill>
                  <a:schemeClr val="bg1">
                    <a:lumMod val="50000"/>
                  </a:schemeClr>
                </a:solidFill>
              </a:rPr>
              <a:t>, Dashboards</a:t>
            </a:r>
            <a:endParaRPr lang="en-US" sz="1200" kern="0" dirty="0">
              <a:solidFill>
                <a:schemeClr val="bg1">
                  <a:lumMod val="50000"/>
                </a:schemeClr>
              </a:solidFill>
            </a:endParaRPr>
          </a:p>
        </p:txBody>
      </p:sp>
      <p:sp>
        <p:nvSpPr>
          <p:cNvPr id="36" name="Rectangle 35"/>
          <p:cNvSpPr/>
          <p:nvPr/>
        </p:nvSpPr>
        <p:spPr>
          <a:xfrm>
            <a:off x="6807802" y="5218854"/>
            <a:ext cx="2363734" cy="276999"/>
          </a:xfrm>
          <a:prstGeom prst="rect">
            <a:avLst/>
          </a:prstGeom>
        </p:spPr>
        <p:txBody>
          <a:bodyPr wrap="square">
            <a:spAutoFit/>
          </a:bodyPr>
          <a:lstStyle/>
          <a:p>
            <a:pPr defTabSz="914225">
              <a:defRPr/>
            </a:pPr>
            <a:r>
              <a:rPr lang="nb-NO" sz="1200" kern="0">
                <a:solidFill>
                  <a:schemeClr val="bg1">
                    <a:lumMod val="50000"/>
                  </a:schemeClr>
                </a:solidFill>
              </a:rPr>
              <a:t>Mobile løsninger</a:t>
            </a:r>
          </a:p>
        </p:txBody>
      </p:sp>
      <p:sp>
        <p:nvSpPr>
          <p:cNvPr id="37" name="Rectangle 36"/>
          <p:cNvSpPr/>
          <p:nvPr/>
        </p:nvSpPr>
        <p:spPr>
          <a:xfrm>
            <a:off x="7506853" y="4845344"/>
            <a:ext cx="2363734" cy="276999"/>
          </a:xfrm>
          <a:prstGeom prst="rect">
            <a:avLst/>
          </a:prstGeom>
        </p:spPr>
        <p:txBody>
          <a:bodyPr wrap="square">
            <a:spAutoFit/>
          </a:bodyPr>
          <a:lstStyle/>
          <a:p>
            <a:pPr defTabSz="914225">
              <a:defRPr/>
            </a:pPr>
            <a:r>
              <a:rPr lang="nb-NO" sz="1200" kern="0">
                <a:solidFill>
                  <a:schemeClr val="bg1">
                    <a:lumMod val="50000"/>
                  </a:schemeClr>
                </a:solidFill>
              </a:rPr>
              <a:t>Forretningsrådgivning</a:t>
            </a:r>
          </a:p>
        </p:txBody>
      </p:sp>
      <p:sp>
        <p:nvSpPr>
          <p:cNvPr id="63" name="Oval 62"/>
          <p:cNvSpPr/>
          <p:nvPr/>
        </p:nvSpPr>
        <p:spPr bwMode="auto">
          <a:xfrm rot="20715718">
            <a:off x="7525380" y="4291798"/>
            <a:ext cx="462608" cy="462608"/>
          </a:xfrm>
          <a:prstGeom prst="ellipse">
            <a:avLst/>
          </a:prstGeom>
          <a:solidFill>
            <a:schemeClr val="accent4">
              <a:lumMod val="75000"/>
              <a:alpha val="8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23" tIns="45711" rIns="91423" bIns="45711" numCol="1" rtlCol="0" anchor="ctr" anchorCtr="0" compatLnSpc="1">
            <a:prstTxWarp prst="textNoShape">
              <a:avLst/>
            </a:prstTxWarp>
          </a:bodyPr>
          <a:lstStyle/>
          <a:p>
            <a:pPr algn="ctr" defTabSz="913924" fontAlgn="base">
              <a:spcBef>
                <a:spcPct val="0"/>
              </a:spcBef>
              <a:spcAft>
                <a:spcPct val="0"/>
              </a:spcAft>
              <a:defRPr/>
            </a:pPr>
            <a:endParaRPr lang="en-US" sz="2000" kern="0" dirty="0">
              <a:gradFill>
                <a:gsLst>
                  <a:gs pos="0">
                    <a:srgbClr val="FFFFFF"/>
                  </a:gs>
                  <a:gs pos="100000">
                    <a:srgbClr val="FFFFFF"/>
                  </a:gs>
                </a:gsLst>
                <a:lin ang="5400000" scaled="0"/>
              </a:gradFill>
            </a:endParaRPr>
          </a:p>
        </p:txBody>
      </p:sp>
      <p:sp>
        <p:nvSpPr>
          <p:cNvPr id="64" name="Freeform 81"/>
          <p:cNvSpPr>
            <a:spLocks noEditPoints="1"/>
          </p:cNvSpPr>
          <p:nvPr/>
        </p:nvSpPr>
        <p:spPr bwMode="black">
          <a:xfrm>
            <a:off x="7579384" y="4405143"/>
            <a:ext cx="380395" cy="232204"/>
          </a:xfrm>
          <a:custGeom>
            <a:avLst/>
            <a:gdLst>
              <a:gd name="T0" fmla="*/ 1588 w 3451"/>
              <a:gd name="T1" fmla="*/ 2110 h 2110"/>
              <a:gd name="T2" fmla="*/ 2100 w 3451"/>
              <a:gd name="T3" fmla="*/ 1951 h 2110"/>
              <a:gd name="T4" fmla="*/ 1141 w 3451"/>
              <a:gd name="T5" fmla="*/ 1911 h 2110"/>
              <a:gd name="T6" fmla="*/ 1215 w 3451"/>
              <a:gd name="T7" fmla="*/ 1929 h 2110"/>
              <a:gd name="T8" fmla="*/ 1799 w 3451"/>
              <a:gd name="T9" fmla="*/ 2021 h 2110"/>
              <a:gd name="T10" fmla="*/ 2036 w 3451"/>
              <a:gd name="T11" fmla="*/ 1911 h 2110"/>
              <a:gd name="T12" fmla="*/ 1121 w 3451"/>
              <a:gd name="T13" fmla="*/ 1193 h 2110"/>
              <a:gd name="T14" fmla="*/ 1992 w 3451"/>
              <a:gd name="T15" fmla="*/ 1211 h 2110"/>
              <a:gd name="T16" fmla="*/ 2497 w 3451"/>
              <a:gd name="T17" fmla="*/ 803 h 2110"/>
              <a:gd name="T18" fmla="*/ 975 w 3451"/>
              <a:gd name="T19" fmla="*/ 240 h 2110"/>
              <a:gd name="T20" fmla="*/ 1616 w 3451"/>
              <a:gd name="T21" fmla="*/ 736 h 2110"/>
              <a:gd name="T22" fmla="*/ 2006 w 3451"/>
              <a:gd name="T23" fmla="*/ 508 h 2110"/>
              <a:gd name="T24" fmla="*/ 1990 w 3451"/>
              <a:gd name="T25" fmla="*/ 320 h 2110"/>
              <a:gd name="T26" fmla="*/ 2004 w 3451"/>
              <a:gd name="T27" fmla="*/ 426 h 2110"/>
              <a:gd name="T28" fmla="*/ 2038 w 3451"/>
              <a:gd name="T29" fmla="*/ 1120 h 2110"/>
              <a:gd name="T30" fmla="*/ 2304 w 3451"/>
              <a:gd name="T31" fmla="*/ 985 h 2110"/>
              <a:gd name="T32" fmla="*/ 2225 w 3451"/>
              <a:gd name="T33" fmla="*/ 465 h 2110"/>
              <a:gd name="T34" fmla="*/ 2219 w 3451"/>
              <a:gd name="T35" fmla="*/ 477 h 2110"/>
              <a:gd name="T36" fmla="*/ 1844 w 3451"/>
              <a:gd name="T37" fmla="*/ 192 h 2110"/>
              <a:gd name="T38" fmla="*/ 1818 w 3451"/>
              <a:gd name="T39" fmla="*/ 109 h 2110"/>
              <a:gd name="T40" fmla="*/ 1133 w 3451"/>
              <a:gd name="T41" fmla="*/ 1121 h 2110"/>
              <a:gd name="T42" fmla="*/ 1171 w 3451"/>
              <a:gd name="T43" fmla="*/ 951 h 2110"/>
              <a:gd name="T44" fmla="*/ 1115 w 3451"/>
              <a:gd name="T45" fmla="*/ 350 h 2110"/>
              <a:gd name="T46" fmla="*/ 1155 w 3451"/>
              <a:gd name="T47" fmla="*/ 517 h 2110"/>
              <a:gd name="T48" fmla="*/ 1265 w 3451"/>
              <a:gd name="T49" fmla="*/ 843 h 2110"/>
              <a:gd name="T50" fmla="*/ 1555 w 3451"/>
              <a:gd name="T51" fmla="*/ 284 h 2110"/>
              <a:gd name="T52" fmla="*/ 1353 w 3451"/>
              <a:gd name="T53" fmla="*/ 109 h 2110"/>
              <a:gd name="T54" fmla="*/ 1221 w 3451"/>
              <a:gd name="T55" fmla="*/ 201 h 2110"/>
              <a:gd name="T56" fmla="*/ 923 w 3451"/>
              <a:gd name="T57" fmla="*/ 379 h 2110"/>
              <a:gd name="T58" fmla="*/ 945 w 3451"/>
              <a:gd name="T59" fmla="*/ 466 h 2110"/>
              <a:gd name="T60" fmla="*/ 447 w 3451"/>
              <a:gd name="T61" fmla="*/ 993 h 2110"/>
              <a:gd name="T62" fmla="*/ 2737 w 3451"/>
              <a:gd name="T63" fmla="*/ 1157 h 2110"/>
              <a:gd name="T64" fmla="*/ 1748 w 3451"/>
              <a:gd name="T65" fmla="*/ 1552 h 2110"/>
              <a:gd name="T66" fmla="*/ 2015 w 3451"/>
              <a:gd name="T67" fmla="*/ 1319 h 2110"/>
              <a:gd name="T68" fmla="*/ 581 w 3451"/>
              <a:gd name="T69" fmla="*/ 1265 h 2110"/>
              <a:gd name="T70" fmla="*/ 1557 w 3451"/>
              <a:gd name="T71" fmla="*/ 1799 h 2110"/>
              <a:gd name="T72" fmla="*/ 2476 w 3451"/>
              <a:gd name="T73" fmla="*/ 1476 h 2110"/>
              <a:gd name="T74" fmla="*/ 123 w 3451"/>
              <a:gd name="T75" fmla="*/ 1195 h 2110"/>
              <a:gd name="T76" fmla="*/ 231 w 3451"/>
              <a:gd name="T77" fmla="*/ 956 h 2110"/>
              <a:gd name="T78" fmla="*/ 530 w 3451"/>
              <a:gd name="T79" fmla="*/ 1074 h 2110"/>
              <a:gd name="T80" fmla="*/ 658 w 3451"/>
              <a:gd name="T81" fmla="*/ 1255 h 2110"/>
              <a:gd name="T82" fmla="*/ 628 w 3451"/>
              <a:gd name="T83" fmla="*/ 1016 h 2110"/>
              <a:gd name="T84" fmla="*/ 724 w 3451"/>
              <a:gd name="T85" fmla="*/ 1343 h 2110"/>
              <a:gd name="T86" fmla="*/ 824 w 3451"/>
              <a:gd name="T87" fmla="*/ 1434 h 2110"/>
              <a:gd name="T88" fmla="*/ 767 w 3451"/>
              <a:gd name="T89" fmla="*/ 1212 h 2110"/>
              <a:gd name="T90" fmla="*/ 927 w 3451"/>
              <a:gd name="T91" fmla="*/ 1501 h 2110"/>
              <a:gd name="T92" fmla="*/ 988 w 3451"/>
              <a:gd name="T93" fmla="*/ 1427 h 2110"/>
              <a:gd name="T94" fmla="*/ 1270 w 3451"/>
              <a:gd name="T95" fmla="*/ 1671 h 2110"/>
              <a:gd name="T96" fmla="*/ 1264 w 3451"/>
              <a:gd name="T97" fmla="*/ 1444 h 2110"/>
              <a:gd name="T98" fmla="*/ 1501 w 3451"/>
              <a:gd name="T99" fmla="*/ 1703 h 2110"/>
              <a:gd name="T100" fmla="*/ 1695 w 3451"/>
              <a:gd name="T101" fmla="*/ 1440 h 2110"/>
              <a:gd name="T102" fmla="*/ 2020 w 3451"/>
              <a:gd name="T103" fmla="*/ 1654 h 2110"/>
              <a:gd name="T104" fmla="*/ 1901 w 3451"/>
              <a:gd name="T105" fmla="*/ 1457 h 2110"/>
              <a:gd name="T106" fmla="*/ 2053 w 3451"/>
              <a:gd name="T107" fmla="*/ 1600 h 2110"/>
              <a:gd name="T108" fmla="*/ 2208 w 3451"/>
              <a:gd name="T109" fmla="*/ 1543 h 2110"/>
              <a:gd name="T110" fmla="*/ 2294 w 3451"/>
              <a:gd name="T111" fmla="*/ 1280 h 2110"/>
              <a:gd name="T112" fmla="*/ 2386 w 3451"/>
              <a:gd name="T113" fmla="*/ 1486 h 2110"/>
              <a:gd name="T114" fmla="*/ 2473 w 3451"/>
              <a:gd name="T115" fmla="*/ 1155 h 2110"/>
              <a:gd name="T116" fmla="*/ 2654 w 3451"/>
              <a:gd name="T117" fmla="*/ 1074 h 2110"/>
              <a:gd name="T118" fmla="*/ 2954 w 3451"/>
              <a:gd name="T119" fmla="*/ 1154 h 2110"/>
              <a:gd name="T120" fmla="*/ 3062 w 3451"/>
              <a:gd name="T121" fmla="*/ 1154 h 2110"/>
              <a:gd name="T122" fmla="*/ 1038 w 3451"/>
              <a:gd name="T123" fmla="*/ 1498 h 2110"/>
              <a:gd name="T124" fmla="*/ 2472 w 3451"/>
              <a:gd name="T125" fmla="*/ 1231 h 2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51" h="2110">
                <a:moveTo>
                  <a:pt x="1585" y="1902"/>
                </a:moveTo>
                <a:cubicBezTo>
                  <a:pt x="1383" y="1902"/>
                  <a:pt x="1184" y="1867"/>
                  <a:pt x="1012" y="1802"/>
                </a:cubicBezTo>
                <a:cubicBezTo>
                  <a:pt x="945" y="1776"/>
                  <a:pt x="884" y="1747"/>
                  <a:pt x="828" y="1714"/>
                </a:cubicBezTo>
                <a:cubicBezTo>
                  <a:pt x="896" y="1807"/>
                  <a:pt x="980" y="1887"/>
                  <a:pt x="1077" y="1951"/>
                </a:cubicBezTo>
                <a:cubicBezTo>
                  <a:pt x="1119" y="1979"/>
                  <a:pt x="1165" y="2004"/>
                  <a:pt x="1212" y="2026"/>
                </a:cubicBezTo>
                <a:cubicBezTo>
                  <a:pt x="1264" y="2049"/>
                  <a:pt x="1318" y="2068"/>
                  <a:pt x="1375" y="2082"/>
                </a:cubicBezTo>
                <a:cubicBezTo>
                  <a:pt x="1443" y="2099"/>
                  <a:pt x="1515" y="2108"/>
                  <a:pt x="1588" y="2110"/>
                </a:cubicBezTo>
                <a:cubicBezTo>
                  <a:pt x="1588" y="2110"/>
                  <a:pt x="1588" y="2110"/>
                  <a:pt x="1588" y="2110"/>
                </a:cubicBezTo>
                <a:cubicBezTo>
                  <a:pt x="1588" y="2110"/>
                  <a:pt x="1588" y="2110"/>
                  <a:pt x="1588" y="2110"/>
                </a:cubicBezTo>
                <a:cubicBezTo>
                  <a:pt x="1588" y="2110"/>
                  <a:pt x="1588" y="2110"/>
                  <a:pt x="1588" y="2110"/>
                </a:cubicBezTo>
                <a:cubicBezTo>
                  <a:pt x="1588" y="2110"/>
                  <a:pt x="1588" y="2110"/>
                  <a:pt x="1588" y="2110"/>
                </a:cubicBezTo>
                <a:cubicBezTo>
                  <a:pt x="1662" y="2108"/>
                  <a:pt x="1733" y="2099"/>
                  <a:pt x="1802" y="2082"/>
                </a:cubicBezTo>
                <a:cubicBezTo>
                  <a:pt x="1858" y="2068"/>
                  <a:pt x="1913" y="2049"/>
                  <a:pt x="1965" y="2026"/>
                </a:cubicBezTo>
                <a:cubicBezTo>
                  <a:pt x="2012" y="2004"/>
                  <a:pt x="2057" y="1979"/>
                  <a:pt x="2100" y="1951"/>
                </a:cubicBezTo>
                <a:cubicBezTo>
                  <a:pt x="2199" y="1886"/>
                  <a:pt x="2285" y="1802"/>
                  <a:pt x="2354" y="1706"/>
                </a:cubicBezTo>
                <a:cubicBezTo>
                  <a:pt x="2264" y="1761"/>
                  <a:pt x="2159" y="1806"/>
                  <a:pt x="2045" y="1839"/>
                </a:cubicBezTo>
                <a:cubicBezTo>
                  <a:pt x="1899" y="1881"/>
                  <a:pt x="1744" y="1902"/>
                  <a:pt x="1585" y="1902"/>
                </a:cubicBezTo>
                <a:close/>
                <a:moveTo>
                  <a:pt x="1104" y="1897"/>
                </a:moveTo>
                <a:cubicBezTo>
                  <a:pt x="1087" y="1886"/>
                  <a:pt x="1071" y="1874"/>
                  <a:pt x="1054" y="1861"/>
                </a:cubicBezTo>
                <a:cubicBezTo>
                  <a:pt x="1080" y="1873"/>
                  <a:pt x="1107" y="1883"/>
                  <a:pt x="1134" y="1893"/>
                </a:cubicBezTo>
                <a:cubicBezTo>
                  <a:pt x="1136" y="1899"/>
                  <a:pt x="1138" y="1905"/>
                  <a:pt x="1141" y="1911"/>
                </a:cubicBezTo>
                <a:cubicBezTo>
                  <a:pt x="1128" y="1907"/>
                  <a:pt x="1116" y="1902"/>
                  <a:pt x="1104" y="1897"/>
                </a:cubicBezTo>
                <a:close/>
                <a:moveTo>
                  <a:pt x="1557" y="2049"/>
                </a:moveTo>
                <a:cubicBezTo>
                  <a:pt x="1532" y="2048"/>
                  <a:pt x="1513" y="2045"/>
                  <a:pt x="1488" y="2042"/>
                </a:cubicBezTo>
                <a:cubicBezTo>
                  <a:pt x="1451" y="2037"/>
                  <a:pt x="1414" y="2030"/>
                  <a:pt x="1378" y="2021"/>
                </a:cubicBezTo>
                <a:cubicBezTo>
                  <a:pt x="1353" y="2014"/>
                  <a:pt x="1328" y="2007"/>
                  <a:pt x="1304" y="1998"/>
                </a:cubicBezTo>
                <a:cubicBezTo>
                  <a:pt x="1284" y="1991"/>
                  <a:pt x="1265" y="1983"/>
                  <a:pt x="1247" y="1975"/>
                </a:cubicBezTo>
                <a:cubicBezTo>
                  <a:pt x="1235" y="1962"/>
                  <a:pt x="1224" y="1947"/>
                  <a:pt x="1215" y="1929"/>
                </a:cubicBezTo>
                <a:cubicBezTo>
                  <a:pt x="1213" y="1925"/>
                  <a:pt x="1211" y="1921"/>
                  <a:pt x="1209" y="1917"/>
                </a:cubicBezTo>
                <a:cubicBezTo>
                  <a:pt x="1329" y="1952"/>
                  <a:pt x="1449" y="1971"/>
                  <a:pt x="1557" y="1973"/>
                </a:cubicBezTo>
                <a:lnTo>
                  <a:pt x="1557" y="2049"/>
                </a:lnTo>
                <a:close/>
                <a:moveTo>
                  <a:pt x="1962" y="1929"/>
                </a:moveTo>
                <a:cubicBezTo>
                  <a:pt x="1952" y="1947"/>
                  <a:pt x="1942" y="1962"/>
                  <a:pt x="1930" y="1975"/>
                </a:cubicBezTo>
                <a:cubicBezTo>
                  <a:pt x="1911" y="1983"/>
                  <a:pt x="1892" y="1991"/>
                  <a:pt x="1873" y="1998"/>
                </a:cubicBezTo>
                <a:cubicBezTo>
                  <a:pt x="1849" y="2007"/>
                  <a:pt x="1824" y="2014"/>
                  <a:pt x="1799" y="2021"/>
                </a:cubicBezTo>
                <a:cubicBezTo>
                  <a:pt x="1763" y="2030"/>
                  <a:pt x="1726" y="2037"/>
                  <a:pt x="1689" y="2042"/>
                </a:cubicBezTo>
                <a:cubicBezTo>
                  <a:pt x="1664" y="2045"/>
                  <a:pt x="1645" y="2048"/>
                  <a:pt x="1620" y="2049"/>
                </a:cubicBezTo>
                <a:cubicBezTo>
                  <a:pt x="1620" y="1973"/>
                  <a:pt x="1620" y="1973"/>
                  <a:pt x="1620" y="1973"/>
                </a:cubicBezTo>
                <a:cubicBezTo>
                  <a:pt x="1728" y="1971"/>
                  <a:pt x="1848" y="1952"/>
                  <a:pt x="1968" y="1917"/>
                </a:cubicBezTo>
                <a:cubicBezTo>
                  <a:pt x="1966" y="1921"/>
                  <a:pt x="1964" y="1925"/>
                  <a:pt x="1962" y="1929"/>
                </a:cubicBezTo>
                <a:close/>
                <a:moveTo>
                  <a:pt x="2072" y="1897"/>
                </a:moveTo>
                <a:cubicBezTo>
                  <a:pt x="2060" y="1902"/>
                  <a:pt x="2048" y="1907"/>
                  <a:pt x="2036" y="1911"/>
                </a:cubicBezTo>
                <a:cubicBezTo>
                  <a:pt x="2038" y="1905"/>
                  <a:pt x="2040" y="1899"/>
                  <a:pt x="2043" y="1893"/>
                </a:cubicBezTo>
                <a:cubicBezTo>
                  <a:pt x="2070" y="1883"/>
                  <a:pt x="2097" y="1872"/>
                  <a:pt x="2123" y="1860"/>
                </a:cubicBezTo>
                <a:cubicBezTo>
                  <a:pt x="2107" y="1873"/>
                  <a:pt x="2090" y="1886"/>
                  <a:pt x="2072" y="1897"/>
                </a:cubicBezTo>
                <a:close/>
                <a:moveTo>
                  <a:pt x="699" y="879"/>
                </a:moveTo>
                <a:cubicBezTo>
                  <a:pt x="783" y="1007"/>
                  <a:pt x="903" y="1100"/>
                  <a:pt x="1046" y="1163"/>
                </a:cubicBezTo>
                <a:cubicBezTo>
                  <a:pt x="1070" y="1173"/>
                  <a:pt x="1095" y="1182"/>
                  <a:pt x="1121" y="1191"/>
                </a:cubicBezTo>
                <a:cubicBezTo>
                  <a:pt x="1121" y="1191"/>
                  <a:pt x="1121" y="1192"/>
                  <a:pt x="1121" y="1193"/>
                </a:cubicBezTo>
                <a:cubicBezTo>
                  <a:pt x="1140" y="1199"/>
                  <a:pt x="1159" y="1205"/>
                  <a:pt x="1178" y="1211"/>
                </a:cubicBezTo>
                <a:cubicBezTo>
                  <a:pt x="1178" y="1210"/>
                  <a:pt x="1178" y="1209"/>
                  <a:pt x="1178" y="1208"/>
                </a:cubicBezTo>
                <a:cubicBezTo>
                  <a:pt x="1237" y="1225"/>
                  <a:pt x="1296" y="1239"/>
                  <a:pt x="1355" y="1249"/>
                </a:cubicBezTo>
                <a:cubicBezTo>
                  <a:pt x="1429" y="1259"/>
                  <a:pt x="1506" y="1264"/>
                  <a:pt x="1585" y="1264"/>
                </a:cubicBezTo>
                <a:cubicBezTo>
                  <a:pt x="1663" y="1264"/>
                  <a:pt x="1739" y="1259"/>
                  <a:pt x="1812" y="1249"/>
                </a:cubicBezTo>
                <a:cubicBezTo>
                  <a:pt x="1872" y="1239"/>
                  <a:pt x="1932" y="1225"/>
                  <a:pt x="1992" y="1208"/>
                </a:cubicBezTo>
                <a:cubicBezTo>
                  <a:pt x="1992" y="1209"/>
                  <a:pt x="1992" y="1210"/>
                  <a:pt x="1992" y="1211"/>
                </a:cubicBezTo>
                <a:cubicBezTo>
                  <a:pt x="2012" y="1205"/>
                  <a:pt x="2031" y="1199"/>
                  <a:pt x="2049" y="1193"/>
                </a:cubicBezTo>
                <a:cubicBezTo>
                  <a:pt x="2049" y="1192"/>
                  <a:pt x="2049" y="1191"/>
                  <a:pt x="2049" y="1190"/>
                </a:cubicBezTo>
                <a:cubicBezTo>
                  <a:pt x="2077" y="1181"/>
                  <a:pt x="2104" y="1171"/>
                  <a:pt x="2130" y="1161"/>
                </a:cubicBezTo>
                <a:cubicBezTo>
                  <a:pt x="2267" y="1099"/>
                  <a:pt x="2382" y="1010"/>
                  <a:pt x="2465" y="888"/>
                </a:cubicBezTo>
                <a:cubicBezTo>
                  <a:pt x="2466" y="887"/>
                  <a:pt x="2467" y="885"/>
                  <a:pt x="2467" y="883"/>
                </a:cubicBezTo>
                <a:cubicBezTo>
                  <a:pt x="2472" y="873"/>
                  <a:pt x="2476" y="863"/>
                  <a:pt x="2480" y="852"/>
                </a:cubicBezTo>
                <a:cubicBezTo>
                  <a:pt x="2497" y="803"/>
                  <a:pt x="2497" y="803"/>
                  <a:pt x="2497" y="803"/>
                </a:cubicBezTo>
                <a:cubicBezTo>
                  <a:pt x="2495" y="788"/>
                  <a:pt x="2491" y="763"/>
                  <a:pt x="2490" y="756"/>
                </a:cubicBezTo>
                <a:cubicBezTo>
                  <a:pt x="2458" y="596"/>
                  <a:pt x="2386" y="451"/>
                  <a:pt x="2285" y="332"/>
                </a:cubicBezTo>
                <a:cubicBezTo>
                  <a:pt x="2272" y="316"/>
                  <a:pt x="2259" y="301"/>
                  <a:pt x="2245" y="287"/>
                </a:cubicBezTo>
                <a:cubicBezTo>
                  <a:pt x="2241" y="283"/>
                  <a:pt x="2195" y="240"/>
                  <a:pt x="2195" y="240"/>
                </a:cubicBezTo>
                <a:cubicBezTo>
                  <a:pt x="2033" y="94"/>
                  <a:pt x="1819" y="4"/>
                  <a:pt x="1585" y="0"/>
                </a:cubicBezTo>
                <a:cubicBezTo>
                  <a:pt x="1585" y="0"/>
                  <a:pt x="1585" y="0"/>
                  <a:pt x="1585" y="0"/>
                </a:cubicBezTo>
                <a:cubicBezTo>
                  <a:pt x="1351" y="4"/>
                  <a:pt x="1137" y="94"/>
                  <a:pt x="975" y="240"/>
                </a:cubicBezTo>
                <a:cubicBezTo>
                  <a:pt x="975" y="240"/>
                  <a:pt x="925" y="283"/>
                  <a:pt x="886" y="332"/>
                </a:cubicBezTo>
                <a:cubicBezTo>
                  <a:pt x="784" y="451"/>
                  <a:pt x="712" y="596"/>
                  <a:pt x="681" y="756"/>
                </a:cubicBezTo>
                <a:cubicBezTo>
                  <a:pt x="680" y="759"/>
                  <a:pt x="677" y="779"/>
                  <a:pt x="673" y="806"/>
                </a:cubicBezTo>
                <a:cubicBezTo>
                  <a:pt x="689" y="853"/>
                  <a:pt x="689" y="853"/>
                  <a:pt x="689" y="853"/>
                </a:cubicBezTo>
                <a:cubicBezTo>
                  <a:pt x="692" y="861"/>
                  <a:pt x="695" y="870"/>
                  <a:pt x="699" y="879"/>
                </a:cubicBezTo>
                <a:close/>
                <a:moveTo>
                  <a:pt x="1616" y="1197"/>
                </a:moveTo>
                <a:cubicBezTo>
                  <a:pt x="1616" y="736"/>
                  <a:pt x="1616" y="736"/>
                  <a:pt x="1616" y="736"/>
                </a:cubicBezTo>
                <a:cubicBezTo>
                  <a:pt x="1687" y="734"/>
                  <a:pt x="1767" y="723"/>
                  <a:pt x="1852" y="700"/>
                </a:cubicBezTo>
                <a:cubicBezTo>
                  <a:pt x="1871" y="747"/>
                  <a:pt x="1889" y="794"/>
                  <a:pt x="1905" y="843"/>
                </a:cubicBezTo>
                <a:cubicBezTo>
                  <a:pt x="1918" y="879"/>
                  <a:pt x="1928" y="916"/>
                  <a:pt x="1938" y="951"/>
                </a:cubicBezTo>
                <a:cubicBezTo>
                  <a:pt x="1949" y="989"/>
                  <a:pt x="1958" y="1026"/>
                  <a:pt x="1966" y="1063"/>
                </a:cubicBezTo>
                <a:cubicBezTo>
                  <a:pt x="1972" y="1088"/>
                  <a:pt x="1977" y="1113"/>
                  <a:pt x="1981" y="1138"/>
                </a:cubicBezTo>
                <a:cubicBezTo>
                  <a:pt x="1857" y="1175"/>
                  <a:pt x="1731" y="1195"/>
                  <a:pt x="1616" y="1197"/>
                </a:cubicBezTo>
                <a:close/>
                <a:moveTo>
                  <a:pt x="2006" y="508"/>
                </a:moveTo>
                <a:cubicBezTo>
                  <a:pt x="2009" y="511"/>
                  <a:pt x="2012" y="514"/>
                  <a:pt x="2015" y="517"/>
                </a:cubicBezTo>
                <a:cubicBezTo>
                  <a:pt x="2026" y="527"/>
                  <a:pt x="2035" y="538"/>
                  <a:pt x="2045" y="548"/>
                </a:cubicBezTo>
                <a:cubicBezTo>
                  <a:pt x="1998" y="577"/>
                  <a:pt x="1942" y="601"/>
                  <a:pt x="1882" y="620"/>
                </a:cubicBezTo>
                <a:cubicBezTo>
                  <a:pt x="1823" y="488"/>
                  <a:pt x="1755" y="373"/>
                  <a:pt x="1684" y="281"/>
                </a:cubicBezTo>
                <a:cubicBezTo>
                  <a:pt x="1798" y="335"/>
                  <a:pt x="1909" y="413"/>
                  <a:pt x="2006" y="508"/>
                </a:cubicBezTo>
                <a:close/>
                <a:moveTo>
                  <a:pt x="1755" y="251"/>
                </a:moveTo>
                <a:cubicBezTo>
                  <a:pt x="1838" y="265"/>
                  <a:pt x="1917" y="288"/>
                  <a:pt x="1990" y="320"/>
                </a:cubicBezTo>
                <a:cubicBezTo>
                  <a:pt x="2013" y="329"/>
                  <a:pt x="2034" y="339"/>
                  <a:pt x="2055" y="350"/>
                </a:cubicBezTo>
                <a:cubicBezTo>
                  <a:pt x="2095" y="371"/>
                  <a:pt x="2133" y="394"/>
                  <a:pt x="2168" y="420"/>
                </a:cubicBezTo>
                <a:cubicBezTo>
                  <a:pt x="2165" y="427"/>
                  <a:pt x="2162" y="435"/>
                  <a:pt x="2158" y="443"/>
                </a:cubicBezTo>
                <a:cubicBezTo>
                  <a:pt x="2143" y="468"/>
                  <a:pt x="2121" y="492"/>
                  <a:pt x="2094" y="515"/>
                </a:cubicBezTo>
                <a:cubicBezTo>
                  <a:pt x="2085" y="504"/>
                  <a:pt x="2075" y="494"/>
                  <a:pt x="2065" y="484"/>
                </a:cubicBezTo>
                <a:cubicBezTo>
                  <a:pt x="2062" y="481"/>
                  <a:pt x="2060" y="479"/>
                  <a:pt x="2057" y="476"/>
                </a:cubicBezTo>
                <a:cubicBezTo>
                  <a:pt x="2040" y="459"/>
                  <a:pt x="2022" y="442"/>
                  <a:pt x="2004" y="426"/>
                </a:cubicBezTo>
                <a:cubicBezTo>
                  <a:pt x="1926" y="356"/>
                  <a:pt x="1842" y="298"/>
                  <a:pt x="1755" y="251"/>
                </a:cubicBezTo>
                <a:close/>
                <a:moveTo>
                  <a:pt x="1824" y="636"/>
                </a:moveTo>
                <a:cubicBezTo>
                  <a:pt x="1753" y="654"/>
                  <a:pt x="1684" y="664"/>
                  <a:pt x="1616" y="666"/>
                </a:cubicBezTo>
                <a:cubicBezTo>
                  <a:pt x="1616" y="284"/>
                  <a:pt x="1616" y="284"/>
                  <a:pt x="1616" y="284"/>
                </a:cubicBezTo>
                <a:cubicBezTo>
                  <a:pt x="1623" y="292"/>
                  <a:pt x="1625" y="302"/>
                  <a:pt x="1632" y="311"/>
                </a:cubicBezTo>
                <a:cubicBezTo>
                  <a:pt x="1702" y="400"/>
                  <a:pt x="1768" y="512"/>
                  <a:pt x="1824" y="636"/>
                </a:cubicBezTo>
                <a:close/>
                <a:moveTo>
                  <a:pt x="2038" y="1120"/>
                </a:moveTo>
                <a:cubicBezTo>
                  <a:pt x="2028" y="1066"/>
                  <a:pt x="2015" y="1009"/>
                  <a:pt x="1999" y="951"/>
                </a:cubicBezTo>
                <a:cubicBezTo>
                  <a:pt x="1989" y="915"/>
                  <a:pt x="1978" y="878"/>
                  <a:pt x="1966" y="840"/>
                </a:cubicBezTo>
                <a:cubicBezTo>
                  <a:pt x="1964" y="835"/>
                  <a:pt x="1963" y="830"/>
                  <a:pt x="1961" y="825"/>
                </a:cubicBezTo>
                <a:cubicBezTo>
                  <a:pt x="1945" y="776"/>
                  <a:pt x="1927" y="729"/>
                  <a:pt x="1909" y="684"/>
                </a:cubicBezTo>
                <a:cubicBezTo>
                  <a:pt x="1975" y="663"/>
                  <a:pt x="2038" y="636"/>
                  <a:pt x="2092" y="602"/>
                </a:cubicBezTo>
                <a:cubicBezTo>
                  <a:pt x="2183" y="710"/>
                  <a:pt x="2251" y="829"/>
                  <a:pt x="2293" y="951"/>
                </a:cubicBezTo>
                <a:cubicBezTo>
                  <a:pt x="2297" y="962"/>
                  <a:pt x="2300" y="974"/>
                  <a:pt x="2304" y="985"/>
                </a:cubicBezTo>
                <a:cubicBezTo>
                  <a:pt x="2234" y="1040"/>
                  <a:pt x="2140" y="1086"/>
                  <a:pt x="2038" y="1120"/>
                </a:cubicBezTo>
                <a:close/>
                <a:moveTo>
                  <a:pt x="2246" y="379"/>
                </a:moveTo>
                <a:cubicBezTo>
                  <a:pt x="2261" y="398"/>
                  <a:pt x="2273" y="418"/>
                  <a:pt x="2284" y="440"/>
                </a:cubicBezTo>
                <a:cubicBezTo>
                  <a:pt x="2271" y="428"/>
                  <a:pt x="2258" y="416"/>
                  <a:pt x="2244" y="405"/>
                </a:cubicBezTo>
                <a:cubicBezTo>
                  <a:pt x="2245" y="397"/>
                  <a:pt x="2246" y="388"/>
                  <a:pt x="2246" y="379"/>
                </a:cubicBezTo>
                <a:close/>
                <a:moveTo>
                  <a:pt x="2219" y="477"/>
                </a:moveTo>
                <a:cubicBezTo>
                  <a:pt x="2221" y="473"/>
                  <a:pt x="2223" y="469"/>
                  <a:pt x="2225" y="465"/>
                </a:cubicBezTo>
                <a:cubicBezTo>
                  <a:pt x="2264" y="499"/>
                  <a:pt x="2299" y="537"/>
                  <a:pt x="2330" y="576"/>
                </a:cubicBezTo>
                <a:cubicBezTo>
                  <a:pt x="2357" y="611"/>
                  <a:pt x="2380" y="648"/>
                  <a:pt x="2399" y="686"/>
                </a:cubicBezTo>
                <a:cubicBezTo>
                  <a:pt x="2412" y="713"/>
                  <a:pt x="2423" y="741"/>
                  <a:pt x="2433" y="769"/>
                </a:cubicBezTo>
                <a:cubicBezTo>
                  <a:pt x="2433" y="773"/>
                  <a:pt x="2453" y="840"/>
                  <a:pt x="2352" y="942"/>
                </a:cubicBezTo>
                <a:cubicBezTo>
                  <a:pt x="2342" y="914"/>
                  <a:pt x="2332" y="886"/>
                  <a:pt x="2320" y="858"/>
                </a:cubicBezTo>
                <a:cubicBezTo>
                  <a:pt x="2276" y="757"/>
                  <a:pt x="2216" y="658"/>
                  <a:pt x="2140" y="567"/>
                </a:cubicBezTo>
                <a:cubicBezTo>
                  <a:pt x="2173" y="541"/>
                  <a:pt x="2201" y="510"/>
                  <a:pt x="2219" y="477"/>
                </a:cubicBezTo>
                <a:close/>
                <a:moveTo>
                  <a:pt x="2022" y="219"/>
                </a:moveTo>
                <a:cubicBezTo>
                  <a:pt x="2069" y="234"/>
                  <a:pt x="2111" y="255"/>
                  <a:pt x="2149" y="283"/>
                </a:cubicBezTo>
                <a:cubicBezTo>
                  <a:pt x="2163" y="307"/>
                  <a:pt x="2172" y="331"/>
                  <a:pt x="2175" y="353"/>
                </a:cubicBezTo>
                <a:cubicBezTo>
                  <a:pt x="2133" y="325"/>
                  <a:pt x="2088" y="300"/>
                  <a:pt x="2041" y="278"/>
                </a:cubicBezTo>
                <a:cubicBezTo>
                  <a:pt x="2018" y="267"/>
                  <a:pt x="1995" y="258"/>
                  <a:pt x="1971" y="249"/>
                </a:cubicBezTo>
                <a:cubicBezTo>
                  <a:pt x="1909" y="225"/>
                  <a:pt x="1844" y="208"/>
                  <a:pt x="1776" y="196"/>
                </a:cubicBezTo>
                <a:cubicBezTo>
                  <a:pt x="1799" y="193"/>
                  <a:pt x="1822" y="192"/>
                  <a:pt x="1844" y="192"/>
                </a:cubicBezTo>
                <a:cubicBezTo>
                  <a:pt x="1881" y="192"/>
                  <a:pt x="1916" y="195"/>
                  <a:pt x="1950" y="201"/>
                </a:cubicBezTo>
                <a:cubicBezTo>
                  <a:pt x="1975" y="206"/>
                  <a:pt x="1999" y="211"/>
                  <a:pt x="2022" y="219"/>
                </a:cubicBezTo>
                <a:close/>
                <a:moveTo>
                  <a:pt x="1859" y="116"/>
                </a:moveTo>
                <a:cubicBezTo>
                  <a:pt x="1872" y="120"/>
                  <a:pt x="1885" y="127"/>
                  <a:pt x="1897" y="136"/>
                </a:cubicBezTo>
                <a:cubicBezTo>
                  <a:pt x="1879" y="134"/>
                  <a:pt x="1862" y="134"/>
                  <a:pt x="1844" y="134"/>
                </a:cubicBezTo>
                <a:cubicBezTo>
                  <a:pt x="1798" y="134"/>
                  <a:pt x="1750" y="138"/>
                  <a:pt x="1703" y="147"/>
                </a:cubicBezTo>
                <a:cubicBezTo>
                  <a:pt x="1744" y="122"/>
                  <a:pt x="1782" y="109"/>
                  <a:pt x="1818" y="109"/>
                </a:cubicBezTo>
                <a:cubicBezTo>
                  <a:pt x="1832" y="109"/>
                  <a:pt x="1846" y="111"/>
                  <a:pt x="1859" y="116"/>
                </a:cubicBezTo>
                <a:close/>
                <a:moveTo>
                  <a:pt x="1610" y="59"/>
                </a:moveTo>
                <a:cubicBezTo>
                  <a:pt x="1648" y="61"/>
                  <a:pt x="1686" y="65"/>
                  <a:pt x="1722" y="71"/>
                </a:cubicBezTo>
                <a:cubicBezTo>
                  <a:pt x="1685" y="87"/>
                  <a:pt x="1648" y="111"/>
                  <a:pt x="1610" y="142"/>
                </a:cubicBezTo>
                <a:lnTo>
                  <a:pt x="1610" y="59"/>
                </a:lnTo>
                <a:close/>
                <a:moveTo>
                  <a:pt x="1171" y="951"/>
                </a:moveTo>
                <a:cubicBezTo>
                  <a:pt x="1155" y="1009"/>
                  <a:pt x="1143" y="1066"/>
                  <a:pt x="1133" y="1121"/>
                </a:cubicBezTo>
                <a:cubicBezTo>
                  <a:pt x="1030" y="1086"/>
                  <a:pt x="937" y="1040"/>
                  <a:pt x="867" y="985"/>
                </a:cubicBezTo>
                <a:cubicBezTo>
                  <a:pt x="870" y="974"/>
                  <a:pt x="873" y="963"/>
                  <a:pt x="877" y="951"/>
                </a:cubicBezTo>
                <a:cubicBezTo>
                  <a:pt x="919" y="830"/>
                  <a:pt x="987" y="710"/>
                  <a:pt x="1078" y="602"/>
                </a:cubicBezTo>
                <a:cubicBezTo>
                  <a:pt x="1132" y="636"/>
                  <a:pt x="1195" y="663"/>
                  <a:pt x="1261" y="684"/>
                </a:cubicBezTo>
                <a:cubicBezTo>
                  <a:pt x="1243" y="729"/>
                  <a:pt x="1225" y="776"/>
                  <a:pt x="1209" y="825"/>
                </a:cubicBezTo>
                <a:cubicBezTo>
                  <a:pt x="1208" y="830"/>
                  <a:pt x="1206" y="835"/>
                  <a:pt x="1204" y="840"/>
                </a:cubicBezTo>
                <a:cubicBezTo>
                  <a:pt x="1192" y="878"/>
                  <a:pt x="1181" y="915"/>
                  <a:pt x="1171" y="951"/>
                </a:cubicBezTo>
                <a:close/>
                <a:moveTo>
                  <a:pt x="1166" y="426"/>
                </a:moveTo>
                <a:cubicBezTo>
                  <a:pt x="1148" y="442"/>
                  <a:pt x="1131" y="459"/>
                  <a:pt x="1114" y="476"/>
                </a:cubicBezTo>
                <a:cubicBezTo>
                  <a:pt x="1111" y="479"/>
                  <a:pt x="1108" y="481"/>
                  <a:pt x="1105" y="484"/>
                </a:cubicBezTo>
                <a:cubicBezTo>
                  <a:pt x="1095" y="494"/>
                  <a:pt x="1086" y="505"/>
                  <a:pt x="1076" y="515"/>
                </a:cubicBezTo>
                <a:cubicBezTo>
                  <a:pt x="1049" y="493"/>
                  <a:pt x="1026" y="468"/>
                  <a:pt x="1012" y="443"/>
                </a:cubicBezTo>
                <a:cubicBezTo>
                  <a:pt x="1008" y="435"/>
                  <a:pt x="1005" y="428"/>
                  <a:pt x="1002" y="420"/>
                </a:cubicBezTo>
                <a:cubicBezTo>
                  <a:pt x="1037" y="394"/>
                  <a:pt x="1075" y="371"/>
                  <a:pt x="1115" y="350"/>
                </a:cubicBezTo>
                <a:cubicBezTo>
                  <a:pt x="1136" y="339"/>
                  <a:pt x="1158" y="329"/>
                  <a:pt x="1180" y="320"/>
                </a:cubicBezTo>
                <a:cubicBezTo>
                  <a:pt x="1253" y="288"/>
                  <a:pt x="1332" y="265"/>
                  <a:pt x="1416" y="251"/>
                </a:cubicBezTo>
                <a:cubicBezTo>
                  <a:pt x="1328" y="298"/>
                  <a:pt x="1244" y="356"/>
                  <a:pt x="1166" y="426"/>
                </a:cubicBezTo>
                <a:close/>
                <a:moveTo>
                  <a:pt x="1487" y="281"/>
                </a:moveTo>
                <a:cubicBezTo>
                  <a:pt x="1415" y="373"/>
                  <a:pt x="1348" y="488"/>
                  <a:pt x="1289" y="620"/>
                </a:cubicBezTo>
                <a:cubicBezTo>
                  <a:pt x="1228" y="601"/>
                  <a:pt x="1172" y="577"/>
                  <a:pt x="1125" y="549"/>
                </a:cubicBezTo>
                <a:cubicBezTo>
                  <a:pt x="1135" y="538"/>
                  <a:pt x="1145" y="527"/>
                  <a:pt x="1155" y="517"/>
                </a:cubicBezTo>
                <a:cubicBezTo>
                  <a:pt x="1158" y="514"/>
                  <a:pt x="1161" y="511"/>
                  <a:pt x="1164" y="508"/>
                </a:cubicBezTo>
                <a:cubicBezTo>
                  <a:pt x="1262" y="413"/>
                  <a:pt x="1372" y="335"/>
                  <a:pt x="1487" y="281"/>
                </a:cubicBezTo>
                <a:close/>
                <a:moveTo>
                  <a:pt x="1555" y="1197"/>
                </a:moveTo>
                <a:cubicBezTo>
                  <a:pt x="1439" y="1195"/>
                  <a:pt x="1313" y="1175"/>
                  <a:pt x="1189" y="1139"/>
                </a:cubicBezTo>
                <a:cubicBezTo>
                  <a:pt x="1194" y="1114"/>
                  <a:pt x="1199" y="1088"/>
                  <a:pt x="1204" y="1063"/>
                </a:cubicBezTo>
                <a:cubicBezTo>
                  <a:pt x="1212" y="1026"/>
                  <a:pt x="1222" y="989"/>
                  <a:pt x="1232" y="951"/>
                </a:cubicBezTo>
                <a:cubicBezTo>
                  <a:pt x="1242" y="916"/>
                  <a:pt x="1253" y="879"/>
                  <a:pt x="1265" y="843"/>
                </a:cubicBezTo>
                <a:cubicBezTo>
                  <a:pt x="1281" y="794"/>
                  <a:pt x="1299" y="747"/>
                  <a:pt x="1318" y="700"/>
                </a:cubicBezTo>
                <a:cubicBezTo>
                  <a:pt x="1404" y="723"/>
                  <a:pt x="1484" y="734"/>
                  <a:pt x="1555" y="736"/>
                </a:cubicBezTo>
                <a:lnTo>
                  <a:pt x="1555" y="1197"/>
                </a:lnTo>
                <a:close/>
                <a:moveTo>
                  <a:pt x="1555" y="666"/>
                </a:moveTo>
                <a:cubicBezTo>
                  <a:pt x="1486" y="664"/>
                  <a:pt x="1418" y="654"/>
                  <a:pt x="1346" y="636"/>
                </a:cubicBezTo>
                <a:cubicBezTo>
                  <a:pt x="1402" y="512"/>
                  <a:pt x="1468" y="400"/>
                  <a:pt x="1538" y="311"/>
                </a:cubicBezTo>
                <a:cubicBezTo>
                  <a:pt x="1545" y="302"/>
                  <a:pt x="1547" y="292"/>
                  <a:pt x="1555" y="284"/>
                </a:cubicBezTo>
                <a:lnTo>
                  <a:pt x="1555" y="666"/>
                </a:lnTo>
                <a:close/>
                <a:moveTo>
                  <a:pt x="1560" y="59"/>
                </a:moveTo>
                <a:cubicBezTo>
                  <a:pt x="1560" y="142"/>
                  <a:pt x="1560" y="142"/>
                  <a:pt x="1560" y="142"/>
                </a:cubicBezTo>
                <a:cubicBezTo>
                  <a:pt x="1523" y="111"/>
                  <a:pt x="1485" y="87"/>
                  <a:pt x="1448" y="71"/>
                </a:cubicBezTo>
                <a:cubicBezTo>
                  <a:pt x="1485" y="65"/>
                  <a:pt x="1522" y="61"/>
                  <a:pt x="1560" y="59"/>
                </a:cubicBezTo>
                <a:close/>
                <a:moveTo>
                  <a:pt x="1311" y="116"/>
                </a:moveTo>
                <a:cubicBezTo>
                  <a:pt x="1324" y="111"/>
                  <a:pt x="1338" y="109"/>
                  <a:pt x="1353" y="109"/>
                </a:cubicBezTo>
                <a:cubicBezTo>
                  <a:pt x="1388" y="109"/>
                  <a:pt x="1427" y="122"/>
                  <a:pt x="1468" y="147"/>
                </a:cubicBezTo>
                <a:cubicBezTo>
                  <a:pt x="1420" y="138"/>
                  <a:pt x="1373" y="134"/>
                  <a:pt x="1326" y="134"/>
                </a:cubicBezTo>
                <a:cubicBezTo>
                  <a:pt x="1309" y="134"/>
                  <a:pt x="1291" y="134"/>
                  <a:pt x="1274" y="136"/>
                </a:cubicBezTo>
                <a:cubicBezTo>
                  <a:pt x="1286" y="127"/>
                  <a:pt x="1298" y="120"/>
                  <a:pt x="1311" y="116"/>
                </a:cubicBezTo>
                <a:close/>
                <a:moveTo>
                  <a:pt x="1020" y="283"/>
                </a:moveTo>
                <a:cubicBezTo>
                  <a:pt x="1059" y="256"/>
                  <a:pt x="1101" y="234"/>
                  <a:pt x="1148" y="219"/>
                </a:cubicBezTo>
                <a:cubicBezTo>
                  <a:pt x="1172" y="211"/>
                  <a:pt x="1196" y="206"/>
                  <a:pt x="1221" y="201"/>
                </a:cubicBezTo>
                <a:cubicBezTo>
                  <a:pt x="1254" y="195"/>
                  <a:pt x="1290" y="192"/>
                  <a:pt x="1326" y="192"/>
                </a:cubicBezTo>
                <a:cubicBezTo>
                  <a:pt x="1349" y="192"/>
                  <a:pt x="1371" y="193"/>
                  <a:pt x="1394" y="196"/>
                </a:cubicBezTo>
                <a:cubicBezTo>
                  <a:pt x="1326" y="208"/>
                  <a:pt x="1261" y="225"/>
                  <a:pt x="1200" y="249"/>
                </a:cubicBezTo>
                <a:cubicBezTo>
                  <a:pt x="1176" y="258"/>
                  <a:pt x="1152" y="267"/>
                  <a:pt x="1130" y="278"/>
                </a:cubicBezTo>
                <a:cubicBezTo>
                  <a:pt x="1082" y="300"/>
                  <a:pt x="1037" y="326"/>
                  <a:pt x="995" y="354"/>
                </a:cubicBezTo>
                <a:cubicBezTo>
                  <a:pt x="998" y="331"/>
                  <a:pt x="1006" y="308"/>
                  <a:pt x="1020" y="283"/>
                </a:cubicBezTo>
                <a:close/>
                <a:moveTo>
                  <a:pt x="923" y="379"/>
                </a:moveTo>
                <a:cubicBezTo>
                  <a:pt x="924" y="388"/>
                  <a:pt x="925" y="397"/>
                  <a:pt x="926" y="406"/>
                </a:cubicBezTo>
                <a:cubicBezTo>
                  <a:pt x="912" y="417"/>
                  <a:pt x="899" y="428"/>
                  <a:pt x="886" y="440"/>
                </a:cubicBezTo>
                <a:cubicBezTo>
                  <a:pt x="897" y="419"/>
                  <a:pt x="909" y="399"/>
                  <a:pt x="923" y="379"/>
                </a:cubicBezTo>
                <a:close/>
                <a:moveTo>
                  <a:pt x="742" y="759"/>
                </a:moveTo>
                <a:cubicBezTo>
                  <a:pt x="751" y="731"/>
                  <a:pt x="758" y="713"/>
                  <a:pt x="772" y="686"/>
                </a:cubicBezTo>
                <a:cubicBezTo>
                  <a:pt x="791" y="648"/>
                  <a:pt x="814" y="611"/>
                  <a:pt x="840" y="576"/>
                </a:cubicBezTo>
                <a:cubicBezTo>
                  <a:pt x="871" y="537"/>
                  <a:pt x="906" y="500"/>
                  <a:pt x="945" y="466"/>
                </a:cubicBezTo>
                <a:cubicBezTo>
                  <a:pt x="947" y="469"/>
                  <a:pt x="949" y="473"/>
                  <a:pt x="951" y="477"/>
                </a:cubicBezTo>
                <a:cubicBezTo>
                  <a:pt x="969" y="510"/>
                  <a:pt x="997" y="541"/>
                  <a:pt x="1030" y="568"/>
                </a:cubicBezTo>
                <a:cubicBezTo>
                  <a:pt x="955" y="659"/>
                  <a:pt x="894" y="757"/>
                  <a:pt x="851" y="858"/>
                </a:cubicBezTo>
                <a:cubicBezTo>
                  <a:pt x="839" y="886"/>
                  <a:pt x="828" y="914"/>
                  <a:pt x="819" y="942"/>
                </a:cubicBezTo>
                <a:cubicBezTo>
                  <a:pt x="772" y="894"/>
                  <a:pt x="743" y="839"/>
                  <a:pt x="741" y="780"/>
                </a:cubicBezTo>
                <a:cubicBezTo>
                  <a:pt x="741" y="780"/>
                  <a:pt x="741" y="763"/>
                  <a:pt x="742" y="759"/>
                </a:cubicBezTo>
                <a:close/>
                <a:moveTo>
                  <a:pt x="447" y="993"/>
                </a:moveTo>
                <a:cubicBezTo>
                  <a:pt x="411" y="993"/>
                  <a:pt x="409" y="1049"/>
                  <a:pt x="409" y="1074"/>
                </a:cubicBezTo>
                <a:cubicBezTo>
                  <a:pt x="409" y="1153"/>
                  <a:pt x="437" y="1157"/>
                  <a:pt x="447" y="1157"/>
                </a:cubicBezTo>
                <a:cubicBezTo>
                  <a:pt x="458" y="1157"/>
                  <a:pt x="486" y="1153"/>
                  <a:pt x="486" y="1074"/>
                </a:cubicBezTo>
                <a:cubicBezTo>
                  <a:pt x="486" y="1049"/>
                  <a:pt x="483" y="993"/>
                  <a:pt x="447" y="993"/>
                </a:cubicBezTo>
                <a:close/>
                <a:moveTo>
                  <a:pt x="2737" y="993"/>
                </a:moveTo>
                <a:cubicBezTo>
                  <a:pt x="2701" y="993"/>
                  <a:pt x="2698" y="1049"/>
                  <a:pt x="2698" y="1074"/>
                </a:cubicBezTo>
                <a:cubicBezTo>
                  <a:pt x="2698" y="1153"/>
                  <a:pt x="2726" y="1157"/>
                  <a:pt x="2737" y="1157"/>
                </a:cubicBezTo>
                <a:cubicBezTo>
                  <a:pt x="2747" y="1157"/>
                  <a:pt x="2776" y="1153"/>
                  <a:pt x="2776" y="1074"/>
                </a:cubicBezTo>
                <a:cubicBezTo>
                  <a:pt x="2776" y="1049"/>
                  <a:pt x="2773" y="993"/>
                  <a:pt x="2737" y="993"/>
                </a:cubicBezTo>
                <a:close/>
                <a:moveTo>
                  <a:pt x="1746" y="1536"/>
                </a:moveTo>
                <a:cubicBezTo>
                  <a:pt x="1733" y="1465"/>
                  <a:pt x="1677" y="1481"/>
                  <a:pt x="1660" y="1501"/>
                </a:cubicBezTo>
                <a:cubicBezTo>
                  <a:pt x="1653" y="1509"/>
                  <a:pt x="1648" y="1524"/>
                  <a:pt x="1644" y="1541"/>
                </a:cubicBezTo>
                <a:cubicBezTo>
                  <a:pt x="1634" y="1593"/>
                  <a:pt x="1642" y="1668"/>
                  <a:pt x="1695" y="1667"/>
                </a:cubicBezTo>
                <a:cubicBezTo>
                  <a:pt x="1741" y="1664"/>
                  <a:pt x="1753" y="1606"/>
                  <a:pt x="1748" y="1552"/>
                </a:cubicBezTo>
                <a:cubicBezTo>
                  <a:pt x="1748" y="1546"/>
                  <a:pt x="1747" y="1541"/>
                  <a:pt x="1746" y="1536"/>
                </a:cubicBezTo>
                <a:close/>
                <a:moveTo>
                  <a:pt x="3451" y="1075"/>
                </a:moveTo>
                <a:cubicBezTo>
                  <a:pt x="3118" y="753"/>
                  <a:pt x="3118" y="753"/>
                  <a:pt x="3118" y="753"/>
                </a:cubicBezTo>
                <a:cubicBezTo>
                  <a:pt x="3118" y="886"/>
                  <a:pt x="3118" y="886"/>
                  <a:pt x="3118" y="886"/>
                </a:cubicBezTo>
                <a:cubicBezTo>
                  <a:pt x="2577" y="886"/>
                  <a:pt x="2577" y="886"/>
                  <a:pt x="2577" y="886"/>
                </a:cubicBezTo>
                <a:cubicBezTo>
                  <a:pt x="2572" y="900"/>
                  <a:pt x="2567" y="913"/>
                  <a:pt x="2560" y="927"/>
                </a:cubicBezTo>
                <a:cubicBezTo>
                  <a:pt x="2483" y="1094"/>
                  <a:pt x="2292" y="1240"/>
                  <a:pt x="2015" y="1319"/>
                </a:cubicBezTo>
                <a:cubicBezTo>
                  <a:pt x="1876" y="1360"/>
                  <a:pt x="1728" y="1379"/>
                  <a:pt x="1584" y="1379"/>
                </a:cubicBezTo>
                <a:cubicBezTo>
                  <a:pt x="1203" y="1379"/>
                  <a:pt x="839" y="1247"/>
                  <a:pt x="667" y="1023"/>
                </a:cubicBezTo>
                <a:cubicBezTo>
                  <a:pt x="650" y="1001"/>
                  <a:pt x="635" y="979"/>
                  <a:pt x="623" y="957"/>
                </a:cubicBezTo>
                <a:cubicBezTo>
                  <a:pt x="610" y="933"/>
                  <a:pt x="600" y="910"/>
                  <a:pt x="592" y="886"/>
                </a:cubicBezTo>
                <a:cubicBezTo>
                  <a:pt x="0" y="886"/>
                  <a:pt x="0" y="886"/>
                  <a:pt x="0" y="886"/>
                </a:cubicBezTo>
                <a:cubicBezTo>
                  <a:pt x="0" y="1265"/>
                  <a:pt x="0" y="1265"/>
                  <a:pt x="0" y="1265"/>
                </a:cubicBezTo>
                <a:cubicBezTo>
                  <a:pt x="581" y="1265"/>
                  <a:pt x="581" y="1265"/>
                  <a:pt x="581" y="1265"/>
                </a:cubicBezTo>
                <a:cubicBezTo>
                  <a:pt x="585" y="1281"/>
                  <a:pt x="590" y="1298"/>
                  <a:pt x="596" y="1315"/>
                </a:cubicBezTo>
                <a:cubicBezTo>
                  <a:pt x="612" y="1358"/>
                  <a:pt x="635" y="1401"/>
                  <a:pt x="668" y="1443"/>
                </a:cubicBezTo>
                <a:cubicBezTo>
                  <a:pt x="679" y="1459"/>
                  <a:pt x="692" y="1474"/>
                  <a:pt x="706" y="1488"/>
                </a:cubicBezTo>
                <a:cubicBezTo>
                  <a:pt x="744" y="1530"/>
                  <a:pt x="790" y="1568"/>
                  <a:pt x="841" y="1601"/>
                </a:cubicBezTo>
                <a:cubicBezTo>
                  <a:pt x="917" y="1651"/>
                  <a:pt x="1005" y="1693"/>
                  <a:pt x="1101" y="1724"/>
                </a:cubicBezTo>
                <a:cubicBezTo>
                  <a:pt x="1121" y="1731"/>
                  <a:pt x="1142" y="1737"/>
                  <a:pt x="1163" y="1743"/>
                </a:cubicBezTo>
                <a:cubicBezTo>
                  <a:pt x="1286" y="1778"/>
                  <a:pt x="1420" y="1797"/>
                  <a:pt x="1557" y="1799"/>
                </a:cubicBezTo>
                <a:cubicBezTo>
                  <a:pt x="1566" y="1799"/>
                  <a:pt x="1575" y="1800"/>
                  <a:pt x="1585" y="1800"/>
                </a:cubicBezTo>
                <a:cubicBezTo>
                  <a:pt x="1596" y="1800"/>
                  <a:pt x="1608" y="1799"/>
                  <a:pt x="1620" y="1799"/>
                </a:cubicBezTo>
                <a:cubicBezTo>
                  <a:pt x="1752" y="1796"/>
                  <a:pt x="1886" y="1777"/>
                  <a:pt x="2014" y="1741"/>
                </a:cubicBezTo>
                <a:cubicBezTo>
                  <a:pt x="2015" y="1741"/>
                  <a:pt x="2016" y="1740"/>
                  <a:pt x="2016" y="1740"/>
                </a:cubicBezTo>
                <a:cubicBezTo>
                  <a:pt x="2037" y="1734"/>
                  <a:pt x="2057" y="1728"/>
                  <a:pt x="2076" y="1721"/>
                </a:cubicBezTo>
                <a:cubicBezTo>
                  <a:pt x="2177" y="1687"/>
                  <a:pt x="2265" y="1644"/>
                  <a:pt x="2338" y="1594"/>
                </a:cubicBezTo>
                <a:cubicBezTo>
                  <a:pt x="2392" y="1558"/>
                  <a:pt x="2438" y="1518"/>
                  <a:pt x="2476" y="1476"/>
                </a:cubicBezTo>
                <a:cubicBezTo>
                  <a:pt x="2521" y="1425"/>
                  <a:pt x="2554" y="1371"/>
                  <a:pt x="2575" y="1316"/>
                </a:cubicBezTo>
                <a:cubicBezTo>
                  <a:pt x="2581" y="1299"/>
                  <a:pt x="2586" y="1282"/>
                  <a:pt x="2590" y="1265"/>
                </a:cubicBezTo>
                <a:cubicBezTo>
                  <a:pt x="3118" y="1265"/>
                  <a:pt x="3118" y="1265"/>
                  <a:pt x="3118" y="1265"/>
                </a:cubicBezTo>
                <a:cubicBezTo>
                  <a:pt x="3118" y="1397"/>
                  <a:pt x="3118" y="1397"/>
                  <a:pt x="3118" y="1397"/>
                </a:cubicBezTo>
                <a:lnTo>
                  <a:pt x="3451" y="1075"/>
                </a:lnTo>
                <a:close/>
                <a:moveTo>
                  <a:pt x="296" y="1195"/>
                </a:moveTo>
                <a:cubicBezTo>
                  <a:pt x="123" y="1195"/>
                  <a:pt x="123" y="1195"/>
                  <a:pt x="123" y="1195"/>
                </a:cubicBezTo>
                <a:cubicBezTo>
                  <a:pt x="123" y="1154"/>
                  <a:pt x="123" y="1154"/>
                  <a:pt x="123" y="1154"/>
                </a:cubicBezTo>
                <a:cubicBezTo>
                  <a:pt x="188" y="1154"/>
                  <a:pt x="188" y="1154"/>
                  <a:pt x="188" y="1154"/>
                </a:cubicBezTo>
                <a:cubicBezTo>
                  <a:pt x="188" y="1005"/>
                  <a:pt x="188" y="1005"/>
                  <a:pt x="188" y="1005"/>
                </a:cubicBezTo>
                <a:cubicBezTo>
                  <a:pt x="135" y="1028"/>
                  <a:pt x="135" y="1028"/>
                  <a:pt x="135" y="1028"/>
                </a:cubicBezTo>
                <a:cubicBezTo>
                  <a:pt x="118" y="991"/>
                  <a:pt x="118" y="991"/>
                  <a:pt x="118" y="991"/>
                </a:cubicBezTo>
                <a:cubicBezTo>
                  <a:pt x="201" y="956"/>
                  <a:pt x="201" y="956"/>
                  <a:pt x="201" y="956"/>
                </a:cubicBezTo>
                <a:cubicBezTo>
                  <a:pt x="231" y="956"/>
                  <a:pt x="231" y="956"/>
                  <a:pt x="231" y="956"/>
                </a:cubicBezTo>
                <a:cubicBezTo>
                  <a:pt x="231" y="1154"/>
                  <a:pt x="231" y="1154"/>
                  <a:pt x="231" y="1154"/>
                </a:cubicBezTo>
                <a:cubicBezTo>
                  <a:pt x="296" y="1154"/>
                  <a:pt x="296" y="1154"/>
                  <a:pt x="296" y="1154"/>
                </a:cubicBezTo>
                <a:lnTo>
                  <a:pt x="296" y="1195"/>
                </a:lnTo>
                <a:close/>
                <a:moveTo>
                  <a:pt x="447" y="1197"/>
                </a:moveTo>
                <a:cubicBezTo>
                  <a:pt x="377" y="1197"/>
                  <a:pt x="365" y="1127"/>
                  <a:pt x="365" y="1074"/>
                </a:cubicBezTo>
                <a:cubicBezTo>
                  <a:pt x="365" y="1022"/>
                  <a:pt x="378" y="953"/>
                  <a:pt x="447" y="953"/>
                </a:cubicBezTo>
                <a:cubicBezTo>
                  <a:pt x="517" y="953"/>
                  <a:pt x="530" y="1022"/>
                  <a:pt x="530" y="1074"/>
                </a:cubicBezTo>
                <a:cubicBezTo>
                  <a:pt x="530" y="1127"/>
                  <a:pt x="517" y="1197"/>
                  <a:pt x="447" y="1197"/>
                </a:cubicBezTo>
                <a:close/>
                <a:moveTo>
                  <a:pt x="693" y="1351"/>
                </a:moveTo>
                <a:cubicBezTo>
                  <a:pt x="678" y="1332"/>
                  <a:pt x="666" y="1313"/>
                  <a:pt x="655" y="1294"/>
                </a:cubicBezTo>
                <a:cubicBezTo>
                  <a:pt x="645" y="1278"/>
                  <a:pt x="637" y="1261"/>
                  <a:pt x="630" y="1245"/>
                </a:cubicBezTo>
                <a:cubicBezTo>
                  <a:pt x="630" y="1201"/>
                  <a:pt x="630" y="1201"/>
                  <a:pt x="630" y="1201"/>
                </a:cubicBezTo>
                <a:cubicBezTo>
                  <a:pt x="635" y="1213"/>
                  <a:pt x="641" y="1225"/>
                  <a:pt x="648" y="1237"/>
                </a:cubicBezTo>
                <a:cubicBezTo>
                  <a:pt x="651" y="1243"/>
                  <a:pt x="654" y="1249"/>
                  <a:pt x="658" y="1255"/>
                </a:cubicBezTo>
                <a:cubicBezTo>
                  <a:pt x="658" y="1177"/>
                  <a:pt x="658" y="1177"/>
                  <a:pt x="658" y="1177"/>
                </a:cubicBezTo>
                <a:cubicBezTo>
                  <a:pt x="658" y="1090"/>
                  <a:pt x="658" y="1090"/>
                  <a:pt x="658" y="1090"/>
                </a:cubicBezTo>
                <a:cubicBezTo>
                  <a:pt x="654" y="1087"/>
                  <a:pt x="650" y="1084"/>
                  <a:pt x="646" y="1080"/>
                </a:cubicBezTo>
                <a:cubicBezTo>
                  <a:pt x="646" y="1080"/>
                  <a:pt x="646" y="1080"/>
                  <a:pt x="646" y="1080"/>
                </a:cubicBezTo>
                <a:cubicBezTo>
                  <a:pt x="642" y="1077"/>
                  <a:pt x="638" y="1073"/>
                  <a:pt x="634" y="1070"/>
                </a:cubicBezTo>
                <a:cubicBezTo>
                  <a:pt x="630" y="1032"/>
                  <a:pt x="630" y="1032"/>
                  <a:pt x="630" y="1032"/>
                </a:cubicBezTo>
                <a:cubicBezTo>
                  <a:pt x="628" y="1016"/>
                  <a:pt x="628" y="1016"/>
                  <a:pt x="628" y="1016"/>
                </a:cubicBezTo>
                <a:cubicBezTo>
                  <a:pt x="638" y="1025"/>
                  <a:pt x="653" y="1037"/>
                  <a:pt x="664" y="1046"/>
                </a:cubicBezTo>
                <a:cubicBezTo>
                  <a:pt x="670" y="1054"/>
                  <a:pt x="675" y="1062"/>
                  <a:pt x="681" y="1070"/>
                </a:cubicBezTo>
                <a:cubicBezTo>
                  <a:pt x="681" y="1113"/>
                  <a:pt x="681" y="1113"/>
                  <a:pt x="681" y="1113"/>
                </a:cubicBezTo>
                <a:cubicBezTo>
                  <a:pt x="681" y="1205"/>
                  <a:pt x="681" y="1205"/>
                  <a:pt x="681" y="1205"/>
                </a:cubicBezTo>
                <a:cubicBezTo>
                  <a:pt x="681" y="1291"/>
                  <a:pt x="681" y="1291"/>
                  <a:pt x="681" y="1291"/>
                </a:cubicBezTo>
                <a:cubicBezTo>
                  <a:pt x="685" y="1296"/>
                  <a:pt x="689" y="1301"/>
                  <a:pt x="693" y="1306"/>
                </a:cubicBezTo>
                <a:cubicBezTo>
                  <a:pt x="703" y="1319"/>
                  <a:pt x="713" y="1331"/>
                  <a:pt x="724" y="1343"/>
                </a:cubicBezTo>
                <a:cubicBezTo>
                  <a:pt x="724" y="1388"/>
                  <a:pt x="724" y="1388"/>
                  <a:pt x="724" y="1388"/>
                </a:cubicBezTo>
                <a:cubicBezTo>
                  <a:pt x="713" y="1376"/>
                  <a:pt x="703" y="1364"/>
                  <a:pt x="693" y="1351"/>
                </a:cubicBezTo>
                <a:close/>
                <a:moveTo>
                  <a:pt x="816" y="1473"/>
                </a:moveTo>
                <a:cubicBezTo>
                  <a:pt x="800" y="1460"/>
                  <a:pt x="784" y="1447"/>
                  <a:pt x="769" y="1433"/>
                </a:cubicBezTo>
                <a:cubicBezTo>
                  <a:pt x="768" y="1388"/>
                  <a:pt x="768" y="1388"/>
                  <a:pt x="768" y="1388"/>
                </a:cubicBezTo>
                <a:cubicBezTo>
                  <a:pt x="783" y="1402"/>
                  <a:pt x="799" y="1415"/>
                  <a:pt x="815" y="1427"/>
                </a:cubicBezTo>
                <a:cubicBezTo>
                  <a:pt x="818" y="1430"/>
                  <a:pt x="821" y="1432"/>
                  <a:pt x="824" y="1434"/>
                </a:cubicBezTo>
                <a:cubicBezTo>
                  <a:pt x="823" y="1333"/>
                  <a:pt x="823" y="1333"/>
                  <a:pt x="823" y="1333"/>
                </a:cubicBezTo>
                <a:cubicBezTo>
                  <a:pt x="823" y="1322"/>
                  <a:pt x="823" y="1322"/>
                  <a:pt x="823" y="1322"/>
                </a:cubicBezTo>
                <a:cubicBezTo>
                  <a:pt x="823" y="1268"/>
                  <a:pt x="823" y="1268"/>
                  <a:pt x="823" y="1268"/>
                </a:cubicBezTo>
                <a:cubicBezTo>
                  <a:pt x="810" y="1265"/>
                  <a:pt x="792" y="1260"/>
                  <a:pt x="778" y="1257"/>
                </a:cubicBezTo>
                <a:cubicBezTo>
                  <a:pt x="776" y="1248"/>
                  <a:pt x="776" y="1248"/>
                  <a:pt x="776" y="1248"/>
                </a:cubicBezTo>
                <a:cubicBezTo>
                  <a:pt x="768" y="1218"/>
                  <a:pt x="768" y="1218"/>
                  <a:pt x="768" y="1218"/>
                </a:cubicBezTo>
                <a:cubicBezTo>
                  <a:pt x="767" y="1212"/>
                  <a:pt x="767" y="1212"/>
                  <a:pt x="767" y="1212"/>
                </a:cubicBezTo>
                <a:cubicBezTo>
                  <a:pt x="764" y="1204"/>
                  <a:pt x="764" y="1204"/>
                  <a:pt x="764" y="1204"/>
                </a:cubicBezTo>
                <a:cubicBezTo>
                  <a:pt x="785" y="1210"/>
                  <a:pt x="814" y="1217"/>
                  <a:pt x="835" y="1222"/>
                </a:cubicBezTo>
                <a:cubicBezTo>
                  <a:pt x="844" y="1229"/>
                  <a:pt x="853" y="1235"/>
                  <a:pt x="862" y="1241"/>
                </a:cubicBezTo>
                <a:cubicBezTo>
                  <a:pt x="862" y="1291"/>
                  <a:pt x="862" y="1291"/>
                  <a:pt x="862" y="1291"/>
                </a:cubicBezTo>
                <a:cubicBezTo>
                  <a:pt x="863" y="1360"/>
                  <a:pt x="863" y="1360"/>
                  <a:pt x="863" y="1360"/>
                </a:cubicBezTo>
                <a:cubicBezTo>
                  <a:pt x="863" y="1462"/>
                  <a:pt x="863" y="1462"/>
                  <a:pt x="863" y="1462"/>
                </a:cubicBezTo>
                <a:cubicBezTo>
                  <a:pt x="883" y="1475"/>
                  <a:pt x="905" y="1489"/>
                  <a:pt x="927" y="1501"/>
                </a:cubicBezTo>
                <a:cubicBezTo>
                  <a:pt x="927" y="1546"/>
                  <a:pt x="927" y="1546"/>
                  <a:pt x="927" y="1546"/>
                </a:cubicBezTo>
                <a:cubicBezTo>
                  <a:pt x="888" y="1523"/>
                  <a:pt x="850" y="1499"/>
                  <a:pt x="816" y="1473"/>
                </a:cubicBezTo>
                <a:close/>
                <a:moveTo>
                  <a:pt x="1172" y="1585"/>
                </a:moveTo>
                <a:cubicBezTo>
                  <a:pt x="1168" y="1596"/>
                  <a:pt x="1163" y="1604"/>
                  <a:pt x="1157" y="1611"/>
                </a:cubicBezTo>
                <a:cubicBezTo>
                  <a:pt x="1141" y="1628"/>
                  <a:pt x="1119" y="1632"/>
                  <a:pt x="1096" y="1627"/>
                </a:cubicBezTo>
                <a:cubicBezTo>
                  <a:pt x="1063" y="1619"/>
                  <a:pt x="1028" y="1592"/>
                  <a:pt x="1010" y="1557"/>
                </a:cubicBezTo>
                <a:cubicBezTo>
                  <a:pt x="1006" y="1548"/>
                  <a:pt x="987" y="1483"/>
                  <a:pt x="988" y="1427"/>
                </a:cubicBezTo>
                <a:cubicBezTo>
                  <a:pt x="989" y="1406"/>
                  <a:pt x="992" y="1385"/>
                  <a:pt x="1001" y="1371"/>
                </a:cubicBezTo>
                <a:cubicBezTo>
                  <a:pt x="1014" y="1348"/>
                  <a:pt x="1039" y="1338"/>
                  <a:pt x="1082" y="1351"/>
                </a:cubicBezTo>
                <a:cubicBezTo>
                  <a:pt x="1127" y="1368"/>
                  <a:pt x="1152" y="1398"/>
                  <a:pt x="1166" y="1431"/>
                </a:cubicBezTo>
                <a:cubicBezTo>
                  <a:pt x="1167" y="1434"/>
                  <a:pt x="1168" y="1437"/>
                  <a:pt x="1169" y="1439"/>
                </a:cubicBezTo>
                <a:cubicBezTo>
                  <a:pt x="1176" y="1458"/>
                  <a:pt x="1179" y="1476"/>
                  <a:pt x="1181" y="1494"/>
                </a:cubicBezTo>
                <a:cubicBezTo>
                  <a:pt x="1184" y="1543"/>
                  <a:pt x="1173" y="1584"/>
                  <a:pt x="1172" y="1585"/>
                </a:cubicBezTo>
                <a:close/>
                <a:moveTo>
                  <a:pt x="1270" y="1671"/>
                </a:moveTo>
                <a:cubicBezTo>
                  <a:pt x="1270" y="1627"/>
                  <a:pt x="1270" y="1627"/>
                  <a:pt x="1270" y="1627"/>
                </a:cubicBezTo>
                <a:cubicBezTo>
                  <a:pt x="1298" y="1633"/>
                  <a:pt x="1327" y="1638"/>
                  <a:pt x="1356" y="1643"/>
                </a:cubicBezTo>
                <a:cubicBezTo>
                  <a:pt x="1356" y="1528"/>
                  <a:pt x="1356" y="1528"/>
                  <a:pt x="1356" y="1528"/>
                </a:cubicBezTo>
                <a:cubicBezTo>
                  <a:pt x="1355" y="1477"/>
                  <a:pt x="1355" y="1477"/>
                  <a:pt x="1355" y="1477"/>
                </a:cubicBezTo>
                <a:cubicBezTo>
                  <a:pt x="1335" y="1481"/>
                  <a:pt x="1307" y="1486"/>
                  <a:pt x="1286" y="1489"/>
                </a:cubicBezTo>
                <a:cubicBezTo>
                  <a:pt x="1270" y="1456"/>
                  <a:pt x="1270" y="1456"/>
                  <a:pt x="1270" y="1456"/>
                </a:cubicBezTo>
                <a:cubicBezTo>
                  <a:pt x="1264" y="1444"/>
                  <a:pt x="1264" y="1444"/>
                  <a:pt x="1264" y="1444"/>
                </a:cubicBezTo>
                <a:cubicBezTo>
                  <a:pt x="1297" y="1439"/>
                  <a:pt x="1340" y="1431"/>
                  <a:pt x="1373" y="1425"/>
                </a:cubicBezTo>
                <a:cubicBezTo>
                  <a:pt x="1386" y="1427"/>
                  <a:pt x="1399" y="1429"/>
                  <a:pt x="1412" y="1430"/>
                </a:cubicBezTo>
                <a:cubicBezTo>
                  <a:pt x="1413" y="1477"/>
                  <a:pt x="1413" y="1477"/>
                  <a:pt x="1413" y="1477"/>
                </a:cubicBezTo>
                <a:cubicBezTo>
                  <a:pt x="1413" y="1534"/>
                  <a:pt x="1413" y="1534"/>
                  <a:pt x="1413" y="1534"/>
                </a:cubicBezTo>
                <a:cubicBezTo>
                  <a:pt x="1413" y="1651"/>
                  <a:pt x="1413" y="1651"/>
                  <a:pt x="1413" y="1651"/>
                </a:cubicBezTo>
                <a:cubicBezTo>
                  <a:pt x="1442" y="1654"/>
                  <a:pt x="1472" y="1657"/>
                  <a:pt x="1501" y="1659"/>
                </a:cubicBezTo>
                <a:cubicBezTo>
                  <a:pt x="1501" y="1703"/>
                  <a:pt x="1501" y="1703"/>
                  <a:pt x="1501" y="1703"/>
                </a:cubicBezTo>
                <a:cubicBezTo>
                  <a:pt x="1422" y="1698"/>
                  <a:pt x="1345" y="1687"/>
                  <a:pt x="1270" y="1671"/>
                </a:cubicBezTo>
                <a:close/>
                <a:moveTo>
                  <a:pt x="1625" y="1693"/>
                </a:moveTo>
                <a:cubicBezTo>
                  <a:pt x="1623" y="1692"/>
                  <a:pt x="1622" y="1691"/>
                  <a:pt x="1620" y="1689"/>
                </a:cubicBezTo>
                <a:cubicBezTo>
                  <a:pt x="1580" y="1654"/>
                  <a:pt x="1577" y="1586"/>
                  <a:pt x="1583" y="1542"/>
                </a:cubicBezTo>
                <a:cubicBezTo>
                  <a:pt x="1584" y="1534"/>
                  <a:pt x="1586" y="1526"/>
                  <a:pt x="1587" y="1519"/>
                </a:cubicBezTo>
                <a:cubicBezTo>
                  <a:pt x="1591" y="1506"/>
                  <a:pt x="1596" y="1495"/>
                  <a:pt x="1602" y="1485"/>
                </a:cubicBezTo>
                <a:cubicBezTo>
                  <a:pt x="1628" y="1446"/>
                  <a:pt x="1672" y="1442"/>
                  <a:pt x="1695" y="1440"/>
                </a:cubicBezTo>
                <a:cubicBezTo>
                  <a:pt x="1737" y="1438"/>
                  <a:pt x="1768" y="1449"/>
                  <a:pt x="1786" y="1475"/>
                </a:cubicBezTo>
                <a:cubicBezTo>
                  <a:pt x="1797" y="1489"/>
                  <a:pt x="1804" y="1507"/>
                  <a:pt x="1807" y="1530"/>
                </a:cubicBezTo>
                <a:cubicBezTo>
                  <a:pt x="1807" y="1530"/>
                  <a:pt x="1808" y="1530"/>
                  <a:pt x="1808" y="1531"/>
                </a:cubicBezTo>
                <a:cubicBezTo>
                  <a:pt x="1834" y="1705"/>
                  <a:pt x="1690" y="1741"/>
                  <a:pt x="1625" y="1693"/>
                </a:cubicBezTo>
                <a:close/>
                <a:moveTo>
                  <a:pt x="2080" y="1636"/>
                </a:moveTo>
                <a:cubicBezTo>
                  <a:pt x="2068" y="1640"/>
                  <a:pt x="2055" y="1644"/>
                  <a:pt x="2042" y="1648"/>
                </a:cubicBezTo>
                <a:cubicBezTo>
                  <a:pt x="2034" y="1650"/>
                  <a:pt x="2027" y="1652"/>
                  <a:pt x="2020" y="1654"/>
                </a:cubicBezTo>
                <a:cubicBezTo>
                  <a:pt x="1982" y="1664"/>
                  <a:pt x="1945" y="1673"/>
                  <a:pt x="1907" y="1680"/>
                </a:cubicBezTo>
                <a:cubicBezTo>
                  <a:pt x="1907" y="1635"/>
                  <a:pt x="1907" y="1635"/>
                  <a:pt x="1907" y="1635"/>
                </a:cubicBezTo>
                <a:cubicBezTo>
                  <a:pt x="1936" y="1629"/>
                  <a:pt x="1966" y="1623"/>
                  <a:pt x="1996" y="1616"/>
                </a:cubicBezTo>
                <a:cubicBezTo>
                  <a:pt x="1995" y="1495"/>
                  <a:pt x="1995" y="1495"/>
                  <a:pt x="1995" y="1495"/>
                </a:cubicBezTo>
                <a:cubicBezTo>
                  <a:pt x="1995" y="1450"/>
                  <a:pt x="1995" y="1450"/>
                  <a:pt x="1995" y="1450"/>
                </a:cubicBezTo>
                <a:cubicBezTo>
                  <a:pt x="1974" y="1463"/>
                  <a:pt x="1945" y="1479"/>
                  <a:pt x="1923" y="1491"/>
                </a:cubicBezTo>
                <a:cubicBezTo>
                  <a:pt x="1901" y="1457"/>
                  <a:pt x="1901" y="1457"/>
                  <a:pt x="1901" y="1457"/>
                </a:cubicBezTo>
                <a:cubicBezTo>
                  <a:pt x="1900" y="1455"/>
                  <a:pt x="1900" y="1455"/>
                  <a:pt x="1900" y="1455"/>
                </a:cubicBezTo>
                <a:cubicBezTo>
                  <a:pt x="1934" y="1436"/>
                  <a:pt x="1979" y="1410"/>
                  <a:pt x="2013" y="1391"/>
                </a:cubicBezTo>
                <a:cubicBezTo>
                  <a:pt x="2022" y="1388"/>
                  <a:pt x="2032" y="1386"/>
                  <a:pt x="2041" y="1383"/>
                </a:cubicBezTo>
                <a:cubicBezTo>
                  <a:pt x="2045" y="1382"/>
                  <a:pt x="2049" y="1381"/>
                  <a:pt x="2053" y="1380"/>
                </a:cubicBezTo>
                <a:cubicBezTo>
                  <a:pt x="2053" y="1419"/>
                  <a:pt x="2053" y="1419"/>
                  <a:pt x="2053" y="1419"/>
                </a:cubicBezTo>
                <a:cubicBezTo>
                  <a:pt x="2053" y="1478"/>
                  <a:pt x="2053" y="1478"/>
                  <a:pt x="2053" y="1478"/>
                </a:cubicBezTo>
                <a:cubicBezTo>
                  <a:pt x="2053" y="1600"/>
                  <a:pt x="2053" y="1600"/>
                  <a:pt x="2053" y="1600"/>
                </a:cubicBezTo>
                <a:cubicBezTo>
                  <a:pt x="2062" y="1597"/>
                  <a:pt x="2071" y="1594"/>
                  <a:pt x="2080" y="1591"/>
                </a:cubicBezTo>
                <a:cubicBezTo>
                  <a:pt x="2099" y="1585"/>
                  <a:pt x="2118" y="1579"/>
                  <a:pt x="2137" y="1572"/>
                </a:cubicBezTo>
                <a:cubicBezTo>
                  <a:pt x="2137" y="1617"/>
                  <a:pt x="2137" y="1617"/>
                  <a:pt x="2137" y="1617"/>
                </a:cubicBezTo>
                <a:cubicBezTo>
                  <a:pt x="2118" y="1623"/>
                  <a:pt x="2100" y="1630"/>
                  <a:pt x="2080" y="1636"/>
                </a:cubicBezTo>
                <a:close/>
                <a:moveTo>
                  <a:pt x="2357" y="1506"/>
                </a:moveTo>
                <a:cubicBezTo>
                  <a:pt x="2313" y="1536"/>
                  <a:pt x="2263" y="1563"/>
                  <a:pt x="2208" y="1588"/>
                </a:cubicBezTo>
                <a:cubicBezTo>
                  <a:pt x="2208" y="1543"/>
                  <a:pt x="2208" y="1543"/>
                  <a:pt x="2208" y="1543"/>
                </a:cubicBezTo>
                <a:cubicBezTo>
                  <a:pt x="2233" y="1532"/>
                  <a:pt x="2257" y="1520"/>
                  <a:pt x="2280" y="1508"/>
                </a:cubicBezTo>
                <a:cubicBezTo>
                  <a:pt x="2280" y="1380"/>
                  <a:pt x="2280" y="1380"/>
                  <a:pt x="2280" y="1380"/>
                </a:cubicBezTo>
                <a:cubicBezTo>
                  <a:pt x="2280" y="1342"/>
                  <a:pt x="2280" y="1342"/>
                  <a:pt x="2280" y="1342"/>
                </a:cubicBezTo>
                <a:cubicBezTo>
                  <a:pt x="2263" y="1359"/>
                  <a:pt x="2239" y="1380"/>
                  <a:pt x="2222" y="1396"/>
                </a:cubicBezTo>
                <a:cubicBezTo>
                  <a:pt x="2202" y="1364"/>
                  <a:pt x="2202" y="1364"/>
                  <a:pt x="2202" y="1364"/>
                </a:cubicBezTo>
                <a:cubicBezTo>
                  <a:pt x="2208" y="1359"/>
                  <a:pt x="2214" y="1354"/>
                  <a:pt x="2220" y="1349"/>
                </a:cubicBezTo>
                <a:cubicBezTo>
                  <a:pt x="2244" y="1327"/>
                  <a:pt x="2272" y="1301"/>
                  <a:pt x="2294" y="1280"/>
                </a:cubicBezTo>
                <a:cubicBezTo>
                  <a:pt x="2304" y="1274"/>
                  <a:pt x="2314" y="1268"/>
                  <a:pt x="2324" y="1262"/>
                </a:cubicBezTo>
                <a:cubicBezTo>
                  <a:pt x="2324" y="1284"/>
                  <a:pt x="2324" y="1284"/>
                  <a:pt x="2324" y="1284"/>
                </a:cubicBezTo>
                <a:cubicBezTo>
                  <a:pt x="2324" y="1353"/>
                  <a:pt x="2324" y="1353"/>
                  <a:pt x="2324" y="1353"/>
                </a:cubicBezTo>
                <a:cubicBezTo>
                  <a:pt x="2324" y="1483"/>
                  <a:pt x="2324" y="1483"/>
                  <a:pt x="2324" y="1483"/>
                </a:cubicBezTo>
                <a:cubicBezTo>
                  <a:pt x="2337" y="1475"/>
                  <a:pt x="2349" y="1467"/>
                  <a:pt x="2361" y="1459"/>
                </a:cubicBezTo>
                <a:cubicBezTo>
                  <a:pt x="2369" y="1453"/>
                  <a:pt x="2378" y="1448"/>
                  <a:pt x="2386" y="1442"/>
                </a:cubicBezTo>
                <a:cubicBezTo>
                  <a:pt x="2386" y="1486"/>
                  <a:pt x="2386" y="1486"/>
                  <a:pt x="2386" y="1486"/>
                </a:cubicBezTo>
                <a:cubicBezTo>
                  <a:pt x="2376" y="1493"/>
                  <a:pt x="2367" y="1500"/>
                  <a:pt x="2357" y="1506"/>
                </a:cubicBezTo>
                <a:close/>
                <a:moveTo>
                  <a:pt x="2534" y="1312"/>
                </a:moveTo>
                <a:cubicBezTo>
                  <a:pt x="2527" y="1345"/>
                  <a:pt x="2516" y="1369"/>
                  <a:pt x="2503" y="1386"/>
                </a:cubicBezTo>
                <a:cubicBezTo>
                  <a:pt x="2490" y="1405"/>
                  <a:pt x="2476" y="1414"/>
                  <a:pt x="2465" y="1413"/>
                </a:cubicBezTo>
                <a:cubicBezTo>
                  <a:pt x="2456" y="1413"/>
                  <a:pt x="2447" y="1403"/>
                  <a:pt x="2441" y="1386"/>
                </a:cubicBezTo>
                <a:cubicBezTo>
                  <a:pt x="2432" y="1358"/>
                  <a:pt x="2429" y="1314"/>
                  <a:pt x="2436" y="1266"/>
                </a:cubicBezTo>
                <a:cubicBezTo>
                  <a:pt x="2441" y="1228"/>
                  <a:pt x="2453" y="1189"/>
                  <a:pt x="2473" y="1155"/>
                </a:cubicBezTo>
                <a:cubicBezTo>
                  <a:pt x="2480" y="1144"/>
                  <a:pt x="2487" y="1134"/>
                  <a:pt x="2495" y="1124"/>
                </a:cubicBezTo>
                <a:cubicBezTo>
                  <a:pt x="2512" y="1107"/>
                  <a:pt x="2523" y="1102"/>
                  <a:pt x="2531" y="1109"/>
                </a:cubicBezTo>
                <a:cubicBezTo>
                  <a:pt x="2531" y="1110"/>
                  <a:pt x="2532" y="1111"/>
                  <a:pt x="2532" y="1111"/>
                </a:cubicBezTo>
                <a:cubicBezTo>
                  <a:pt x="2532" y="1111"/>
                  <a:pt x="2532" y="1111"/>
                  <a:pt x="2532" y="1111"/>
                </a:cubicBezTo>
                <a:cubicBezTo>
                  <a:pt x="2549" y="1135"/>
                  <a:pt x="2549" y="1246"/>
                  <a:pt x="2534" y="1312"/>
                </a:cubicBezTo>
                <a:close/>
                <a:moveTo>
                  <a:pt x="2737" y="1197"/>
                </a:moveTo>
                <a:cubicBezTo>
                  <a:pt x="2667" y="1197"/>
                  <a:pt x="2654" y="1127"/>
                  <a:pt x="2654" y="1074"/>
                </a:cubicBezTo>
                <a:cubicBezTo>
                  <a:pt x="2654" y="1022"/>
                  <a:pt x="2668" y="953"/>
                  <a:pt x="2737" y="953"/>
                </a:cubicBezTo>
                <a:cubicBezTo>
                  <a:pt x="2806" y="953"/>
                  <a:pt x="2819" y="1022"/>
                  <a:pt x="2819" y="1074"/>
                </a:cubicBezTo>
                <a:cubicBezTo>
                  <a:pt x="2819" y="1127"/>
                  <a:pt x="2807" y="1197"/>
                  <a:pt x="2737" y="1197"/>
                </a:cubicBezTo>
                <a:close/>
                <a:moveTo>
                  <a:pt x="3062" y="1195"/>
                </a:moveTo>
                <a:cubicBezTo>
                  <a:pt x="2889" y="1195"/>
                  <a:pt x="2889" y="1195"/>
                  <a:pt x="2889" y="1195"/>
                </a:cubicBezTo>
                <a:cubicBezTo>
                  <a:pt x="2889" y="1154"/>
                  <a:pt x="2889" y="1154"/>
                  <a:pt x="2889" y="1154"/>
                </a:cubicBezTo>
                <a:cubicBezTo>
                  <a:pt x="2954" y="1154"/>
                  <a:pt x="2954" y="1154"/>
                  <a:pt x="2954" y="1154"/>
                </a:cubicBezTo>
                <a:cubicBezTo>
                  <a:pt x="2954" y="1005"/>
                  <a:pt x="2954" y="1005"/>
                  <a:pt x="2954" y="1005"/>
                </a:cubicBezTo>
                <a:cubicBezTo>
                  <a:pt x="2902" y="1028"/>
                  <a:pt x="2902" y="1028"/>
                  <a:pt x="2902" y="1028"/>
                </a:cubicBezTo>
                <a:cubicBezTo>
                  <a:pt x="2885" y="991"/>
                  <a:pt x="2885" y="991"/>
                  <a:pt x="2885" y="991"/>
                </a:cubicBezTo>
                <a:cubicBezTo>
                  <a:pt x="2967" y="956"/>
                  <a:pt x="2967" y="956"/>
                  <a:pt x="2967" y="956"/>
                </a:cubicBezTo>
                <a:cubicBezTo>
                  <a:pt x="2997" y="956"/>
                  <a:pt x="2997" y="956"/>
                  <a:pt x="2997" y="956"/>
                </a:cubicBezTo>
                <a:cubicBezTo>
                  <a:pt x="2997" y="1154"/>
                  <a:pt x="2997" y="1154"/>
                  <a:pt x="2997" y="1154"/>
                </a:cubicBezTo>
                <a:cubicBezTo>
                  <a:pt x="3062" y="1154"/>
                  <a:pt x="3062" y="1154"/>
                  <a:pt x="3062" y="1154"/>
                </a:cubicBezTo>
                <a:lnTo>
                  <a:pt x="3062" y="1195"/>
                </a:lnTo>
                <a:close/>
                <a:moveTo>
                  <a:pt x="1111" y="1423"/>
                </a:moveTo>
                <a:cubicBezTo>
                  <a:pt x="1108" y="1419"/>
                  <a:pt x="1106" y="1415"/>
                  <a:pt x="1103" y="1412"/>
                </a:cubicBezTo>
                <a:cubicBezTo>
                  <a:pt x="1092" y="1397"/>
                  <a:pt x="1078" y="1390"/>
                  <a:pt x="1062" y="1395"/>
                </a:cubicBezTo>
                <a:cubicBezTo>
                  <a:pt x="1061" y="1395"/>
                  <a:pt x="1060" y="1395"/>
                  <a:pt x="1059" y="1396"/>
                </a:cubicBezTo>
                <a:cubicBezTo>
                  <a:pt x="1045" y="1402"/>
                  <a:pt x="1039" y="1425"/>
                  <a:pt x="1038" y="1448"/>
                </a:cubicBezTo>
                <a:cubicBezTo>
                  <a:pt x="1036" y="1472"/>
                  <a:pt x="1038" y="1496"/>
                  <a:pt x="1038" y="1498"/>
                </a:cubicBezTo>
                <a:cubicBezTo>
                  <a:pt x="1046" y="1564"/>
                  <a:pt x="1073" y="1575"/>
                  <a:pt x="1082" y="1578"/>
                </a:cubicBezTo>
                <a:cubicBezTo>
                  <a:pt x="1087" y="1580"/>
                  <a:pt x="1092" y="1581"/>
                  <a:pt x="1097" y="1580"/>
                </a:cubicBezTo>
                <a:cubicBezTo>
                  <a:pt x="1105" y="1579"/>
                  <a:pt x="1112" y="1575"/>
                  <a:pt x="1117" y="1566"/>
                </a:cubicBezTo>
                <a:cubicBezTo>
                  <a:pt x="1129" y="1544"/>
                  <a:pt x="1132" y="1511"/>
                  <a:pt x="1128" y="1480"/>
                </a:cubicBezTo>
                <a:cubicBezTo>
                  <a:pt x="1125" y="1459"/>
                  <a:pt x="1119" y="1439"/>
                  <a:pt x="1111" y="1423"/>
                </a:cubicBezTo>
                <a:close/>
                <a:moveTo>
                  <a:pt x="2509" y="1164"/>
                </a:moveTo>
                <a:cubicBezTo>
                  <a:pt x="2502" y="1159"/>
                  <a:pt x="2480" y="1174"/>
                  <a:pt x="2472" y="1231"/>
                </a:cubicBezTo>
                <a:cubicBezTo>
                  <a:pt x="2469" y="1250"/>
                  <a:pt x="2467" y="1273"/>
                  <a:pt x="2468" y="1302"/>
                </a:cubicBezTo>
                <a:cubicBezTo>
                  <a:pt x="2469" y="1330"/>
                  <a:pt x="2474" y="1373"/>
                  <a:pt x="2495" y="1351"/>
                </a:cubicBezTo>
                <a:cubicBezTo>
                  <a:pt x="2521" y="1323"/>
                  <a:pt x="2525" y="1221"/>
                  <a:pt x="2516" y="1180"/>
                </a:cubicBezTo>
                <a:cubicBezTo>
                  <a:pt x="2514" y="1171"/>
                  <a:pt x="2512" y="1165"/>
                  <a:pt x="2509" y="1164"/>
                </a:cubicBezTo>
                <a:close/>
              </a:path>
            </a:pathLst>
          </a:custGeom>
          <a:solidFill>
            <a:srgbClr val="FFFFFF"/>
          </a:solidFill>
          <a:ln>
            <a:noFill/>
          </a:ln>
        </p:spPr>
        <p:txBody>
          <a:bodyPr vert="horz" wrap="square" lIns="82293" tIns="41147" rIns="82293" bIns="41147" numCol="1" anchor="t" anchorCtr="0" compatLnSpc="1">
            <a:prstTxWarp prst="textNoShape">
              <a:avLst/>
            </a:prstTxWarp>
          </a:bodyPr>
          <a:lstStyle/>
          <a:p>
            <a:pPr defTabSz="914225">
              <a:defRPr/>
            </a:pPr>
            <a:endParaRPr lang="en-US" sz="1600" kern="0">
              <a:solidFill>
                <a:srgbClr val="292929"/>
              </a:solidFill>
            </a:endParaRPr>
          </a:p>
        </p:txBody>
      </p:sp>
      <p:sp>
        <p:nvSpPr>
          <p:cNvPr id="66" name="Oval 65"/>
          <p:cNvSpPr/>
          <p:nvPr/>
        </p:nvSpPr>
        <p:spPr bwMode="auto">
          <a:xfrm rot="20715718">
            <a:off x="6998354" y="4658947"/>
            <a:ext cx="462608" cy="462608"/>
          </a:xfrm>
          <a:prstGeom prst="ellipse">
            <a:avLst/>
          </a:prstGeom>
          <a:solidFill>
            <a:schemeClr val="accent4">
              <a:lumMod val="75000"/>
              <a:alpha val="8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23" tIns="45711" rIns="91423" bIns="45711" numCol="1" rtlCol="0" anchor="ctr" anchorCtr="0" compatLnSpc="1">
            <a:prstTxWarp prst="textNoShape">
              <a:avLst/>
            </a:prstTxWarp>
          </a:bodyPr>
          <a:lstStyle/>
          <a:p>
            <a:pPr algn="ctr" defTabSz="913924" fontAlgn="base">
              <a:spcBef>
                <a:spcPct val="0"/>
              </a:spcBef>
              <a:spcAft>
                <a:spcPct val="0"/>
              </a:spcAft>
              <a:defRPr/>
            </a:pPr>
            <a:endParaRPr lang="en-US" sz="2000" kern="0" dirty="0">
              <a:gradFill>
                <a:gsLst>
                  <a:gs pos="0">
                    <a:srgbClr val="FFFFFF"/>
                  </a:gs>
                  <a:gs pos="100000">
                    <a:srgbClr val="FFFFFF"/>
                  </a:gs>
                </a:gsLst>
                <a:lin ang="5400000" scaled="0"/>
              </a:gradFill>
            </a:endParaRPr>
          </a:p>
        </p:txBody>
      </p:sp>
      <p:grpSp>
        <p:nvGrpSpPr>
          <p:cNvPr id="67" name="Group 66"/>
          <p:cNvGrpSpPr/>
          <p:nvPr/>
        </p:nvGrpSpPr>
        <p:grpSpPr bwMode="black">
          <a:xfrm>
            <a:off x="7068333" y="4792895"/>
            <a:ext cx="326387" cy="198757"/>
            <a:chOff x="10387012" y="4179358"/>
            <a:chExt cx="974726" cy="593725"/>
          </a:xfrm>
          <a:solidFill>
            <a:srgbClr val="FFFFFF"/>
          </a:solidFill>
        </p:grpSpPr>
        <p:sp>
          <p:nvSpPr>
            <p:cNvPr id="68" name="Freeform 26"/>
            <p:cNvSpPr>
              <a:spLocks/>
            </p:cNvSpPr>
            <p:nvPr/>
          </p:nvSpPr>
          <p:spPr bwMode="black">
            <a:xfrm>
              <a:off x="10506075" y="4258733"/>
              <a:ext cx="706438" cy="514350"/>
            </a:xfrm>
            <a:custGeom>
              <a:avLst/>
              <a:gdLst>
                <a:gd name="T0" fmla="*/ 183 w 188"/>
                <a:gd name="T1" fmla="*/ 84 h 137"/>
                <a:gd name="T2" fmla="*/ 104 w 188"/>
                <a:gd name="T3" fmla="*/ 27 h 137"/>
                <a:gd name="T4" fmla="*/ 86 w 188"/>
                <a:gd name="T5" fmla="*/ 19 h 137"/>
                <a:gd name="T6" fmla="*/ 59 w 188"/>
                <a:gd name="T7" fmla="*/ 34 h 137"/>
                <a:gd name="T8" fmla="*/ 56 w 188"/>
                <a:gd name="T9" fmla="*/ 36 h 137"/>
                <a:gd name="T10" fmla="*/ 43 w 188"/>
                <a:gd name="T11" fmla="*/ 38 h 137"/>
                <a:gd name="T12" fmla="*/ 43 w 188"/>
                <a:gd name="T13" fmla="*/ 38 h 137"/>
                <a:gd name="T14" fmla="*/ 26 w 188"/>
                <a:gd name="T15" fmla="*/ 27 h 137"/>
                <a:gd name="T16" fmla="*/ 24 w 188"/>
                <a:gd name="T17" fmla="*/ 14 h 137"/>
                <a:gd name="T18" fmla="*/ 31 w 188"/>
                <a:gd name="T19" fmla="*/ 0 h 137"/>
                <a:gd name="T20" fmla="*/ 21 w 188"/>
                <a:gd name="T21" fmla="*/ 0 h 137"/>
                <a:gd name="T22" fmla="*/ 1 w 188"/>
                <a:gd name="T23" fmla="*/ 79 h 137"/>
                <a:gd name="T24" fmla="*/ 4 w 188"/>
                <a:gd name="T25" fmla="*/ 80 h 137"/>
                <a:gd name="T26" fmla="*/ 16 w 188"/>
                <a:gd name="T27" fmla="*/ 70 h 137"/>
                <a:gd name="T28" fmla="*/ 22 w 188"/>
                <a:gd name="T29" fmla="*/ 70 h 137"/>
                <a:gd name="T30" fmla="*/ 32 w 188"/>
                <a:gd name="T31" fmla="*/ 74 h 137"/>
                <a:gd name="T32" fmla="*/ 43 w 188"/>
                <a:gd name="T33" fmla="*/ 72 h 137"/>
                <a:gd name="T34" fmla="*/ 44 w 188"/>
                <a:gd name="T35" fmla="*/ 72 h 137"/>
                <a:gd name="T36" fmla="*/ 53 w 188"/>
                <a:gd name="T37" fmla="*/ 76 h 137"/>
                <a:gd name="T38" fmla="*/ 65 w 188"/>
                <a:gd name="T39" fmla="*/ 74 h 137"/>
                <a:gd name="T40" fmla="*/ 67 w 188"/>
                <a:gd name="T41" fmla="*/ 74 h 137"/>
                <a:gd name="T42" fmla="*/ 80 w 188"/>
                <a:gd name="T43" fmla="*/ 88 h 137"/>
                <a:gd name="T44" fmla="*/ 83 w 188"/>
                <a:gd name="T45" fmla="*/ 88 h 137"/>
                <a:gd name="T46" fmla="*/ 85 w 188"/>
                <a:gd name="T47" fmla="*/ 89 h 137"/>
                <a:gd name="T48" fmla="*/ 99 w 188"/>
                <a:gd name="T49" fmla="*/ 108 h 137"/>
                <a:gd name="T50" fmla="*/ 99 w 188"/>
                <a:gd name="T51" fmla="*/ 110 h 137"/>
                <a:gd name="T52" fmla="*/ 96 w 188"/>
                <a:gd name="T53" fmla="*/ 124 h 137"/>
                <a:gd name="T54" fmla="*/ 114 w 188"/>
                <a:gd name="T55" fmla="*/ 137 h 137"/>
                <a:gd name="T56" fmla="*/ 123 w 188"/>
                <a:gd name="T57" fmla="*/ 132 h 137"/>
                <a:gd name="T58" fmla="*/ 124 w 188"/>
                <a:gd name="T59" fmla="*/ 124 h 137"/>
                <a:gd name="T60" fmla="*/ 108 w 188"/>
                <a:gd name="T61" fmla="*/ 112 h 137"/>
                <a:gd name="T62" fmla="*/ 107 w 188"/>
                <a:gd name="T63" fmla="*/ 109 h 137"/>
                <a:gd name="T64" fmla="*/ 110 w 188"/>
                <a:gd name="T65" fmla="*/ 109 h 137"/>
                <a:gd name="T66" fmla="*/ 136 w 188"/>
                <a:gd name="T67" fmla="*/ 127 h 137"/>
                <a:gd name="T68" fmla="*/ 145 w 188"/>
                <a:gd name="T69" fmla="*/ 123 h 137"/>
                <a:gd name="T70" fmla="*/ 147 w 188"/>
                <a:gd name="T71" fmla="*/ 114 h 137"/>
                <a:gd name="T72" fmla="*/ 117 w 188"/>
                <a:gd name="T73" fmla="*/ 93 h 137"/>
                <a:gd name="T74" fmla="*/ 117 w 188"/>
                <a:gd name="T75" fmla="*/ 90 h 137"/>
                <a:gd name="T76" fmla="*/ 120 w 188"/>
                <a:gd name="T77" fmla="*/ 89 h 137"/>
                <a:gd name="T78" fmla="*/ 156 w 188"/>
                <a:gd name="T79" fmla="*/ 116 h 137"/>
                <a:gd name="T80" fmla="*/ 165 w 188"/>
                <a:gd name="T81" fmla="*/ 111 h 137"/>
                <a:gd name="T82" fmla="*/ 167 w 188"/>
                <a:gd name="T83" fmla="*/ 102 h 137"/>
                <a:gd name="T84" fmla="*/ 137 w 188"/>
                <a:gd name="T85" fmla="*/ 81 h 137"/>
                <a:gd name="T86" fmla="*/ 136 w 188"/>
                <a:gd name="T87" fmla="*/ 78 h 137"/>
                <a:gd name="T88" fmla="*/ 139 w 188"/>
                <a:gd name="T89" fmla="*/ 77 h 137"/>
                <a:gd name="T90" fmla="*/ 176 w 188"/>
                <a:gd name="T91" fmla="*/ 104 h 137"/>
                <a:gd name="T92" fmla="*/ 185 w 188"/>
                <a:gd name="T93" fmla="*/ 99 h 137"/>
                <a:gd name="T94" fmla="*/ 183 w 188"/>
                <a:gd name="T95" fmla="*/ 8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8" h="137">
                  <a:moveTo>
                    <a:pt x="183" y="84"/>
                  </a:moveTo>
                  <a:cubicBezTo>
                    <a:pt x="104" y="27"/>
                    <a:pt x="104" y="27"/>
                    <a:pt x="104" y="27"/>
                  </a:cubicBezTo>
                  <a:cubicBezTo>
                    <a:pt x="86" y="19"/>
                    <a:pt x="86" y="19"/>
                    <a:pt x="86" y="19"/>
                  </a:cubicBezTo>
                  <a:cubicBezTo>
                    <a:pt x="59" y="34"/>
                    <a:pt x="59" y="34"/>
                    <a:pt x="59" y="34"/>
                  </a:cubicBezTo>
                  <a:cubicBezTo>
                    <a:pt x="56" y="36"/>
                    <a:pt x="56" y="36"/>
                    <a:pt x="56" y="36"/>
                  </a:cubicBezTo>
                  <a:cubicBezTo>
                    <a:pt x="52" y="38"/>
                    <a:pt x="47" y="39"/>
                    <a:pt x="43" y="38"/>
                  </a:cubicBezTo>
                  <a:cubicBezTo>
                    <a:pt x="43" y="38"/>
                    <a:pt x="43" y="38"/>
                    <a:pt x="43" y="38"/>
                  </a:cubicBezTo>
                  <a:cubicBezTo>
                    <a:pt x="36" y="38"/>
                    <a:pt x="30" y="34"/>
                    <a:pt x="26" y="27"/>
                  </a:cubicBezTo>
                  <a:cubicBezTo>
                    <a:pt x="24" y="23"/>
                    <a:pt x="23" y="19"/>
                    <a:pt x="24" y="14"/>
                  </a:cubicBezTo>
                  <a:cubicBezTo>
                    <a:pt x="24" y="9"/>
                    <a:pt x="27" y="4"/>
                    <a:pt x="31" y="0"/>
                  </a:cubicBezTo>
                  <a:cubicBezTo>
                    <a:pt x="25" y="0"/>
                    <a:pt x="21" y="0"/>
                    <a:pt x="21" y="0"/>
                  </a:cubicBezTo>
                  <a:cubicBezTo>
                    <a:pt x="21" y="0"/>
                    <a:pt x="0" y="40"/>
                    <a:pt x="1" y="79"/>
                  </a:cubicBezTo>
                  <a:cubicBezTo>
                    <a:pt x="4" y="80"/>
                    <a:pt x="4" y="80"/>
                    <a:pt x="4" y="80"/>
                  </a:cubicBezTo>
                  <a:cubicBezTo>
                    <a:pt x="6" y="75"/>
                    <a:pt x="10" y="72"/>
                    <a:pt x="16" y="70"/>
                  </a:cubicBezTo>
                  <a:cubicBezTo>
                    <a:pt x="18" y="70"/>
                    <a:pt x="20" y="70"/>
                    <a:pt x="22" y="70"/>
                  </a:cubicBezTo>
                  <a:cubicBezTo>
                    <a:pt x="25" y="70"/>
                    <a:pt x="29" y="72"/>
                    <a:pt x="32" y="74"/>
                  </a:cubicBezTo>
                  <a:cubicBezTo>
                    <a:pt x="35" y="72"/>
                    <a:pt x="39" y="71"/>
                    <a:pt x="43" y="72"/>
                  </a:cubicBezTo>
                  <a:cubicBezTo>
                    <a:pt x="43" y="72"/>
                    <a:pt x="44" y="72"/>
                    <a:pt x="44" y="72"/>
                  </a:cubicBezTo>
                  <a:cubicBezTo>
                    <a:pt x="48" y="72"/>
                    <a:pt x="51" y="74"/>
                    <a:pt x="53" y="76"/>
                  </a:cubicBezTo>
                  <a:cubicBezTo>
                    <a:pt x="56" y="74"/>
                    <a:pt x="60" y="73"/>
                    <a:pt x="65" y="74"/>
                  </a:cubicBezTo>
                  <a:cubicBezTo>
                    <a:pt x="65" y="74"/>
                    <a:pt x="66" y="74"/>
                    <a:pt x="67" y="74"/>
                  </a:cubicBezTo>
                  <a:cubicBezTo>
                    <a:pt x="74" y="76"/>
                    <a:pt x="79" y="81"/>
                    <a:pt x="80" y="88"/>
                  </a:cubicBezTo>
                  <a:cubicBezTo>
                    <a:pt x="81" y="88"/>
                    <a:pt x="82" y="88"/>
                    <a:pt x="83" y="88"/>
                  </a:cubicBezTo>
                  <a:cubicBezTo>
                    <a:pt x="84" y="88"/>
                    <a:pt x="84" y="88"/>
                    <a:pt x="85" y="89"/>
                  </a:cubicBezTo>
                  <a:cubicBezTo>
                    <a:pt x="94" y="91"/>
                    <a:pt x="100" y="99"/>
                    <a:pt x="99" y="108"/>
                  </a:cubicBezTo>
                  <a:cubicBezTo>
                    <a:pt x="99" y="109"/>
                    <a:pt x="99" y="110"/>
                    <a:pt x="99" y="110"/>
                  </a:cubicBezTo>
                  <a:cubicBezTo>
                    <a:pt x="96" y="124"/>
                    <a:pt x="96" y="124"/>
                    <a:pt x="96" y="124"/>
                  </a:cubicBezTo>
                  <a:cubicBezTo>
                    <a:pt x="114" y="137"/>
                    <a:pt x="114" y="137"/>
                    <a:pt x="114" y="137"/>
                  </a:cubicBezTo>
                  <a:cubicBezTo>
                    <a:pt x="117" y="137"/>
                    <a:pt x="120" y="135"/>
                    <a:pt x="123" y="132"/>
                  </a:cubicBezTo>
                  <a:cubicBezTo>
                    <a:pt x="124" y="130"/>
                    <a:pt x="125" y="127"/>
                    <a:pt x="124" y="124"/>
                  </a:cubicBezTo>
                  <a:cubicBezTo>
                    <a:pt x="108" y="112"/>
                    <a:pt x="108" y="112"/>
                    <a:pt x="108" y="112"/>
                  </a:cubicBezTo>
                  <a:cubicBezTo>
                    <a:pt x="107" y="111"/>
                    <a:pt x="107" y="110"/>
                    <a:pt x="107" y="109"/>
                  </a:cubicBezTo>
                  <a:cubicBezTo>
                    <a:pt x="108" y="108"/>
                    <a:pt x="109" y="108"/>
                    <a:pt x="110" y="109"/>
                  </a:cubicBezTo>
                  <a:cubicBezTo>
                    <a:pt x="136" y="127"/>
                    <a:pt x="136" y="127"/>
                    <a:pt x="136" y="127"/>
                  </a:cubicBezTo>
                  <a:cubicBezTo>
                    <a:pt x="140" y="127"/>
                    <a:pt x="143" y="126"/>
                    <a:pt x="145" y="123"/>
                  </a:cubicBezTo>
                  <a:cubicBezTo>
                    <a:pt x="147" y="120"/>
                    <a:pt x="147" y="117"/>
                    <a:pt x="147" y="114"/>
                  </a:cubicBezTo>
                  <a:cubicBezTo>
                    <a:pt x="117" y="93"/>
                    <a:pt x="117" y="93"/>
                    <a:pt x="117" y="93"/>
                  </a:cubicBezTo>
                  <a:cubicBezTo>
                    <a:pt x="116" y="92"/>
                    <a:pt x="116" y="91"/>
                    <a:pt x="117" y="90"/>
                  </a:cubicBezTo>
                  <a:cubicBezTo>
                    <a:pt x="117" y="89"/>
                    <a:pt x="119" y="89"/>
                    <a:pt x="120" y="89"/>
                  </a:cubicBezTo>
                  <a:cubicBezTo>
                    <a:pt x="156" y="116"/>
                    <a:pt x="156" y="116"/>
                    <a:pt x="156" y="116"/>
                  </a:cubicBezTo>
                  <a:cubicBezTo>
                    <a:pt x="159" y="116"/>
                    <a:pt x="163" y="114"/>
                    <a:pt x="165" y="111"/>
                  </a:cubicBezTo>
                  <a:cubicBezTo>
                    <a:pt x="167" y="108"/>
                    <a:pt x="167" y="105"/>
                    <a:pt x="167" y="102"/>
                  </a:cubicBezTo>
                  <a:cubicBezTo>
                    <a:pt x="137" y="81"/>
                    <a:pt x="137" y="81"/>
                    <a:pt x="137" y="81"/>
                  </a:cubicBezTo>
                  <a:cubicBezTo>
                    <a:pt x="136" y="80"/>
                    <a:pt x="136" y="79"/>
                    <a:pt x="136" y="78"/>
                  </a:cubicBezTo>
                  <a:cubicBezTo>
                    <a:pt x="137" y="77"/>
                    <a:pt x="138" y="76"/>
                    <a:pt x="139" y="77"/>
                  </a:cubicBezTo>
                  <a:cubicBezTo>
                    <a:pt x="176" y="104"/>
                    <a:pt x="176" y="104"/>
                    <a:pt x="176" y="104"/>
                  </a:cubicBezTo>
                  <a:cubicBezTo>
                    <a:pt x="180" y="104"/>
                    <a:pt x="183" y="102"/>
                    <a:pt x="185" y="99"/>
                  </a:cubicBezTo>
                  <a:cubicBezTo>
                    <a:pt x="188" y="94"/>
                    <a:pt x="187" y="87"/>
                    <a:pt x="183" y="84"/>
                  </a:cubicBezTo>
                  <a:close/>
                </a:path>
              </a:pathLst>
            </a:custGeom>
            <a:grpFill/>
            <a:ln>
              <a:noFill/>
            </a:ln>
          </p:spPr>
          <p:txBody>
            <a:bodyPr vert="horz" wrap="square" lIns="91427" tIns="45713" rIns="91427" bIns="45713" numCol="1" anchor="t" anchorCtr="0" compatLnSpc="1">
              <a:prstTxWarp prst="textNoShape">
                <a:avLst/>
              </a:prstTxWarp>
            </a:bodyPr>
            <a:lstStyle/>
            <a:p>
              <a:pPr defTabSz="914225">
                <a:defRPr/>
              </a:pPr>
              <a:endParaRPr lang="en-US" sz="1600" kern="0">
                <a:solidFill>
                  <a:srgbClr val="292929"/>
                </a:solidFill>
              </a:endParaRPr>
            </a:p>
          </p:txBody>
        </p:sp>
        <p:sp>
          <p:nvSpPr>
            <p:cNvPr id="69" name="Freeform 27"/>
            <p:cNvSpPr>
              <a:spLocks/>
            </p:cNvSpPr>
            <p:nvPr/>
          </p:nvSpPr>
          <p:spPr bwMode="black">
            <a:xfrm>
              <a:off x="10615612" y="4179358"/>
              <a:ext cx="657225" cy="376238"/>
            </a:xfrm>
            <a:custGeom>
              <a:avLst/>
              <a:gdLst>
                <a:gd name="T0" fmla="*/ 127 w 175"/>
                <a:gd name="T1" fmla="*/ 31 h 100"/>
                <a:gd name="T2" fmla="*/ 119 w 175"/>
                <a:gd name="T3" fmla="*/ 28 h 100"/>
                <a:gd name="T4" fmla="*/ 62 w 175"/>
                <a:gd name="T5" fmla="*/ 2 h 100"/>
                <a:gd name="T6" fmla="*/ 49 w 175"/>
                <a:gd name="T7" fmla="*/ 3 h 100"/>
                <a:gd name="T8" fmla="*/ 26 w 175"/>
                <a:gd name="T9" fmla="*/ 16 h 100"/>
                <a:gd name="T10" fmla="*/ 9 w 175"/>
                <a:gd name="T11" fmla="*/ 25 h 100"/>
                <a:gd name="T12" fmla="*/ 4 w 175"/>
                <a:gd name="T13" fmla="*/ 45 h 100"/>
                <a:gd name="T14" fmla="*/ 15 w 175"/>
                <a:gd name="T15" fmla="*/ 52 h 100"/>
                <a:gd name="T16" fmla="*/ 23 w 175"/>
                <a:gd name="T17" fmla="*/ 50 h 100"/>
                <a:gd name="T18" fmla="*/ 23 w 175"/>
                <a:gd name="T19" fmla="*/ 50 h 100"/>
                <a:gd name="T20" fmla="*/ 57 w 175"/>
                <a:gd name="T21" fmla="*/ 32 h 100"/>
                <a:gd name="T22" fmla="*/ 79 w 175"/>
                <a:gd name="T23" fmla="*/ 42 h 100"/>
                <a:gd name="T24" fmla="*/ 109 w 175"/>
                <a:gd name="T25" fmla="*/ 64 h 100"/>
                <a:gd name="T26" fmla="*/ 158 w 175"/>
                <a:gd name="T27" fmla="*/ 99 h 100"/>
                <a:gd name="T28" fmla="*/ 159 w 175"/>
                <a:gd name="T29" fmla="*/ 100 h 100"/>
                <a:gd name="T30" fmla="*/ 173 w 175"/>
                <a:gd name="T31" fmla="*/ 97 h 100"/>
                <a:gd name="T32" fmla="*/ 154 w 175"/>
                <a:gd name="T33" fmla="*/ 29 h 100"/>
                <a:gd name="T34" fmla="*/ 127 w 175"/>
                <a:gd name="T35" fmla="*/ 31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5" h="100">
                  <a:moveTo>
                    <a:pt x="127" y="31"/>
                  </a:moveTo>
                  <a:cubicBezTo>
                    <a:pt x="125" y="31"/>
                    <a:pt x="122" y="30"/>
                    <a:pt x="119" y="28"/>
                  </a:cubicBezTo>
                  <a:cubicBezTo>
                    <a:pt x="62" y="2"/>
                    <a:pt x="62" y="2"/>
                    <a:pt x="62" y="2"/>
                  </a:cubicBezTo>
                  <a:cubicBezTo>
                    <a:pt x="58" y="0"/>
                    <a:pt x="53" y="1"/>
                    <a:pt x="49" y="3"/>
                  </a:cubicBezTo>
                  <a:cubicBezTo>
                    <a:pt x="26" y="16"/>
                    <a:pt x="26" y="16"/>
                    <a:pt x="26" y="16"/>
                  </a:cubicBezTo>
                  <a:cubicBezTo>
                    <a:pt x="9" y="25"/>
                    <a:pt x="9" y="25"/>
                    <a:pt x="9" y="25"/>
                  </a:cubicBezTo>
                  <a:cubicBezTo>
                    <a:pt x="2" y="29"/>
                    <a:pt x="0" y="38"/>
                    <a:pt x="4" y="45"/>
                  </a:cubicBezTo>
                  <a:cubicBezTo>
                    <a:pt x="6" y="49"/>
                    <a:pt x="10" y="52"/>
                    <a:pt x="15" y="52"/>
                  </a:cubicBezTo>
                  <a:cubicBezTo>
                    <a:pt x="18" y="52"/>
                    <a:pt x="21" y="52"/>
                    <a:pt x="23" y="50"/>
                  </a:cubicBezTo>
                  <a:cubicBezTo>
                    <a:pt x="23" y="50"/>
                    <a:pt x="23" y="50"/>
                    <a:pt x="23" y="50"/>
                  </a:cubicBezTo>
                  <a:cubicBezTo>
                    <a:pt x="57" y="32"/>
                    <a:pt x="57" y="32"/>
                    <a:pt x="57" y="32"/>
                  </a:cubicBezTo>
                  <a:cubicBezTo>
                    <a:pt x="79" y="42"/>
                    <a:pt x="79" y="42"/>
                    <a:pt x="79" y="42"/>
                  </a:cubicBezTo>
                  <a:cubicBezTo>
                    <a:pt x="109" y="64"/>
                    <a:pt x="109" y="64"/>
                    <a:pt x="109" y="64"/>
                  </a:cubicBezTo>
                  <a:cubicBezTo>
                    <a:pt x="158" y="99"/>
                    <a:pt x="158" y="99"/>
                    <a:pt x="158" y="99"/>
                  </a:cubicBezTo>
                  <a:cubicBezTo>
                    <a:pt x="158" y="99"/>
                    <a:pt x="159" y="100"/>
                    <a:pt x="159" y="100"/>
                  </a:cubicBezTo>
                  <a:cubicBezTo>
                    <a:pt x="173" y="97"/>
                    <a:pt x="173" y="97"/>
                    <a:pt x="173" y="97"/>
                  </a:cubicBezTo>
                  <a:cubicBezTo>
                    <a:pt x="175" y="51"/>
                    <a:pt x="154" y="29"/>
                    <a:pt x="154" y="29"/>
                  </a:cubicBezTo>
                  <a:cubicBezTo>
                    <a:pt x="154" y="29"/>
                    <a:pt x="133" y="33"/>
                    <a:pt x="127" y="31"/>
                  </a:cubicBezTo>
                  <a:close/>
                </a:path>
              </a:pathLst>
            </a:custGeom>
            <a:grpFill/>
            <a:ln>
              <a:noFill/>
            </a:ln>
          </p:spPr>
          <p:txBody>
            <a:bodyPr vert="horz" wrap="square" lIns="91427" tIns="45713" rIns="91427" bIns="45713" numCol="1" anchor="t" anchorCtr="0" compatLnSpc="1">
              <a:prstTxWarp prst="textNoShape">
                <a:avLst/>
              </a:prstTxWarp>
            </a:bodyPr>
            <a:lstStyle/>
            <a:p>
              <a:pPr defTabSz="914225">
                <a:defRPr/>
              </a:pPr>
              <a:endParaRPr lang="en-US" sz="1600" kern="0">
                <a:solidFill>
                  <a:srgbClr val="292929"/>
                </a:solidFill>
              </a:endParaRPr>
            </a:p>
          </p:txBody>
        </p:sp>
        <p:sp>
          <p:nvSpPr>
            <p:cNvPr id="70" name="Freeform 28"/>
            <p:cNvSpPr>
              <a:spLocks/>
            </p:cNvSpPr>
            <p:nvPr/>
          </p:nvSpPr>
          <p:spPr bwMode="black">
            <a:xfrm>
              <a:off x="10536237" y="4544483"/>
              <a:ext cx="319088" cy="220663"/>
            </a:xfrm>
            <a:custGeom>
              <a:avLst/>
              <a:gdLst>
                <a:gd name="T0" fmla="*/ 76 w 85"/>
                <a:gd name="T1" fmla="*/ 20 h 59"/>
                <a:gd name="T2" fmla="*/ 64 w 85"/>
                <a:gd name="T3" fmla="*/ 25 h 59"/>
                <a:gd name="T4" fmla="*/ 65 w 85"/>
                <a:gd name="T5" fmla="*/ 18 h 59"/>
                <a:gd name="T6" fmla="*/ 57 w 85"/>
                <a:gd name="T7" fmla="*/ 5 h 59"/>
                <a:gd name="T8" fmla="*/ 44 w 85"/>
                <a:gd name="T9" fmla="*/ 13 h 59"/>
                <a:gd name="T10" fmla="*/ 44 w 85"/>
                <a:gd name="T11" fmla="*/ 14 h 59"/>
                <a:gd name="T12" fmla="*/ 35 w 85"/>
                <a:gd name="T13" fmla="*/ 3 h 59"/>
                <a:gd name="T14" fmla="*/ 23 w 85"/>
                <a:gd name="T15" fmla="*/ 10 h 59"/>
                <a:gd name="T16" fmla="*/ 23 w 85"/>
                <a:gd name="T17" fmla="*/ 10 h 59"/>
                <a:gd name="T18" fmla="*/ 10 w 85"/>
                <a:gd name="T19" fmla="*/ 1 h 59"/>
                <a:gd name="T20" fmla="*/ 1 w 85"/>
                <a:gd name="T21" fmla="*/ 14 h 59"/>
                <a:gd name="T22" fmla="*/ 4 w 85"/>
                <a:gd name="T23" fmla="*/ 28 h 59"/>
                <a:gd name="T24" fmla="*/ 14 w 85"/>
                <a:gd name="T25" fmla="*/ 36 h 59"/>
                <a:gd name="T26" fmla="*/ 17 w 85"/>
                <a:gd name="T27" fmla="*/ 36 h 59"/>
                <a:gd name="T28" fmla="*/ 19 w 85"/>
                <a:gd name="T29" fmla="*/ 35 h 59"/>
                <a:gd name="T30" fmla="*/ 27 w 85"/>
                <a:gd name="T31" fmla="*/ 43 h 59"/>
                <a:gd name="T32" fmla="*/ 28 w 85"/>
                <a:gd name="T33" fmla="*/ 43 h 59"/>
                <a:gd name="T34" fmla="*/ 39 w 85"/>
                <a:gd name="T35" fmla="*/ 38 h 59"/>
                <a:gd name="T36" fmla="*/ 38 w 85"/>
                <a:gd name="T37" fmla="*/ 39 h 59"/>
                <a:gd name="T38" fmla="*/ 47 w 85"/>
                <a:gd name="T39" fmla="*/ 52 h 59"/>
                <a:gd name="T40" fmla="*/ 48 w 85"/>
                <a:gd name="T41" fmla="*/ 52 h 59"/>
                <a:gd name="T42" fmla="*/ 58 w 85"/>
                <a:gd name="T43" fmla="*/ 47 h 59"/>
                <a:gd name="T44" fmla="*/ 67 w 85"/>
                <a:gd name="T45" fmla="*/ 59 h 59"/>
                <a:gd name="T46" fmla="*/ 68 w 85"/>
                <a:gd name="T47" fmla="*/ 59 h 59"/>
                <a:gd name="T48" fmla="*/ 80 w 85"/>
                <a:gd name="T49" fmla="*/ 50 h 59"/>
                <a:gd name="T50" fmla="*/ 84 w 85"/>
                <a:gd name="T51" fmla="*/ 33 h 59"/>
                <a:gd name="T52" fmla="*/ 76 w 85"/>
                <a:gd name="T53" fmla="*/ 2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5" h="59">
                  <a:moveTo>
                    <a:pt x="76" y="20"/>
                  </a:moveTo>
                  <a:cubicBezTo>
                    <a:pt x="71" y="19"/>
                    <a:pt x="66" y="21"/>
                    <a:pt x="64" y="25"/>
                  </a:cubicBezTo>
                  <a:cubicBezTo>
                    <a:pt x="65" y="18"/>
                    <a:pt x="65" y="18"/>
                    <a:pt x="65" y="18"/>
                  </a:cubicBezTo>
                  <a:cubicBezTo>
                    <a:pt x="67" y="12"/>
                    <a:pt x="63" y="6"/>
                    <a:pt x="57" y="5"/>
                  </a:cubicBezTo>
                  <a:cubicBezTo>
                    <a:pt x="51" y="4"/>
                    <a:pt x="45" y="7"/>
                    <a:pt x="44" y="13"/>
                  </a:cubicBezTo>
                  <a:cubicBezTo>
                    <a:pt x="44" y="14"/>
                    <a:pt x="44" y="14"/>
                    <a:pt x="44" y="14"/>
                  </a:cubicBezTo>
                  <a:cubicBezTo>
                    <a:pt x="44" y="9"/>
                    <a:pt x="40" y="4"/>
                    <a:pt x="35" y="3"/>
                  </a:cubicBezTo>
                  <a:cubicBezTo>
                    <a:pt x="30" y="2"/>
                    <a:pt x="24" y="5"/>
                    <a:pt x="23" y="10"/>
                  </a:cubicBezTo>
                  <a:cubicBezTo>
                    <a:pt x="23" y="10"/>
                    <a:pt x="23" y="10"/>
                    <a:pt x="23" y="10"/>
                  </a:cubicBezTo>
                  <a:cubicBezTo>
                    <a:pt x="21" y="4"/>
                    <a:pt x="15" y="0"/>
                    <a:pt x="10" y="1"/>
                  </a:cubicBezTo>
                  <a:cubicBezTo>
                    <a:pt x="4" y="3"/>
                    <a:pt x="0" y="8"/>
                    <a:pt x="1" y="14"/>
                  </a:cubicBezTo>
                  <a:cubicBezTo>
                    <a:pt x="4" y="28"/>
                    <a:pt x="4" y="28"/>
                    <a:pt x="4" y="28"/>
                  </a:cubicBezTo>
                  <a:cubicBezTo>
                    <a:pt x="5" y="32"/>
                    <a:pt x="9" y="36"/>
                    <a:pt x="14" y="36"/>
                  </a:cubicBezTo>
                  <a:cubicBezTo>
                    <a:pt x="15" y="36"/>
                    <a:pt x="16" y="36"/>
                    <a:pt x="17" y="36"/>
                  </a:cubicBezTo>
                  <a:cubicBezTo>
                    <a:pt x="18" y="36"/>
                    <a:pt x="18" y="36"/>
                    <a:pt x="19" y="35"/>
                  </a:cubicBezTo>
                  <a:cubicBezTo>
                    <a:pt x="20" y="39"/>
                    <a:pt x="23" y="42"/>
                    <a:pt x="27" y="43"/>
                  </a:cubicBezTo>
                  <a:cubicBezTo>
                    <a:pt x="28" y="43"/>
                    <a:pt x="28" y="43"/>
                    <a:pt x="28" y="43"/>
                  </a:cubicBezTo>
                  <a:cubicBezTo>
                    <a:pt x="32" y="43"/>
                    <a:pt x="36" y="41"/>
                    <a:pt x="39" y="38"/>
                  </a:cubicBezTo>
                  <a:cubicBezTo>
                    <a:pt x="38" y="39"/>
                    <a:pt x="38" y="39"/>
                    <a:pt x="38" y="39"/>
                  </a:cubicBezTo>
                  <a:cubicBezTo>
                    <a:pt x="37" y="44"/>
                    <a:pt x="41" y="50"/>
                    <a:pt x="47" y="52"/>
                  </a:cubicBezTo>
                  <a:cubicBezTo>
                    <a:pt x="47" y="52"/>
                    <a:pt x="47" y="52"/>
                    <a:pt x="48" y="52"/>
                  </a:cubicBezTo>
                  <a:cubicBezTo>
                    <a:pt x="52" y="52"/>
                    <a:pt x="56" y="50"/>
                    <a:pt x="58" y="47"/>
                  </a:cubicBezTo>
                  <a:cubicBezTo>
                    <a:pt x="58" y="52"/>
                    <a:pt x="61" y="57"/>
                    <a:pt x="67" y="59"/>
                  </a:cubicBezTo>
                  <a:cubicBezTo>
                    <a:pt x="67" y="59"/>
                    <a:pt x="67" y="59"/>
                    <a:pt x="68" y="59"/>
                  </a:cubicBezTo>
                  <a:cubicBezTo>
                    <a:pt x="73" y="59"/>
                    <a:pt x="78" y="56"/>
                    <a:pt x="80" y="50"/>
                  </a:cubicBezTo>
                  <a:cubicBezTo>
                    <a:pt x="84" y="33"/>
                    <a:pt x="84" y="33"/>
                    <a:pt x="84" y="33"/>
                  </a:cubicBezTo>
                  <a:cubicBezTo>
                    <a:pt x="85" y="27"/>
                    <a:pt x="81" y="21"/>
                    <a:pt x="76" y="20"/>
                  </a:cubicBezTo>
                  <a:close/>
                </a:path>
              </a:pathLst>
            </a:custGeom>
            <a:grpFill/>
            <a:ln>
              <a:noFill/>
            </a:ln>
          </p:spPr>
          <p:txBody>
            <a:bodyPr vert="horz" wrap="square" lIns="91427" tIns="45713" rIns="91427" bIns="45713" numCol="1" anchor="t" anchorCtr="0" compatLnSpc="1">
              <a:prstTxWarp prst="textNoShape">
                <a:avLst/>
              </a:prstTxWarp>
            </a:bodyPr>
            <a:lstStyle/>
            <a:p>
              <a:pPr defTabSz="914225">
                <a:defRPr/>
              </a:pPr>
              <a:endParaRPr lang="en-US" sz="1600" kern="0">
                <a:solidFill>
                  <a:srgbClr val="292929"/>
                </a:solidFill>
              </a:endParaRPr>
            </a:p>
          </p:txBody>
        </p:sp>
        <p:sp>
          <p:nvSpPr>
            <p:cNvPr id="71" name="Freeform 29"/>
            <p:cNvSpPr>
              <a:spLocks/>
            </p:cNvSpPr>
            <p:nvPr/>
          </p:nvSpPr>
          <p:spPr bwMode="black">
            <a:xfrm>
              <a:off x="11207750" y="4239683"/>
              <a:ext cx="153988" cy="319088"/>
            </a:xfrm>
            <a:custGeom>
              <a:avLst/>
              <a:gdLst>
                <a:gd name="T0" fmla="*/ 41 w 41"/>
                <a:gd name="T1" fmla="*/ 77 h 85"/>
                <a:gd name="T2" fmla="*/ 33 w 41"/>
                <a:gd name="T3" fmla="*/ 7 h 85"/>
                <a:gd name="T4" fmla="*/ 24 w 41"/>
                <a:gd name="T5" fmla="*/ 1 h 85"/>
                <a:gd name="T6" fmla="*/ 0 w 41"/>
                <a:gd name="T7" fmla="*/ 7 h 85"/>
                <a:gd name="T8" fmla="*/ 22 w 41"/>
                <a:gd name="T9" fmla="*/ 85 h 85"/>
                <a:gd name="T10" fmla="*/ 33 w 41"/>
                <a:gd name="T11" fmla="*/ 85 h 85"/>
                <a:gd name="T12" fmla="*/ 41 w 41"/>
                <a:gd name="T13" fmla="*/ 77 h 85"/>
              </a:gdLst>
              <a:ahLst/>
              <a:cxnLst>
                <a:cxn ang="0">
                  <a:pos x="T0" y="T1"/>
                </a:cxn>
                <a:cxn ang="0">
                  <a:pos x="T2" y="T3"/>
                </a:cxn>
                <a:cxn ang="0">
                  <a:pos x="T4" y="T5"/>
                </a:cxn>
                <a:cxn ang="0">
                  <a:pos x="T6" y="T7"/>
                </a:cxn>
                <a:cxn ang="0">
                  <a:pos x="T8" y="T9"/>
                </a:cxn>
                <a:cxn ang="0">
                  <a:pos x="T10" y="T11"/>
                </a:cxn>
                <a:cxn ang="0">
                  <a:pos x="T12" y="T13"/>
                </a:cxn>
              </a:cxnLst>
              <a:rect l="0" t="0" r="r" b="b"/>
              <a:pathLst>
                <a:path w="41" h="85">
                  <a:moveTo>
                    <a:pt x="41" y="77"/>
                  </a:moveTo>
                  <a:cubicBezTo>
                    <a:pt x="33" y="7"/>
                    <a:pt x="33" y="7"/>
                    <a:pt x="33" y="7"/>
                  </a:cubicBezTo>
                  <a:cubicBezTo>
                    <a:pt x="32" y="2"/>
                    <a:pt x="28" y="0"/>
                    <a:pt x="24" y="1"/>
                  </a:cubicBezTo>
                  <a:cubicBezTo>
                    <a:pt x="0" y="7"/>
                    <a:pt x="0" y="7"/>
                    <a:pt x="0" y="7"/>
                  </a:cubicBezTo>
                  <a:cubicBezTo>
                    <a:pt x="0" y="7"/>
                    <a:pt x="25" y="32"/>
                    <a:pt x="22" y="85"/>
                  </a:cubicBezTo>
                  <a:cubicBezTo>
                    <a:pt x="33" y="85"/>
                    <a:pt x="33" y="85"/>
                    <a:pt x="33" y="85"/>
                  </a:cubicBezTo>
                  <a:cubicBezTo>
                    <a:pt x="38" y="85"/>
                    <a:pt x="41" y="81"/>
                    <a:pt x="41" y="77"/>
                  </a:cubicBezTo>
                  <a:close/>
                </a:path>
              </a:pathLst>
            </a:custGeom>
            <a:grpFill/>
            <a:ln>
              <a:noFill/>
            </a:ln>
          </p:spPr>
          <p:txBody>
            <a:bodyPr vert="horz" wrap="square" lIns="91427" tIns="45713" rIns="91427" bIns="45713" numCol="1" anchor="t" anchorCtr="0" compatLnSpc="1">
              <a:prstTxWarp prst="textNoShape">
                <a:avLst/>
              </a:prstTxWarp>
            </a:bodyPr>
            <a:lstStyle/>
            <a:p>
              <a:pPr defTabSz="914225">
                <a:defRPr/>
              </a:pPr>
              <a:endParaRPr lang="en-US" sz="1600" kern="0">
                <a:solidFill>
                  <a:srgbClr val="292929"/>
                </a:solidFill>
              </a:endParaRPr>
            </a:p>
          </p:txBody>
        </p:sp>
        <p:sp>
          <p:nvSpPr>
            <p:cNvPr id="72" name="Freeform 30"/>
            <p:cNvSpPr>
              <a:spLocks/>
            </p:cNvSpPr>
            <p:nvPr/>
          </p:nvSpPr>
          <p:spPr bwMode="black">
            <a:xfrm>
              <a:off x="10387012" y="4206346"/>
              <a:ext cx="176213" cy="352425"/>
            </a:xfrm>
            <a:custGeom>
              <a:avLst/>
              <a:gdLst>
                <a:gd name="T0" fmla="*/ 47 w 47"/>
                <a:gd name="T1" fmla="*/ 9 h 94"/>
                <a:gd name="T2" fmla="*/ 35 w 47"/>
                <a:gd name="T3" fmla="*/ 2 h 94"/>
                <a:gd name="T4" fmla="*/ 25 w 47"/>
                <a:gd name="T5" fmla="*/ 6 h 94"/>
                <a:gd name="T6" fmla="*/ 2 w 47"/>
                <a:gd name="T7" fmla="*/ 81 h 94"/>
                <a:gd name="T8" fmla="*/ 7 w 47"/>
                <a:gd name="T9" fmla="*/ 90 h 94"/>
                <a:gd name="T10" fmla="*/ 26 w 47"/>
                <a:gd name="T11" fmla="*/ 94 h 94"/>
                <a:gd name="T12" fmla="*/ 47 w 47"/>
                <a:gd name="T13" fmla="*/ 9 h 94"/>
              </a:gdLst>
              <a:ahLst/>
              <a:cxnLst>
                <a:cxn ang="0">
                  <a:pos x="T0" y="T1"/>
                </a:cxn>
                <a:cxn ang="0">
                  <a:pos x="T2" y="T3"/>
                </a:cxn>
                <a:cxn ang="0">
                  <a:pos x="T4" y="T5"/>
                </a:cxn>
                <a:cxn ang="0">
                  <a:pos x="T6" y="T7"/>
                </a:cxn>
                <a:cxn ang="0">
                  <a:pos x="T8" y="T9"/>
                </a:cxn>
                <a:cxn ang="0">
                  <a:pos x="T10" y="T11"/>
                </a:cxn>
                <a:cxn ang="0">
                  <a:pos x="T12" y="T13"/>
                </a:cxn>
              </a:cxnLst>
              <a:rect l="0" t="0" r="r" b="b"/>
              <a:pathLst>
                <a:path w="47" h="94">
                  <a:moveTo>
                    <a:pt x="47" y="9"/>
                  </a:moveTo>
                  <a:cubicBezTo>
                    <a:pt x="35" y="2"/>
                    <a:pt x="35" y="2"/>
                    <a:pt x="35" y="2"/>
                  </a:cubicBezTo>
                  <a:cubicBezTo>
                    <a:pt x="31" y="0"/>
                    <a:pt x="27" y="2"/>
                    <a:pt x="25" y="6"/>
                  </a:cubicBezTo>
                  <a:cubicBezTo>
                    <a:pt x="2" y="81"/>
                    <a:pt x="2" y="81"/>
                    <a:pt x="2" y="81"/>
                  </a:cubicBezTo>
                  <a:cubicBezTo>
                    <a:pt x="0" y="86"/>
                    <a:pt x="3" y="90"/>
                    <a:pt x="7" y="90"/>
                  </a:cubicBezTo>
                  <a:cubicBezTo>
                    <a:pt x="26" y="94"/>
                    <a:pt x="26" y="94"/>
                    <a:pt x="26" y="94"/>
                  </a:cubicBezTo>
                  <a:cubicBezTo>
                    <a:pt x="24" y="52"/>
                    <a:pt x="47" y="9"/>
                    <a:pt x="47" y="9"/>
                  </a:cubicBezTo>
                  <a:close/>
                </a:path>
              </a:pathLst>
            </a:custGeom>
            <a:grpFill/>
            <a:ln>
              <a:noFill/>
            </a:ln>
          </p:spPr>
          <p:txBody>
            <a:bodyPr vert="horz" wrap="square" lIns="91427" tIns="45713" rIns="91427" bIns="45713" numCol="1" anchor="t" anchorCtr="0" compatLnSpc="1">
              <a:prstTxWarp prst="textNoShape">
                <a:avLst/>
              </a:prstTxWarp>
            </a:bodyPr>
            <a:lstStyle/>
            <a:p>
              <a:pPr defTabSz="914225">
                <a:defRPr/>
              </a:pPr>
              <a:endParaRPr lang="en-US" sz="1600" kern="0">
                <a:solidFill>
                  <a:srgbClr val="292929"/>
                </a:solidFill>
              </a:endParaRPr>
            </a:p>
          </p:txBody>
        </p:sp>
      </p:grpSp>
      <p:sp>
        <p:nvSpPr>
          <p:cNvPr id="74" name="Oval 73"/>
          <p:cNvSpPr/>
          <p:nvPr/>
        </p:nvSpPr>
        <p:spPr bwMode="auto">
          <a:xfrm rot="20715718">
            <a:off x="7753615" y="3133092"/>
            <a:ext cx="462608" cy="462608"/>
          </a:xfrm>
          <a:prstGeom prst="ellipse">
            <a:avLst/>
          </a:prstGeom>
          <a:solidFill>
            <a:schemeClr val="accent4">
              <a:lumMod val="75000"/>
              <a:alpha val="8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23" tIns="45711" rIns="91423" bIns="45711" numCol="1" rtlCol="0" anchor="ctr" anchorCtr="0" compatLnSpc="1">
            <a:prstTxWarp prst="textNoShape">
              <a:avLst/>
            </a:prstTxWarp>
          </a:bodyPr>
          <a:lstStyle/>
          <a:p>
            <a:pPr algn="ctr" defTabSz="913924" fontAlgn="base">
              <a:spcBef>
                <a:spcPct val="0"/>
              </a:spcBef>
              <a:spcAft>
                <a:spcPct val="0"/>
              </a:spcAft>
              <a:defRPr/>
            </a:pPr>
            <a:endParaRPr lang="en-US" sz="2000" kern="0" dirty="0">
              <a:gradFill>
                <a:gsLst>
                  <a:gs pos="0">
                    <a:srgbClr val="FFFFFF"/>
                  </a:gs>
                  <a:gs pos="100000">
                    <a:srgbClr val="FFFFFF"/>
                  </a:gs>
                </a:gsLst>
                <a:lin ang="5400000" scaled="0"/>
              </a:gradFill>
            </a:endParaRPr>
          </a:p>
        </p:txBody>
      </p:sp>
      <p:sp>
        <p:nvSpPr>
          <p:cNvPr id="75" name="Freeform 18"/>
          <p:cNvSpPr>
            <a:spLocks noEditPoints="1"/>
          </p:cNvSpPr>
          <p:nvPr/>
        </p:nvSpPr>
        <p:spPr bwMode="black">
          <a:xfrm>
            <a:off x="7897203" y="3224231"/>
            <a:ext cx="219322" cy="267571"/>
          </a:xfrm>
          <a:custGeom>
            <a:avLst/>
            <a:gdLst>
              <a:gd name="T0" fmla="*/ 129 w 246"/>
              <a:gd name="T1" fmla="*/ 192 h 300"/>
              <a:gd name="T2" fmla="*/ 43 w 246"/>
              <a:gd name="T3" fmla="*/ 202 h 300"/>
              <a:gd name="T4" fmla="*/ 129 w 246"/>
              <a:gd name="T5" fmla="*/ 126 h 300"/>
              <a:gd name="T6" fmla="*/ 43 w 246"/>
              <a:gd name="T7" fmla="*/ 135 h 300"/>
              <a:gd name="T8" fmla="*/ 129 w 246"/>
              <a:gd name="T9" fmla="*/ 126 h 300"/>
              <a:gd name="T10" fmla="*/ 215 w 246"/>
              <a:gd name="T11" fmla="*/ 101 h 300"/>
              <a:gd name="T12" fmla="*/ 219 w 246"/>
              <a:gd name="T13" fmla="*/ 90 h 300"/>
              <a:gd name="T14" fmla="*/ 208 w 246"/>
              <a:gd name="T15" fmla="*/ 111 h 300"/>
              <a:gd name="T16" fmla="*/ 43 w 246"/>
              <a:gd name="T17" fmla="*/ 92 h 300"/>
              <a:gd name="T18" fmla="*/ 117 w 246"/>
              <a:gd name="T19" fmla="*/ 102 h 300"/>
              <a:gd name="T20" fmla="*/ 43 w 246"/>
              <a:gd name="T21" fmla="*/ 235 h 300"/>
              <a:gd name="T22" fmla="*/ 117 w 246"/>
              <a:gd name="T23" fmla="*/ 226 h 300"/>
              <a:gd name="T24" fmla="*/ 43 w 246"/>
              <a:gd name="T25" fmla="*/ 235 h 300"/>
              <a:gd name="T26" fmla="*/ 11 w 246"/>
              <a:gd name="T27" fmla="*/ 287 h 300"/>
              <a:gd name="T28" fmla="*/ 35 w 246"/>
              <a:gd name="T29" fmla="*/ 36 h 300"/>
              <a:gd name="T30" fmla="*/ 0 w 246"/>
              <a:gd name="T31" fmla="*/ 22 h 300"/>
              <a:gd name="T32" fmla="*/ 219 w 246"/>
              <a:gd name="T33" fmla="*/ 300 h 300"/>
              <a:gd name="T34" fmla="*/ 208 w 246"/>
              <a:gd name="T35" fmla="*/ 173 h 300"/>
              <a:gd name="T36" fmla="*/ 117 w 246"/>
              <a:gd name="T37" fmla="*/ 159 h 300"/>
              <a:gd name="T38" fmla="*/ 43 w 246"/>
              <a:gd name="T39" fmla="*/ 169 h 300"/>
              <a:gd name="T40" fmla="*/ 117 w 246"/>
              <a:gd name="T41" fmla="*/ 159 h 300"/>
              <a:gd name="T42" fmla="*/ 57 w 246"/>
              <a:gd name="T43" fmla="*/ 22 h 300"/>
              <a:gd name="T44" fmla="*/ 86 w 246"/>
              <a:gd name="T45" fmla="*/ 20 h 300"/>
              <a:gd name="T46" fmla="*/ 110 w 246"/>
              <a:gd name="T47" fmla="*/ 0 h 300"/>
              <a:gd name="T48" fmla="*/ 133 w 246"/>
              <a:gd name="T49" fmla="*/ 20 h 300"/>
              <a:gd name="T50" fmla="*/ 162 w 246"/>
              <a:gd name="T51" fmla="*/ 22 h 300"/>
              <a:gd name="T52" fmla="*/ 179 w 246"/>
              <a:gd name="T53" fmla="*/ 43 h 300"/>
              <a:gd name="T54" fmla="*/ 41 w 246"/>
              <a:gd name="T55" fmla="*/ 36 h 300"/>
              <a:gd name="T56" fmla="*/ 110 w 246"/>
              <a:gd name="T57" fmla="*/ 20 h 300"/>
              <a:gd name="T58" fmla="*/ 110 w 246"/>
              <a:gd name="T59" fmla="*/ 11 h 300"/>
              <a:gd name="T60" fmla="*/ 190 w 246"/>
              <a:gd name="T61" fmla="*/ 269 h 300"/>
              <a:gd name="T62" fmla="*/ 29 w 246"/>
              <a:gd name="T63" fmla="*/ 59 h 300"/>
              <a:gd name="T64" fmla="*/ 190 w 246"/>
              <a:gd name="T65" fmla="*/ 71 h 300"/>
              <a:gd name="T66" fmla="*/ 200 w 246"/>
              <a:gd name="T67" fmla="*/ 49 h 300"/>
              <a:gd name="T68" fmla="*/ 19 w 246"/>
              <a:gd name="T69" fmla="*/ 278 h 300"/>
              <a:gd name="T70" fmla="*/ 200 w 246"/>
              <a:gd name="T71" fmla="*/ 185 h 300"/>
              <a:gd name="T72" fmla="*/ 190 w 246"/>
              <a:gd name="T73" fmla="*/ 269 h 300"/>
              <a:gd name="T74" fmla="*/ 190 w 246"/>
              <a:gd name="T75" fmla="*/ 133 h 300"/>
              <a:gd name="T76" fmla="*/ 200 w 246"/>
              <a:gd name="T77" fmla="*/ 124 h 300"/>
              <a:gd name="T78" fmla="*/ 215 w 246"/>
              <a:gd name="T79" fmla="*/ 35 h 300"/>
              <a:gd name="T80" fmla="*/ 219 w 246"/>
              <a:gd name="T81" fmla="*/ 22 h 300"/>
              <a:gd name="T82" fmla="*/ 184 w 246"/>
              <a:gd name="T83" fmla="*/ 36 h 300"/>
              <a:gd name="T84" fmla="*/ 208 w 246"/>
              <a:gd name="T85" fmla="*/ 44 h 300"/>
              <a:gd name="T86" fmla="*/ 246 w 246"/>
              <a:gd name="T87" fmla="*/ 41 h 300"/>
              <a:gd name="T88" fmla="*/ 155 w 246"/>
              <a:gd name="T89" fmla="*/ 134 h 300"/>
              <a:gd name="T90" fmla="*/ 156 w 246"/>
              <a:gd name="T91" fmla="*/ 92 h 300"/>
              <a:gd name="T92" fmla="*/ 218 w 246"/>
              <a:gd name="T93" fmla="*/ 41 h 300"/>
              <a:gd name="T94" fmla="*/ 246 w 246"/>
              <a:gd name="T95" fmla="*/ 107 h 300"/>
              <a:gd name="T96" fmla="*/ 155 w 246"/>
              <a:gd name="T97" fmla="*/ 201 h 300"/>
              <a:gd name="T98" fmla="*/ 156 w 246"/>
              <a:gd name="T99" fmla="*/ 159 h 300"/>
              <a:gd name="T100" fmla="*/ 218 w 246"/>
              <a:gd name="T101" fmla="*/ 107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46" h="300">
                <a:moveTo>
                  <a:pt x="43" y="192"/>
                </a:moveTo>
                <a:cubicBezTo>
                  <a:pt x="129" y="192"/>
                  <a:pt x="129" y="192"/>
                  <a:pt x="129" y="192"/>
                </a:cubicBezTo>
                <a:cubicBezTo>
                  <a:pt x="129" y="202"/>
                  <a:pt x="129" y="202"/>
                  <a:pt x="129" y="202"/>
                </a:cubicBezTo>
                <a:cubicBezTo>
                  <a:pt x="43" y="202"/>
                  <a:pt x="43" y="202"/>
                  <a:pt x="43" y="202"/>
                </a:cubicBezTo>
                <a:lnTo>
                  <a:pt x="43" y="192"/>
                </a:lnTo>
                <a:close/>
                <a:moveTo>
                  <a:pt x="129" y="126"/>
                </a:moveTo>
                <a:cubicBezTo>
                  <a:pt x="43" y="126"/>
                  <a:pt x="43" y="126"/>
                  <a:pt x="43" y="126"/>
                </a:cubicBezTo>
                <a:cubicBezTo>
                  <a:pt x="43" y="135"/>
                  <a:pt x="43" y="135"/>
                  <a:pt x="43" y="135"/>
                </a:cubicBezTo>
                <a:cubicBezTo>
                  <a:pt x="129" y="135"/>
                  <a:pt x="129" y="135"/>
                  <a:pt x="129" y="135"/>
                </a:cubicBezTo>
                <a:lnTo>
                  <a:pt x="129" y="126"/>
                </a:lnTo>
                <a:close/>
                <a:moveTo>
                  <a:pt x="208" y="111"/>
                </a:moveTo>
                <a:cubicBezTo>
                  <a:pt x="215" y="101"/>
                  <a:pt x="215" y="101"/>
                  <a:pt x="215" y="101"/>
                </a:cubicBezTo>
                <a:cubicBezTo>
                  <a:pt x="219" y="101"/>
                  <a:pt x="219" y="101"/>
                  <a:pt x="219" y="101"/>
                </a:cubicBezTo>
                <a:cubicBezTo>
                  <a:pt x="219" y="90"/>
                  <a:pt x="219" y="90"/>
                  <a:pt x="219" y="90"/>
                </a:cubicBezTo>
                <a:cubicBezTo>
                  <a:pt x="208" y="106"/>
                  <a:pt x="208" y="106"/>
                  <a:pt x="208" y="106"/>
                </a:cubicBezTo>
                <a:lnTo>
                  <a:pt x="208" y="111"/>
                </a:lnTo>
                <a:close/>
                <a:moveTo>
                  <a:pt x="117" y="92"/>
                </a:moveTo>
                <a:cubicBezTo>
                  <a:pt x="43" y="92"/>
                  <a:pt x="43" y="92"/>
                  <a:pt x="43" y="92"/>
                </a:cubicBezTo>
                <a:cubicBezTo>
                  <a:pt x="43" y="102"/>
                  <a:pt x="43" y="102"/>
                  <a:pt x="43" y="102"/>
                </a:cubicBezTo>
                <a:cubicBezTo>
                  <a:pt x="117" y="102"/>
                  <a:pt x="117" y="102"/>
                  <a:pt x="117" y="102"/>
                </a:cubicBezTo>
                <a:lnTo>
                  <a:pt x="117" y="92"/>
                </a:lnTo>
                <a:close/>
                <a:moveTo>
                  <a:pt x="43" y="235"/>
                </a:moveTo>
                <a:cubicBezTo>
                  <a:pt x="117" y="235"/>
                  <a:pt x="117" y="235"/>
                  <a:pt x="117" y="235"/>
                </a:cubicBezTo>
                <a:cubicBezTo>
                  <a:pt x="117" y="226"/>
                  <a:pt x="117" y="226"/>
                  <a:pt x="117" y="226"/>
                </a:cubicBezTo>
                <a:cubicBezTo>
                  <a:pt x="43" y="226"/>
                  <a:pt x="43" y="226"/>
                  <a:pt x="43" y="226"/>
                </a:cubicBezTo>
                <a:lnTo>
                  <a:pt x="43" y="235"/>
                </a:lnTo>
                <a:close/>
                <a:moveTo>
                  <a:pt x="208" y="287"/>
                </a:moveTo>
                <a:cubicBezTo>
                  <a:pt x="11" y="287"/>
                  <a:pt x="11" y="287"/>
                  <a:pt x="11" y="287"/>
                </a:cubicBezTo>
                <a:cubicBezTo>
                  <a:pt x="11" y="36"/>
                  <a:pt x="11" y="36"/>
                  <a:pt x="11" y="36"/>
                </a:cubicBezTo>
                <a:cubicBezTo>
                  <a:pt x="35" y="36"/>
                  <a:pt x="35" y="36"/>
                  <a:pt x="35" y="36"/>
                </a:cubicBezTo>
                <a:cubicBezTo>
                  <a:pt x="37" y="31"/>
                  <a:pt x="40" y="26"/>
                  <a:pt x="44" y="22"/>
                </a:cubicBezTo>
                <a:cubicBezTo>
                  <a:pt x="0" y="22"/>
                  <a:pt x="0" y="22"/>
                  <a:pt x="0" y="22"/>
                </a:cubicBezTo>
                <a:cubicBezTo>
                  <a:pt x="0" y="300"/>
                  <a:pt x="0" y="300"/>
                  <a:pt x="0" y="300"/>
                </a:cubicBezTo>
                <a:cubicBezTo>
                  <a:pt x="219" y="300"/>
                  <a:pt x="219" y="300"/>
                  <a:pt x="219" y="300"/>
                </a:cubicBezTo>
                <a:cubicBezTo>
                  <a:pt x="219" y="157"/>
                  <a:pt x="219" y="157"/>
                  <a:pt x="219" y="157"/>
                </a:cubicBezTo>
                <a:cubicBezTo>
                  <a:pt x="208" y="173"/>
                  <a:pt x="208" y="173"/>
                  <a:pt x="208" y="173"/>
                </a:cubicBezTo>
                <a:lnTo>
                  <a:pt x="208" y="287"/>
                </a:lnTo>
                <a:close/>
                <a:moveTo>
                  <a:pt x="117" y="159"/>
                </a:moveTo>
                <a:cubicBezTo>
                  <a:pt x="43" y="159"/>
                  <a:pt x="43" y="159"/>
                  <a:pt x="43" y="159"/>
                </a:cubicBezTo>
                <a:cubicBezTo>
                  <a:pt x="43" y="169"/>
                  <a:pt x="43" y="169"/>
                  <a:pt x="43" y="169"/>
                </a:cubicBezTo>
                <a:cubicBezTo>
                  <a:pt x="117" y="169"/>
                  <a:pt x="117" y="169"/>
                  <a:pt x="117" y="169"/>
                </a:cubicBezTo>
                <a:lnTo>
                  <a:pt x="117" y="159"/>
                </a:lnTo>
                <a:close/>
                <a:moveTo>
                  <a:pt x="41" y="36"/>
                </a:moveTo>
                <a:cubicBezTo>
                  <a:pt x="43" y="29"/>
                  <a:pt x="50" y="25"/>
                  <a:pt x="57" y="22"/>
                </a:cubicBezTo>
                <a:cubicBezTo>
                  <a:pt x="63" y="21"/>
                  <a:pt x="71" y="20"/>
                  <a:pt x="77" y="20"/>
                </a:cubicBezTo>
                <a:cubicBezTo>
                  <a:pt x="80" y="20"/>
                  <a:pt x="83" y="20"/>
                  <a:pt x="86" y="20"/>
                </a:cubicBezTo>
                <a:cubicBezTo>
                  <a:pt x="87" y="20"/>
                  <a:pt x="88" y="20"/>
                  <a:pt x="89" y="20"/>
                </a:cubicBezTo>
                <a:cubicBezTo>
                  <a:pt x="89" y="9"/>
                  <a:pt x="98" y="0"/>
                  <a:pt x="110" y="0"/>
                </a:cubicBezTo>
                <a:cubicBezTo>
                  <a:pt x="121" y="0"/>
                  <a:pt x="130" y="9"/>
                  <a:pt x="130" y="20"/>
                </a:cubicBezTo>
                <a:cubicBezTo>
                  <a:pt x="131" y="20"/>
                  <a:pt x="132" y="20"/>
                  <a:pt x="133" y="20"/>
                </a:cubicBezTo>
                <a:cubicBezTo>
                  <a:pt x="136" y="20"/>
                  <a:pt x="139" y="20"/>
                  <a:pt x="142" y="20"/>
                </a:cubicBezTo>
                <a:cubicBezTo>
                  <a:pt x="149" y="20"/>
                  <a:pt x="156" y="21"/>
                  <a:pt x="162" y="22"/>
                </a:cubicBezTo>
                <a:cubicBezTo>
                  <a:pt x="170" y="25"/>
                  <a:pt x="176" y="29"/>
                  <a:pt x="178" y="36"/>
                </a:cubicBezTo>
                <a:cubicBezTo>
                  <a:pt x="179" y="38"/>
                  <a:pt x="179" y="41"/>
                  <a:pt x="179" y="43"/>
                </a:cubicBezTo>
                <a:cubicBezTo>
                  <a:pt x="145" y="43"/>
                  <a:pt x="74" y="43"/>
                  <a:pt x="40" y="43"/>
                </a:cubicBezTo>
                <a:cubicBezTo>
                  <a:pt x="40" y="41"/>
                  <a:pt x="41" y="38"/>
                  <a:pt x="41" y="36"/>
                </a:cubicBezTo>
                <a:close/>
                <a:moveTo>
                  <a:pt x="99" y="20"/>
                </a:moveTo>
                <a:cubicBezTo>
                  <a:pt x="103" y="20"/>
                  <a:pt x="106" y="20"/>
                  <a:pt x="110" y="20"/>
                </a:cubicBezTo>
                <a:cubicBezTo>
                  <a:pt x="113" y="20"/>
                  <a:pt x="116" y="20"/>
                  <a:pt x="120" y="20"/>
                </a:cubicBezTo>
                <a:cubicBezTo>
                  <a:pt x="119" y="15"/>
                  <a:pt x="115" y="11"/>
                  <a:pt x="110" y="11"/>
                </a:cubicBezTo>
                <a:cubicBezTo>
                  <a:pt x="104" y="11"/>
                  <a:pt x="100" y="15"/>
                  <a:pt x="99" y="20"/>
                </a:cubicBezTo>
                <a:close/>
                <a:moveTo>
                  <a:pt x="190" y="269"/>
                </a:moveTo>
                <a:cubicBezTo>
                  <a:pt x="29" y="269"/>
                  <a:pt x="29" y="269"/>
                  <a:pt x="29" y="269"/>
                </a:cubicBezTo>
                <a:cubicBezTo>
                  <a:pt x="29" y="59"/>
                  <a:pt x="29" y="59"/>
                  <a:pt x="29" y="59"/>
                </a:cubicBezTo>
                <a:cubicBezTo>
                  <a:pt x="190" y="59"/>
                  <a:pt x="190" y="59"/>
                  <a:pt x="190" y="59"/>
                </a:cubicBezTo>
                <a:cubicBezTo>
                  <a:pt x="190" y="71"/>
                  <a:pt x="190" y="71"/>
                  <a:pt x="190" y="71"/>
                </a:cubicBezTo>
                <a:cubicBezTo>
                  <a:pt x="200" y="57"/>
                  <a:pt x="200" y="57"/>
                  <a:pt x="200" y="57"/>
                </a:cubicBezTo>
                <a:cubicBezTo>
                  <a:pt x="200" y="49"/>
                  <a:pt x="200" y="49"/>
                  <a:pt x="200" y="49"/>
                </a:cubicBezTo>
                <a:cubicBezTo>
                  <a:pt x="19" y="49"/>
                  <a:pt x="19" y="49"/>
                  <a:pt x="19" y="49"/>
                </a:cubicBezTo>
                <a:cubicBezTo>
                  <a:pt x="19" y="278"/>
                  <a:pt x="19" y="278"/>
                  <a:pt x="19" y="278"/>
                </a:cubicBezTo>
                <a:cubicBezTo>
                  <a:pt x="200" y="278"/>
                  <a:pt x="200" y="278"/>
                  <a:pt x="200" y="278"/>
                </a:cubicBezTo>
                <a:cubicBezTo>
                  <a:pt x="200" y="185"/>
                  <a:pt x="200" y="185"/>
                  <a:pt x="200" y="185"/>
                </a:cubicBezTo>
                <a:cubicBezTo>
                  <a:pt x="190" y="199"/>
                  <a:pt x="190" y="199"/>
                  <a:pt x="190" y="199"/>
                </a:cubicBezTo>
                <a:lnTo>
                  <a:pt x="190" y="269"/>
                </a:lnTo>
                <a:close/>
                <a:moveTo>
                  <a:pt x="200" y="119"/>
                </a:moveTo>
                <a:cubicBezTo>
                  <a:pt x="190" y="133"/>
                  <a:pt x="190" y="133"/>
                  <a:pt x="190" y="133"/>
                </a:cubicBezTo>
                <a:cubicBezTo>
                  <a:pt x="190" y="138"/>
                  <a:pt x="190" y="138"/>
                  <a:pt x="190" y="138"/>
                </a:cubicBezTo>
                <a:cubicBezTo>
                  <a:pt x="200" y="124"/>
                  <a:pt x="200" y="124"/>
                  <a:pt x="200" y="124"/>
                </a:cubicBezTo>
                <a:lnTo>
                  <a:pt x="200" y="119"/>
                </a:lnTo>
                <a:close/>
                <a:moveTo>
                  <a:pt x="215" y="35"/>
                </a:moveTo>
                <a:cubicBezTo>
                  <a:pt x="219" y="35"/>
                  <a:pt x="219" y="35"/>
                  <a:pt x="219" y="35"/>
                </a:cubicBezTo>
                <a:cubicBezTo>
                  <a:pt x="219" y="22"/>
                  <a:pt x="219" y="22"/>
                  <a:pt x="219" y="22"/>
                </a:cubicBezTo>
                <a:cubicBezTo>
                  <a:pt x="175" y="22"/>
                  <a:pt x="175" y="22"/>
                  <a:pt x="175" y="22"/>
                </a:cubicBezTo>
                <a:cubicBezTo>
                  <a:pt x="179" y="26"/>
                  <a:pt x="182" y="30"/>
                  <a:pt x="184" y="36"/>
                </a:cubicBezTo>
                <a:cubicBezTo>
                  <a:pt x="208" y="36"/>
                  <a:pt x="208" y="36"/>
                  <a:pt x="208" y="36"/>
                </a:cubicBezTo>
                <a:cubicBezTo>
                  <a:pt x="208" y="44"/>
                  <a:pt x="208" y="44"/>
                  <a:pt x="208" y="44"/>
                </a:cubicBezTo>
                <a:lnTo>
                  <a:pt x="215" y="35"/>
                </a:lnTo>
                <a:close/>
                <a:moveTo>
                  <a:pt x="246" y="41"/>
                </a:moveTo>
                <a:cubicBezTo>
                  <a:pt x="182" y="134"/>
                  <a:pt x="182" y="134"/>
                  <a:pt x="182" y="134"/>
                </a:cubicBezTo>
                <a:cubicBezTo>
                  <a:pt x="155" y="134"/>
                  <a:pt x="155" y="134"/>
                  <a:pt x="155" y="134"/>
                </a:cubicBezTo>
                <a:cubicBezTo>
                  <a:pt x="129" y="92"/>
                  <a:pt x="129" y="92"/>
                  <a:pt x="129" y="92"/>
                </a:cubicBezTo>
                <a:cubicBezTo>
                  <a:pt x="156" y="92"/>
                  <a:pt x="156" y="92"/>
                  <a:pt x="156" y="92"/>
                </a:cubicBezTo>
                <a:cubicBezTo>
                  <a:pt x="169" y="113"/>
                  <a:pt x="169" y="113"/>
                  <a:pt x="169" y="113"/>
                </a:cubicBezTo>
                <a:cubicBezTo>
                  <a:pt x="218" y="41"/>
                  <a:pt x="218" y="41"/>
                  <a:pt x="218" y="41"/>
                </a:cubicBezTo>
                <a:lnTo>
                  <a:pt x="246" y="41"/>
                </a:lnTo>
                <a:close/>
                <a:moveTo>
                  <a:pt x="246" y="107"/>
                </a:moveTo>
                <a:cubicBezTo>
                  <a:pt x="182" y="201"/>
                  <a:pt x="182" y="201"/>
                  <a:pt x="182" y="201"/>
                </a:cubicBezTo>
                <a:cubicBezTo>
                  <a:pt x="155" y="201"/>
                  <a:pt x="155" y="201"/>
                  <a:pt x="155" y="201"/>
                </a:cubicBezTo>
                <a:cubicBezTo>
                  <a:pt x="129" y="159"/>
                  <a:pt x="129" y="159"/>
                  <a:pt x="129" y="159"/>
                </a:cubicBezTo>
                <a:cubicBezTo>
                  <a:pt x="156" y="159"/>
                  <a:pt x="156" y="159"/>
                  <a:pt x="156" y="159"/>
                </a:cubicBezTo>
                <a:cubicBezTo>
                  <a:pt x="169" y="180"/>
                  <a:pt x="169" y="180"/>
                  <a:pt x="169" y="180"/>
                </a:cubicBezTo>
                <a:cubicBezTo>
                  <a:pt x="218" y="107"/>
                  <a:pt x="218" y="107"/>
                  <a:pt x="218" y="107"/>
                </a:cubicBezTo>
                <a:lnTo>
                  <a:pt x="246" y="107"/>
                </a:lnTo>
                <a:close/>
              </a:path>
            </a:pathLst>
          </a:custGeom>
          <a:solidFill>
            <a:srgbClr val="FFFFFF"/>
          </a:solidFill>
          <a:ln>
            <a:noFill/>
          </a:ln>
        </p:spPr>
        <p:txBody>
          <a:bodyPr vert="horz" wrap="square" lIns="82293" tIns="41147" rIns="82293" bIns="41147" numCol="1" anchor="t" anchorCtr="0" compatLnSpc="1">
            <a:prstTxWarp prst="textNoShape">
              <a:avLst/>
            </a:prstTxWarp>
          </a:bodyPr>
          <a:lstStyle/>
          <a:p>
            <a:pPr defTabSz="914225">
              <a:defRPr/>
            </a:pPr>
            <a:endParaRPr lang="en-US" sz="1600" kern="0">
              <a:solidFill>
                <a:srgbClr val="292929"/>
              </a:solidFill>
            </a:endParaRPr>
          </a:p>
        </p:txBody>
      </p:sp>
      <p:sp>
        <p:nvSpPr>
          <p:cNvPr id="77" name="Oval 76"/>
          <p:cNvSpPr/>
          <p:nvPr/>
        </p:nvSpPr>
        <p:spPr bwMode="auto">
          <a:xfrm rot="20715718">
            <a:off x="7525380" y="2583269"/>
            <a:ext cx="462608" cy="462608"/>
          </a:xfrm>
          <a:prstGeom prst="ellipse">
            <a:avLst/>
          </a:prstGeom>
          <a:solidFill>
            <a:schemeClr val="accent4">
              <a:lumMod val="75000"/>
              <a:alpha val="8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23" tIns="45711" rIns="91423" bIns="45711" numCol="1" rtlCol="0" anchor="ctr" anchorCtr="0" compatLnSpc="1">
            <a:prstTxWarp prst="textNoShape">
              <a:avLst/>
            </a:prstTxWarp>
          </a:bodyPr>
          <a:lstStyle/>
          <a:p>
            <a:pPr algn="ctr" defTabSz="913924" fontAlgn="base">
              <a:spcBef>
                <a:spcPct val="0"/>
              </a:spcBef>
              <a:spcAft>
                <a:spcPct val="0"/>
              </a:spcAft>
              <a:defRPr/>
            </a:pPr>
            <a:endParaRPr lang="en-US" sz="2000" kern="0" dirty="0">
              <a:gradFill>
                <a:gsLst>
                  <a:gs pos="0">
                    <a:srgbClr val="FFFFFF"/>
                  </a:gs>
                  <a:gs pos="100000">
                    <a:srgbClr val="FFFFFF"/>
                  </a:gs>
                </a:gsLst>
                <a:lin ang="5400000" scaled="0"/>
              </a:gradFill>
            </a:endParaRPr>
          </a:p>
        </p:txBody>
      </p:sp>
      <p:sp>
        <p:nvSpPr>
          <p:cNvPr id="82" name="Oval 81"/>
          <p:cNvSpPr/>
          <p:nvPr/>
        </p:nvSpPr>
        <p:spPr bwMode="auto">
          <a:xfrm rot="20715718">
            <a:off x="6425863" y="4860765"/>
            <a:ext cx="462608" cy="462608"/>
          </a:xfrm>
          <a:prstGeom prst="ellipse">
            <a:avLst/>
          </a:prstGeom>
          <a:solidFill>
            <a:schemeClr val="accent4">
              <a:lumMod val="75000"/>
              <a:alpha val="8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23" tIns="45711" rIns="91423" bIns="45711" numCol="1" rtlCol="0" anchor="ctr" anchorCtr="0" compatLnSpc="1">
            <a:prstTxWarp prst="textNoShape">
              <a:avLst/>
            </a:prstTxWarp>
          </a:bodyPr>
          <a:lstStyle/>
          <a:p>
            <a:pPr algn="ctr" defTabSz="913924" fontAlgn="base">
              <a:spcBef>
                <a:spcPct val="0"/>
              </a:spcBef>
              <a:spcAft>
                <a:spcPct val="0"/>
              </a:spcAft>
              <a:defRPr/>
            </a:pPr>
            <a:endParaRPr lang="en-US" sz="2000" kern="0" dirty="0">
              <a:gradFill>
                <a:gsLst>
                  <a:gs pos="0">
                    <a:srgbClr val="FFFFFF"/>
                  </a:gs>
                  <a:gs pos="100000">
                    <a:srgbClr val="FFFFFF"/>
                  </a:gs>
                </a:gsLst>
                <a:lin ang="5400000" scaled="0"/>
              </a:gradFill>
            </a:endParaRPr>
          </a:p>
        </p:txBody>
      </p:sp>
      <p:pic>
        <p:nvPicPr>
          <p:cNvPr id="83" name="Picture 4" descr="\\MAGNUM\Projects\Microsoft\Cloud Power FY12\Design\ICONS_PNG\Smart_phone.png"/>
          <p:cNvPicPr>
            <a:picLocks noChangeAspect="1" noChangeArrowheads="1"/>
          </p:cNvPicPr>
          <p:nvPr/>
        </p:nvPicPr>
        <p:blipFill>
          <a:blip r:embed="rId4" cstate="print">
            <a:lum bright="100000"/>
          </a:blip>
          <a:srcRect/>
          <a:stretch>
            <a:fillRect/>
          </a:stretch>
        </p:blipFill>
        <p:spPr bwMode="auto">
          <a:xfrm>
            <a:off x="6465154" y="4895729"/>
            <a:ext cx="389333" cy="389333"/>
          </a:xfrm>
          <a:prstGeom prst="rect">
            <a:avLst/>
          </a:prstGeom>
          <a:noFill/>
        </p:spPr>
      </p:pic>
      <p:sp>
        <p:nvSpPr>
          <p:cNvPr id="85" name="Oval 84"/>
          <p:cNvSpPr/>
          <p:nvPr/>
        </p:nvSpPr>
        <p:spPr bwMode="auto">
          <a:xfrm rot="20715718">
            <a:off x="7753615" y="3742989"/>
            <a:ext cx="462608" cy="462608"/>
          </a:xfrm>
          <a:prstGeom prst="ellipse">
            <a:avLst/>
          </a:prstGeom>
          <a:solidFill>
            <a:schemeClr val="accent4">
              <a:lumMod val="75000"/>
              <a:alpha val="8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23" tIns="45711" rIns="91423" bIns="45711" numCol="1" rtlCol="0" anchor="ctr" anchorCtr="0" compatLnSpc="1">
            <a:prstTxWarp prst="textNoShape">
              <a:avLst/>
            </a:prstTxWarp>
          </a:bodyPr>
          <a:lstStyle/>
          <a:p>
            <a:pPr algn="ctr" defTabSz="913924" fontAlgn="base">
              <a:spcBef>
                <a:spcPct val="0"/>
              </a:spcBef>
              <a:spcAft>
                <a:spcPct val="0"/>
              </a:spcAft>
              <a:defRPr/>
            </a:pPr>
            <a:endParaRPr lang="en-US" sz="2000" kern="0" dirty="0">
              <a:gradFill>
                <a:gsLst>
                  <a:gs pos="0">
                    <a:srgbClr val="FFFFFF"/>
                  </a:gs>
                  <a:gs pos="100000">
                    <a:srgbClr val="FFFFFF"/>
                  </a:gs>
                </a:gsLst>
                <a:lin ang="5400000" scaled="0"/>
              </a:gradFill>
            </a:endParaRPr>
          </a:p>
        </p:txBody>
      </p:sp>
      <p:pic>
        <p:nvPicPr>
          <p:cNvPr id="86" name="Picture 2" descr="C:\Users\Kristen\Desktop\gac as of 04.20.13\Assets\logos\Microsoft-Office-logo-2012_white.fw.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71096"/>
          <a:stretch/>
        </p:blipFill>
        <p:spPr bwMode="auto">
          <a:xfrm>
            <a:off x="7873358" y="3841622"/>
            <a:ext cx="243168" cy="265341"/>
          </a:xfrm>
          <a:prstGeom prst="rect">
            <a:avLst/>
          </a:prstGeom>
          <a:noFill/>
          <a:extLst>
            <a:ext uri="{909E8E84-426E-40DD-AFC4-6F175D3DCCD1}">
              <a14:hiddenFill xmlns:a14="http://schemas.microsoft.com/office/drawing/2010/main">
                <a:solidFill>
                  <a:srgbClr val="FFFFFF"/>
                </a:solidFill>
              </a14:hiddenFill>
            </a:ext>
          </a:extLst>
        </p:spPr>
      </p:pic>
      <p:sp>
        <p:nvSpPr>
          <p:cNvPr id="55" name="Oval 54"/>
          <p:cNvSpPr/>
          <p:nvPr/>
        </p:nvSpPr>
        <p:spPr>
          <a:xfrm>
            <a:off x="1653360" y="2430324"/>
            <a:ext cx="2342243" cy="2332243"/>
          </a:xfrm>
          <a:prstGeom prst="ellipse">
            <a:avLst/>
          </a:prstGeom>
          <a:solidFill>
            <a:schemeClr val="accent1"/>
          </a:solidFill>
          <a:ln w="38100">
            <a:solidFill>
              <a:schemeClr val="bg1"/>
            </a:solidFill>
          </a:ln>
          <a:effectLst>
            <a:outerShdw blurRad="152400" dist="317500" dir="5400000" sx="90000" sy="-19000" rotWithShape="0">
              <a:prstClr val="black">
                <a:alpha val="15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defTabSz="914225">
              <a:defRPr/>
            </a:pPr>
            <a:endParaRPr lang="en-US" sz="2400" kern="0" dirty="0">
              <a:solidFill>
                <a:srgbClr val="FFFFFF"/>
              </a:solidFill>
            </a:endParaRPr>
          </a:p>
        </p:txBody>
      </p:sp>
      <p:sp>
        <p:nvSpPr>
          <p:cNvPr id="56" name="Freeform 31"/>
          <p:cNvSpPr>
            <a:spLocks/>
          </p:cNvSpPr>
          <p:nvPr/>
        </p:nvSpPr>
        <p:spPr bwMode="auto">
          <a:xfrm>
            <a:off x="1918290" y="2673884"/>
            <a:ext cx="1736003" cy="2091663"/>
          </a:xfrm>
          <a:custGeom>
            <a:avLst/>
            <a:gdLst>
              <a:gd name="T0" fmla="*/ 305 w 845"/>
              <a:gd name="T1" fmla="*/ 1066 h 1066"/>
              <a:gd name="T2" fmla="*/ 195 w 845"/>
              <a:gd name="T3" fmla="*/ 1032 h 1066"/>
              <a:gd name="T4" fmla="*/ 96 w 845"/>
              <a:gd name="T5" fmla="*/ 979 h 1066"/>
              <a:gd name="T6" fmla="*/ 10 w 845"/>
              <a:gd name="T7" fmla="*/ 908 h 1066"/>
              <a:gd name="T8" fmla="*/ 0 w 845"/>
              <a:gd name="T9" fmla="*/ 896 h 1066"/>
              <a:gd name="T10" fmla="*/ 25 w 845"/>
              <a:gd name="T11" fmla="*/ 871 h 1066"/>
              <a:gd name="T12" fmla="*/ 236 w 845"/>
              <a:gd name="T13" fmla="*/ 762 h 1066"/>
              <a:gd name="T14" fmla="*/ 256 w 845"/>
              <a:gd name="T15" fmla="*/ 694 h 1066"/>
              <a:gd name="T16" fmla="*/ 272 w 845"/>
              <a:gd name="T17" fmla="*/ 690 h 1066"/>
              <a:gd name="T18" fmla="*/ 232 w 845"/>
              <a:gd name="T19" fmla="*/ 467 h 1066"/>
              <a:gd name="T20" fmla="*/ 212 w 845"/>
              <a:gd name="T21" fmla="*/ 403 h 1066"/>
              <a:gd name="T22" fmla="*/ 224 w 845"/>
              <a:gd name="T23" fmla="*/ 351 h 1066"/>
              <a:gd name="T24" fmla="*/ 268 w 845"/>
              <a:gd name="T25" fmla="*/ 100 h 1066"/>
              <a:gd name="T26" fmla="*/ 517 w 845"/>
              <a:gd name="T27" fmla="*/ 0 h 1066"/>
              <a:gd name="T28" fmla="*/ 531 w 845"/>
              <a:gd name="T29" fmla="*/ 0 h 1066"/>
              <a:gd name="T30" fmla="*/ 579 w 845"/>
              <a:gd name="T31" fmla="*/ 100 h 1066"/>
              <a:gd name="T32" fmla="*/ 619 w 845"/>
              <a:gd name="T33" fmla="*/ 351 h 1066"/>
              <a:gd name="T34" fmla="*/ 631 w 845"/>
              <a:gd name="T35" fmla="*/ 403 h 1066"/>
              <a:gd name="T36" fmla="*/ 611 w 845"/>
              <a:gd name="T37" fmla="*/ 467 h 1066"/>
              <a:gd name="T38" fmla="*/ 571 w 845"/>
              <a:gd name="T39" fmla="*/ 690 h 1066"/>
              <a:gd name="T40" fmla="*/ 591 w 845"/>
              <a:gd name="T41" fmla="*/ 694 h 1066"/>
              <a:gd name="T42" fmla="*/ 607 w 845"/>
              <a:gd name="T43" fmla="*/ 762 h 1066"/>
              <a:gd name="T44" fmla="*/ 819 w 845"/>
              <a:gd name="T45" fmla="*/ 871 h 1066"/>
              <a:gd name="T46" fmla="*/ 845 w 845"/>
              <a:gd name="T47" fmla="*/ 896 h 1066"/>
              <a:gd name="T48" fmla="*/ 836 w 845"/>
              <a:gd name="T49" fmla="*/ 908 h 1066"/>
              <a:gd name="T50" fmla="*/ 749 w 845"/>
              <a:gd name="T51" fmla="*/ 979 h 1066"/>
              <a:gd name="T52" fmla="*/ 650 w 845"/>
              <a:gd name="T53" fmla="*/ 1032 h 1066"/>
              <a:gd name="T54" fmla="*/ 540 w 845"/>
              <a:gd name="T55" fmla="*/ 1066 h 1066"/>
              <a:gd name="connsiteX0" fmla="*/ 3609 w 10000"/>
              <a:gd name="connsiteY0" fmla="*/ 10000 h 10000"/>
              <a:gd name="connsiteX1" fmla="*/ 2308 w 10000"/>
              <a:gd name="connsiteY1" fmla="*/ 9681 h 10000"/>
              <a:gd name="connsiteX2" fmla="*/ 1136 w 10000"/>
              <a:gd name="connsiteY2" fmla="*/ 9184 h 10000"/>
              <a:gd name="connsiteX3" fmla="*/ 118 w 10000"/>
              <a:gd name="connsiteY3" fmla="*/ 8518 h 10000"/>
              <a:gd name="connsiteX4" fmla="*/ 0 w 10000"/>
              <a:gd name="connsiteY4" fmla="*/ 8151 h 10000"/>
              <a:gd name="connsiteX5" fmla="*/ 296 w 10000"/>
              <a:gd name="connsiteY5" fmla="*/ 8171 h 10000"/>
              <a:gd name="connsiteX6" fmla="*/ 2793 w 10000"/>
              <a:gd name="connsiteY6" fmla="*/ 7148 h 10000"/>
              <a:gd name="connsiteX7" fmla="*/ 3030 w 10000"/>
              <a:gd name="connsiteY7" fmla="*/ 6510 h 10000"/>
              <a:gd name="connsiteX8" fmla="*/ 3219 w 10000"/>
              <a:gd name="connsiteY8" fmla="*/ 6473 h 10000"/>
              <a:gd name="connsiteX9" fmla="*/ 2746 w 10000"/>
              <a:gd name="connsiteY9" fmla="*/ 4381 h 10000"/>
              <a:gd name="connsiteX10" fmla="*/ 2509 w 10000"/>
              <a:gd name="connsiteY10" fmla="*/ 3780 h 10000"/>
              <a:gd name="connsiteX11" fmla="*/ 2651 w 10000"/>
              <a:gd name="connsiteY11" fmla="*/ 3293 h 10000"/>
              <a:gd name="connsiteX12" fmla="*/ 3172 w 10000"/>
              <a:gd name="connsiteY12" fmla="*/ 938 h 10000"/>
              <a:gd name="connsiteX13" fmla="*/ 6118 w 10000"/>
              <a:gd name="connsiteY13" fmla="*/ 0 h 10000"/>
              <a:gd name="connsiteX14" fmla="*/ 6284 w 10000"/>
              <a:gd name="connsiteY14" fmla="*/ 0 h 10000"/>
              <a:gd name="connsiteX15" fmla="*/ 6852 w 10000"/>
              <a:gd name="connsiteY15" fmla="*/ 938 h 10000"/>
              <a:gd name="connsiteX16" fmla="*/ 7325 w 10000"/>
              <a:gd name="connsiteY16" fmla="*/ 3293 h 10000"/>
              <a:gd name="connsiteX17" fmla="*/ 7467 w 10000"/>
              <a:gd name="connsiteY17" fmla="*/ 3780 h 10000"/>
              <a:gd name="connsiteX18" fmla="*/ 7231 w 10000"/>
              <a:gd name="connsiteY18" fmla="*/ 4381 h 10000"/>
              <a:gd name="connsiteX19" fmla="*/ 6757 w 10000"/>
              <a:gd name="connsiteY19" fmla="*/ 6473 h 10000"/>
              <a:gd name="connsiteX20" fmla="*/ 6994 w 10000"/>
              <a:gd name="connsiteY20" fmla="*/ 6510 h 10000"/>
              <a:gd name="connsiteX21" fmla="*/ 7183 w 10000"/>
              <a:gd name="connsiteY21" fmla="*/ 7148 h 10000"/>
              <a:gd name="connsiteX22" fmla="*/ 9692 w 10000"/>
              <a:gd name="connsiteY22" fmla="*/ 8171 h 10000"/>
              <a:gd name="connsiteX23" fmla="*/ 10000 w 10000"/>
              <a:gd name="connsiteY23" fmla="*/ 8405 h 10000"/>
              <a:gd name="connsiteX24" fmla="*/ 9893 w 10000"/>
              <a:gd name="connsiteY24" fmla="*/ 8518 h 10000"/>
              <a:gd name="connsiteX25" fmla="*/ 8864 w 10000"/>
              <a:gd name="connsiteY25" fmla="*/ 9184 h 10000"/>
              <a:gd name="connsiteX26" fmla="*/ 7692 w 10000"/>
              <a:gd name="connsiteY26" fmla="*/ 9681 h 10000"/>
              <a:gd name="connsiteX27" fmla="*/ 6391 w 10000"/>
              <a:gd name="connsiteY27" fmla="*/ 10000 h 10000"/>
              <a:gd name="connsiteX0" fmla="*/ 3609 w 10000"/>
              <a:gd name="connsiteY0" fmla="*/ 10000 h 10000"/>
              <a:gd name="connsiteX1" fmla="*/ 2308 w 10000"/>
              <a:gd name="connsiteY1" fmla="*/ 9681 h 10000"/>
              <a:gd name="connsiteX2" fmla="*/ 1136 w 10000"/>
              <a:gd name="connsiteY2" fmla="*/ 9184 h 10000"/>
              <a:gd name="connsiteX3" fmla="*/ 118 w 10000"/>
              <a:gd name="connsiteY3" fmla="*/ 8518 h 10000"/>
              <a:gd name="connsiteX4" fmla="*/ 0 w 10000"/>
              <a:gd name="connsiteY4" fmla="*/ 8151 h 10000"/>
              <a:gd name="connsiteX5" fmla="*/ 296 w 10000"/>
              <a:gd name="connsiteY5" fmla="*/ 8171 h 10000"/>
              <a:gd name="connsiteX6" fmla="*/ 349 w 10000"/>
              <a:gd name="connsiteY6" fmla="*/ 7992 h 10000"/>
              <a:gd name="connsiteX7" fmla="*/ 2793 w 10000"/>
              <a:gd name="connsiteY7" fmla="*/ 7148 h 10000"/>
              <a:gd name="connsiteX8" fmla="*/ 3030 w 10000"/>
              <a:gd name="connsiteY8" fmla="*/ 6510 h 10000"/>
              <a:gd name="connsiteX9" fmla="*/ 3219 w 10000"/>
              <a:gd name="connsiteY9" fmla="*/ 6473 h 10000"/>
              <a:gd name="connsiteX10" fmla="*/ 2746 w 10000"/>
              <a:gd name="connsiteY10" fmla="*/ 4381 h 10000"/>
              <a:gd name="connsiteX11" fmla="*/ 2509 w 10000"/>
              <a:gd name="connsiteY11" fmla="*/ 3780 h 10000"/>
              <a:gd name="connsiteX12" fmla="*/ 2651 w 10000"/>
              <a:gd name="connsiteY12" fmla="*/ 3293 h 10000"/>
              <a:gd name="connsiteX13" fmla="*/ 3172 w 10000"/>
              <a:gd name="connsiteY13" fmla="*/ 938 h 10000"/>
              <a:gd name="connsiteX14" fmla="*/ 6118 w 10000"/>
              <a:gd name="connsiteY14" fmla="*/ 0 h 10000"/>
              <a:gd name="connsiteX15" fmla="*/ 6284 w 10000"/>
              <a:gd name="connsiteY15" fmla="*/ 0 h 10000"/>
              <a:gd name="connsiteX16" fmla="*/ 6852 w 10000"/>
              <a:gd name="connsiteY16" fmla="*/ 938 h 10000"/>
              <a:gd name="connsiteX17" fmla="*/ 7325 w 10000"/>
              <a:gd name="connsiteY17" fmla="*/ 3293 h 10000"/>
              <a:gd name="connsiteX18" fmla="*/ 7467 w 10000"/>
              <a:gd name="connsiteY18" fmla="*/ 3780 h 10000"/>
              <a:gd name="connsiteX19" fmla="*/ 7231 w 10000"/>
              <a:gd name="connsiteY19" fmla="*/ 4381 h 10000"/>
              <a:gd name="connsiteX20" fmla="*/ 6757 w 10000"/>
              <a:gd name="connsiteY20" fmla="*/ 6473 h 10000"/>
              <a:gd name="connsiteX21" fmla="*/ 6994 w 10000"/>
              <a:gd name="connsiteY21" fmla="*/ 6510 h 10000"/>
              <a:gd name="connsiteX22" fmla="*/ 7183 w 10000"/>
              <a:gd name="connsiteY22" fmla="*/ 7148 h 10000"/>
              <a:gd name="connsiteX23" fmla="*/ 9692 w 10000"/>
              <a:gd name="connsiteY23" fmla="*/ 8171 h 10000"/>
              <a:gd name="connsiteX24" fmla="*/ 10000 w 10000"/>
              <a:gd name="connsiteY24" fmla="*/ 8405 h 10000"/>
              <a:gd name="connsiteX25" fmla="*/ 9893 w 10000"/>
              <a:gd name="connsiteY25" fmla="*/ 8518 h 10000"/>
              <a:gd name="connsiteX26" fmla="*/ 8864 w 10000"/>
              <a:gd name="connsiteY26" fmla="*/ 9184 h 10000"/>
              <a:gd name="connsiteX27" fmla="*/ 7692 w 10000"/>
              <a:gd name="connsiteY27" fmla="*/ 9681 h 10000"/>
              <a:gd name="connsiteX28" fmla="*/ 6391 w 10000"/>
              <a:gd name="connsiteY28" fmla="*/ 10000 h 10000"/>
              <a:gd name="connsiteX0" fmla="*/ 3609 w 10000"/>
              <a:gd name="connsiteY0" fmla="*/ 10000 h 10000"/>
              <a:gd name="connsiteX1" fmla="*/ 2308 w 10000"/>
              <a:gd name="connsiteY1" fmla="*/ 9681 h 10000"/>
              <a:gd name="connsiteX2" fmla="*/ 1136 w 10000"/>
              <a:gd name="connsiteY2" fmla="*/ 9184 h 10000"/>
              <a:gd name="connsiteX3" fmla="*/ 368 w 10000"/>
              <a:gd name="connsiteY3" fmla="*/ 8504 h 10000"/>
              <a:gd name="connsiteX4" fmla="*/ 0 w 10000"/>
              <a:gd name="connsiteY4" fmla="*/ 8151 h 10000"/>
              <a:gd name="connsiteX5" fmla="*/ 296 w 10000"/>
              <a:gd name="connsiteY5" fmla="*/ 8171 h 10000"/>
              <a:gd name="connsiteX6" fmla="*/ 349 w 10000"/>
              <a:gd name="connsiteY6" fmla="*/ 7992 h 10000"/>
              <a:gd name="connsiteX7" fmla="*/ 2793 w 10000"/>
              <a:gd name="connsiteY7" fmla="*/ 7148 h 10000"/>
              <a:gd name="connsiteX8" fmla="*/ 3030 w 10000"/>
              <a:gd name="connsiteY8" fmla="*/ 6510 h 10000"/>
              <a:gd name="connsiteX9" fmla="*/ 3219 w 10000"/>
              <a:gd name="connsiteY9" fmla="*/ 6473 h 10000"/>
              <a:gd name="connsiteX10" fmla="*/ 2746 w 10000"/>
              <a:gd name="connsiteY10" fmla="*/ 4381 h 10000"/>
              <a:gd name="connsiteX11" fmla="*/ 2509 w 10000"/>
              <a:gd name="connsiteY11" fmla="*/ 3780 h 10000"/>
              <a:gd name="connsiteX12" fmla="*/ 2651 w 10000"/>
              <a:gd name="connsiteY12" fmla="*/ 3293 h 10000"/>
              <a:gd name="connsiteX13" fmla="*/ 3172 w 10000"/>
              <a:gd name="connsiteY13" fmla="*/ 938 h 10000"/>
              <a:gd name="connsiteX14" fmla="*/ 6118 w 10000"/>
              <a:gd name="connsiteY14" fmla="*/ 0 h 10000"/>
              <a:gd name="connsiteX15" fmla="*/ 6284 w 10000"/>
              <a:gd name="connsiteY15" fmla="*/ 0 h 10000"/>
              <a:gd name="connsiteX16" fmla="*/ 6852 w 10000"/>
              <a:gd name="connsiteY16" fmla="*/ 938 h 10000"/>
              <a:gd name="connsiteX17" fmla="*/ 7325 w 10000"/>
              <a:gd name="connsiteY17" fmla="*/ 3293 h 10000"/>
              <a:gd name="connsiteX18" fmla="*/ 7467 w 10000"/>
              <a:gd name="connsiteY18" fmla="*/ 3780 h 10000"/>
              <a:gd name="connsiteX19" fmla="*/ 7231 w 10000"/>
              <a:gd name="connsiteY19" fmla="*/ 4381 h 10000"/>
              <a:gd name="connsiteX20" fmla="*/ 6757 w 10000"/>
              <a:gd name="connsiteY20" fmla="*/ 6473 h 10000"/>
              <a:gd name="connsiteX21" fmla="*/ 6994 w 10000"/>
              <a:gd name="connsiteY21" fmla="*/ 6510 h 10000"/>
              <a:gd name="connsiteX22" fmla="*/ 7183 w 10000"/>
              <a:gd name="connsiteY22" fmla="*/ 7148 h 10000"/>
              <a:gd name="connsiteX23" fmla="*/ 9692 w 10000"/>
              <a:gd name="connsiteY23" fmla="*/ 8171 h 10000"/>
              <a:gd name="connsiteX24" fmla="*/ 10000 w 10000"/>
              <a:gd name="connsiteY24" fmla="*/ 8405 h 10000"/>
              <a:gd name="connsiteX25" fmla="*/ 9893 w 10000"/>
              <a:gd name="connsiteY25" fmla="*/ 8518 h 10000"/>
              <a:gd name="connsiteX26" fmla="*/ 8864 w 10000"/>
              <a:gd name="connsiteY26" fmla="*/ 9184 h 10000"/>
              <a:gd name="connsiteX27" fmla="*/ 7692 w 10000"/>
              <a:gd name="connsiteY27" fmla="*/ 9681 h 10000"/>
              <a:gd name="connsiteX28" fmla="*/ 6391 w 10000"/>
              <a:gd name="connsiteY28" fmla="*/ 10000 h 10000"/>
              <a:gd name="connsiteX0" fmla="*/ 3609 w 10000"/>
              <a:gd name="connsiteY0" fmla="*/ 10000 h 10000"/>
              <a:gd name="connsiteX1" fmla="*/ 2308 w 10000"/>
              <a:gd name="connsiteY1" fmla="*/ 9681 h 10000"/>
              <a:gd name="connsiteX2" fmla="*/ 1136 w 10000"/>
              <a:gd name="connsiteY2" fmla="*/ 9127 h 10000"/>
              <a:gd name="connsiteX3" fmla="*/ 368 w 10000"/>
              <a:gd name="connsiteY3" fmla="*/ 8504 h 10000"/>
              <a:gd name="connsiteX4" fmla="*/ 0 w 10000"/>
              <a:gd name="connsiteY4" fmla="*/ 8151 h 10000"/>
              <a:gd name="connsiteX5" fmla="*/ 296 w 10000"/>
              <a:gd name="connsiteY5" fmla="*/ 8171 h 10000"/>
              <a:gd name="connsiteX6" fmla="*/ 349 w 10000"/>
              <a:gd name="connsiteY6" fmla="*/ 7992 h 10000"/>
              <a:gd name="connsiteX7" fmla="*/ 2793 w 10000"/>
              <a:gd name="connsiteY7" fmla="*/ 7148 h 10000"/>
              <a:gd name="connsiteX8" fmla="*/ 3030 w 10000"/>
              <a:gd name="connsiteY8" fmla="*/ 6510 h 10000"/>
              <a:gd name="connsiteX9" fmla="*/ 3219 w 10000"/>
              <a:gd name="connsiteY9" fmla="*/ 6473 h 10000"/>
              <a:gd name="connsiteX10" fmla="*/ 2746 w 10000"/>
              <a:gd name="connsiteY10" fmla="*/ 4381 h 10000"/>
              <a:gd name="connsiteX11" fmla="*/ 2509 w 10000"/>
              <a:gd name="connsiteY11" fmla="*/ 3780 h 10000"/>
              <a:gd name="connsiteX12" fmla="*/ 2651 w 10000"/>
              <a:gd name="connsiteY12" fmla="*/ 3293 h 10000"/>
              <a:gd name="connsiteX13" fmla="*/ 3172 w 10000"/>
              <a:gd name="connsiteY13" fmla="*/ 938 h 10000"/>
              <a:gd name="connsiteX14" fmla="*/ 6118 w 10000"/>
              <a:gd name="connsiteY14" fmla="*/ 0 h 10000"/>
              <a:gd name="connsiteX15" fmla="*/ 6284 w 10000"/>
              <a:gd name="connsiteY15" fmla="*/ 0 h 10000"/>
              <a:gd name="connsiteX16" fmla="*/ 6852 w 10000"/>
              <a:gd name="connsiteY16" fmla="*/ 938 h 10000"/>
              <a:gd name="connsiteX17" fmla="*/ 7325 w 10000"/>
              <a:gd name="connsiteY17" fmla="*/ 3293 h 10000"/>
              <a:gd name="connsiteX18" fmla="*/ 7467 w 10000"/>
              <a:gd name="connsiteY18" fmla="*/ 3780 h 10000"/>
              <a:gd name="connsiteX19" fmla="*/ 7231 w 10000"/>
              <a:gd name="connsiteY19" fmla="*/ 4381 h 10000"/>
              <a:gd name="connsiteX20" fmla="*/ 6757 w 10000"/>
              <a:gd name="connsiteY20" fmla="*/ 6473 h 10000"/>
              <a:gd name="connsiteX21" fmla="*/ 6994 w 10000"/>
              <a:gd name="connsiteY21" fmla="*/ 6510 h 10000"/>
              <a:gd name="connsiteX22" fmla="*/ 7183 w 10000"/>
              <a:gd name="connsiteY22" fmla="*/ 7148 h 10000"/>
              <a:gd name="connsiteX23" fmla="*/ 9692 w 10000"/>
              <a:gd name="connsiteY23" fmla="*/ 8171 h 10000"/>
              <a:gd name="connsiteX24" fmla="*/ 10000 w 10000"/>
              <a:gd name="connsiteY24" fmla="*/ 8405 h 10000"/>
              <a:gd name="connsiteX25" fmla="*/ 9893 w 10000"/>
              <a:gd name="connsiteY25" fmla="*/ 8518 h 10000"/>
              <a:gd name="connsiteX26" fmla="*/ 8864 w 10000"/>
              <a:gd name="connsiteY26" fmla="*/ 9184 h 10000"/>
              <a:gd name="connsiteX27" fmla="*/ 7692 w 10000"/>
              <a:gd name="connsiteY27" fmla="*/ 9681 h 10000"/>
              <a:gd name="connsiteX28" fmla="*/ 6391 w 10000"/>
              <a:gd name="connsiteY28" fmla="*/ 10000 h 10000"/>
              <a:gd name="connsiteX0" fmla="*/ 3609 w 10000"/>
              <a:gd name="connsiteY0" fmla="*/ 10000 h 10000"/>
              <a:gd name="connsiteX1" fmla="*/ 2308 w 10000"/>
              <a:gd name="connsiteY1" fmla="*/ 9681 h 10000"/>
              <a:gd name="connsiteX2" fmla="*/ 1136 w 10000"/>
              <a:gd name="connsiteY2" fmla="*/ 9127 h 10000"/>
              <a:gd name="connsiteX3" fmla="*/ 368 w 10000"/>
              <a:gd name="connsiteY3" fmla="*/ 8504 h 10000"/>
              <a:gd name="connsiteX4" fmla="*/ 0 w 10000"/>
              <a:gd name="connsiteY4" fmla="*/ 8151 h 10000"/>
              <a:gd name="connsiteX5" fmla="*/ 296 w 10000"/>
              <a:gd name="connsiteY5" fmla="*/ 8171 h 10000"/>
              <a:gd name="connsiteX6" fmla="*/ 349 w 10000"/>
              <a:gd name="connsiteY6" fmla="*/ 7992 h 10000"/>
              <a:gd name="connsiteX7" fmla="*/ 2793 w 10000"/>
              <a:gd name="connsiteY7" fmla="*/ 7148 h 10000"/>
              <a:gd name="connsiteX8" fmla="*/ 3030 w 10000"/>
              <a:gd name="connsiteY8" fmla="*/ 6510 h 10000"/>
              <a:gd name="connsiteX9" fmla="*/ 3219 w 10000"/>
              <a:gd name="connsiteY9" fmla="*/ 6473 h 10000"/>
              <a:gd name="connsiteX10" fmla="*/ 2746 w 10000"/>
              <a:gd name="connsiteY10" fmla="*/ 4381 h 10000"/>
              <a:gd name="connsiteX11" fmla="*/ 2509 w 10000"/>
              <a:gd name="connsiteY11" fmla="*/ 3780 h 10000"/>
              <a:gd name="connsiteX12" fmla="*/ 2651 w 10000"/>
              <a:gd name="connsiteY12" fmla="*/ 3293 h 10000"/>
              <a:gd name="connsiteX13" fmla="*/ 3172 w 10000"/>
              <a:gd name="connsiteY13" fmla="*/ 938 h 10000"/>
              <a:gd name="connsiteX14" fmla="*/ 6118 w 10000"/>
              <a:gd name="connsiteY14" fmla="*/ 0 h 10000"/>
              <a:gd name="connsiteX15" fmla="*/ 6284 w 10000"/>
              <a:gd name="connsiteY15" fmla="*/ 0 h 10000"/>
              <a:gd name="connsiteX16" fmla="*/ 6852 w 10000"/>
              <a:gd name="connsiteY16" fmla="*/ 938 h 10000"/>
              <a:gd name="connsiteX17" fmla="*/ 7325 w 10000"/>
              <a:gd name="connsiteY17" fmla="*/ 3293 h 10000"/>
              <a:gd name="connsiteX18" fmla="*/ 7467 w 10000"/>
              <a:gd name="connsiteY18" fmla="*/ 3780 h 10000"/>
              <a:gd name="connsiteX19" fmla="*/ 7231 w 10000"/>
              <a:gd name="connsiteY19" fmla="*/ 4381 h 10000"/>
              <a:gd name="connsiteX20" fmla="*/ 6757 w 10000"/>
              <a:gd name="connsiteY20" fmla="*/ 6473 h 10000"/>
              <a:gd name="connsiteX21" fmla="*/ 6994 w 10000"/>
              <a:gd name="connsiteY21" fmla="*/ 6510 h 10000"/>
              <a:gd name="connsiteX22" fmla="*/ 7183 w 10000"/>
              <a:gd name="connsiteY22" fmla="*/ 7148 h 10000"/>
              <a:gd name="connsiteX23" fmla="*/ 9692 w 10000"/>
              <a:gd name="connsiteY23" fmla="*/ 8171 h 10000"/>
              <a:gd name="connsiteX24" fmla="*/ 10000 w 10000"/>
              <a:gd name="connsiteY24" fmla="*/ 8405 h 10000"/>
              <a:gd name="connsiteX25" fmla="*/ 9893 w 10000"/>
              <a:gd name="connsiteY25" fmla="*/ 8518 h 10000"/>
              <a:gd name="connsiteX26" fmla="*/ 8864 w 10000"/>
              <a:gd name="connsiteY26" fmla="*/ 9184 h 10000"/>
              <a:gd name="connsiteX27" fmla="*/ 7692 w 10000"/>
              <a:gd name="connsiteY27" fmla="*/ 9681 h 10000"/>
              <a:gd name="connsiteX28" fmla="*/ 6391 w 10000"/>
              <a:gd name="connsiteY28" fmla="*/ 10000 h 10000"/>
              <a:gd name="connsiteX0" fmla="*/ 3609 w 10000"/>
              <a:gd name="connsiteY0" fmla="*/ 10000 h 10014"/>
              <a:gd name="connsiteX1" fmla="*/ 2308 w 10000"/>
              <a:gd name="connsiteY1" fmla="*/ 9681 h 10014"/>
              <a:gd name="connsiteX2" fmla="*/ 1136 w 10000"/>
              <a:gd name="connsiteY2" fmla="*/ 9127 h 10014"/>
              <a:gd name="connsiteX3" fmla="*/ 368 w 10000"/>
              <a:gd name="connsiteY3" fmla="*/ 8504 h 10014"/>
              <a:gd name="connsiteX4" fmla="*/ 0 w 10000"/>
              <a:gd name="connsiteY4" fmla="*/ 8151 h 10014"/>
              <a:gd name="connsiteX5" fmla="*/ 296 w 10000"/>
              <a:gd name="connsiteY5" fmla="*/ 8171 h 10014"/>
              <a:gd name="connsiteX6" fmla="*/ 349 w 10000"/>
              <a:gd name="connsiteY6" fmla="*/ 7992 h 10014"/>
              <a:gd name="connsiteX7" fmla="*/ 2793 w 10000"/>
              <a:gd name="connsiteY7" fmla="*/ 7148 h 10014"/>
              <a:gd name="connsiteX8" fmla="*/ 3030 w 10000"/>
              <a:gd name="connsiteY8" fmla="*/ 6510 h 10014"/>
              <a:gd name="connsiteX9" fmla="*/ 3219 w 10000"/>
              <a:gd name="connsiteY9" fmla="*/ 6473 h 10014"/>
              <a:gd name="connsiteX10" fmla="*/ 2746 w 10000"/>
              <a:gd name="connsiteY10" fmla="*/ 4381 h 10014"/>
              <a:gd name="connsiteX11" fmla="*/ 2509 w 10000"/>
              <a:gd name="connsiteY11" fmla="*/ 3780 h 10014"/>
              <a:gd name="connsiteX12" fmla="*/ 2651 w 10000"/>
              <a:gd name="connsiteY12" fmla="*/ 3293 h 10014"/>
              <a:gd name="connsiteX13" fmla="*/ 3172 w 10000"/>
              <a:gd name="connsiteY13" fmla="*/ 938 h 10014"/>
              <a:gd name="connsiteX14" fmla="*/ 6118 w 10000"/>
              <a:gd name="connsiteY14" fmla="*/ 0 h 10014"/>
              <a:gd name="connsiteX15" fmla="*/ 6284 w 10000"/>
              <a:gd name="connsiteY15" fmla="*/ 0 h 10014"/>
              <a:gd name="connsiteX16" fmla="*/ 6852 w 10000"/>
              <a:gd name="connsiteY16" fmla="*/ 938 h 10014"/>
              <a:gd name="connsiteX17" fmla="*/ 7325 w 10000"/>
              <a:gd name="connsiteY17" fmla="*/ 3293 h 10014"/>
              <a:gd name="connsiteX18" fmla="*/ 7467 w 10000"/>
              <a:gd name="connsiteY18" fmla="*/ 3780 h 10014"/>
              <a:gd name="connsiteX19" fmla="*/ 7231 w 10000"/>
              <a:gd name="connsiteY19" fmla="*/ 4381 h 10014"/>
              <a:gd name="connsiteX20" fmla="*/ 6757 w 10000"/>
              <a:gd name="connsiteY20" fmla="*/ 6473 h 10014"/>
              <a:gd name="connsiteX21" fmla="*/ 6994 w 10000"/>
              <a:gd name="connsiteY21" fmla="*/ 6510 h 10014"/>
              <a:gd name="connsiteX22" fmla="*/ 7183 w 10000"/>
              <a:gd name="connsiteY22" fmla="*/ 7148 h 10014"/>
              <a:gd name="connsiteX23" fmla="*/ 9692 w 10000"/>
              <a:gd name="connsiteY23" fmla="*/ 8171 h 10014"/>
              <a:gd name="connsiteX24" fmla="*/ 10000 w 10000"/>
              <a:gd name="connsiteY24" fmla="*/ 8405 h 10014"/>
              <a:gd name="connsiteX25" fmla="*/ 9893 w 10000"/>
              <a:gd name="connsiteY25" fmla="*/ 8518 h 10014"/>
              <a:gd name="connsiteX26" fmla="*/ 8864 w 10000"/>
              <a:gd name="connsiteY26" fmla="*/ 9184 h 10014"/>
              <a:gd name="connsiteX27" fmla="*/ 7692 w 10000"/>
              <a:gd name="connsiteY27" fmla="*/ 9681 h 10014"/>
              <a:gd name="connsiteX28" fmla="*/ 6391 w 10000"/>
              <a:gd name="connsiteY28" fmla="*/ 10014 h 10014"/>
              <a:gd name="connsiteX0" fmla="*/ 3609 w 10000"/>
              <a:gd name="connsiteY0" fmla="*/ 10000 h 10028"/>
              <a:gd name="connsiteX1" fmla="*/ 2308 w 10000"/>
              <a:gd name="connsiteY1" fmla="*/ 9681 h 10028"/>
              <a:gd name="connsiteX2" fmla="*/ 1136 w 10000"/>
              <a:gd name="connsiteY2" fmla="*/ 9127 h 10028"/>
              <a:gd name="connsiteX3" fmla="*/ 368 w 10000"/>
              <a:gd name="connsiteY3" fmla="*/ 8504 h 10028"/>
              <a:gd name="connsiteX4" fmla="*/ 0 w 10000"/>
              <a:gd name="connsiteY4" fmla="*/ 8151 h 10028"/>
              <a:gd name="connsiteX5" fmla="*/ 296 w 10000"/>
              <a:gd name="connsiteY5" fmla="*/ 8171 h 10028"/>
              <a:gd name="connsiteX6" fmla="*/ 349 w 10000"/>
              <a:gd name="connsiteY6" fmla="*/ 7992 h 10028"/>
              <a:gd name="connsiteX7" fmla="*/ 2793 w 10000"/>
              <a:gd name="connsiteY7" fmla="*/ 7148 h 10028"/>
              <a:gd name="connsiteX8" fmla="*/ 3030 w 10000"/>
              <a:gd name="connsiteY8" fmla="*/ 6510 h 10028"/>
              <a:gd name="connsiteX9" fmla="*/ 3219 w 10000"/>
              <a:gd name="connsiteY9" fmla="*/ 6473 h 10028"/>
              <a:gd name="connsiteX10" fmla="*/ 2746 w 10000"/>
              <a:gd name="connsiteY10" fmla="*/ 4381 h 10028"/>
              <a:gd name="connsiteX11" fmla="*/ 2509 w 10000"/>
              <a:gd name="connsiteY11" fmla="*/ 3780 h 10028"/>
              <a:gd name="connsiteX12" fmla="*/ 2651 w 10000"/>
              <a:gd name="connsiteY12" fmla="*/ 3293 h 10028"/>
              <a:gd name="connsiteX13" fmla="*/ 3172 w 10000"/>
              <a:gd name="connsiteY13" fmla="*/ 938 h 10028"/>
              <a:gd name="connsiteX14" fmla="*/ 6118 w 10000"/>
              <a:gd name="connsiteY14" fmla="*/ 0 h 10028"/>
              <a:gd name="connsiteX15" fmla="*/ 6284 w 10000"/>
              <a:gd name="connsiteY15" fmla="*/ 0 h 10028"/>
              <a:gd name="connsiteX16" fmla="*/ 6852 w 10000"/>
              <a:gd name="connsiteY16" fmla="*/ 938 h 10028"/>
              <a:gd name="connsiteX17" fmla="*/ 7325 w 10000"/>
              <a:gd name="connsiteY17" fmla="*/ 3293 h 10028"/>
              <a:gd name="connsiteX18" fmla="*/ 7467 w 10000"/>
              <a:gd name="connsiteY18" fmla="*/ 3780 h 10028"/>
              <a:gd name="connsiteX19" fmla="*/ 7231 w 10000"/>
              <a:gd name="connsiteY19" fmla="*/ 4381 h 10028"/>
              <a:gd name="connsiteX20" fmla="*/ 6757 w 10000"/>
              <a:gd name="connsiteY20" fmla="*/ 6473 h 10028"/>
              <a:gd name="connsiteX21" fmla="*/ 6994 w 10000"/>
              <a:gd name="connsiteY21" fmla="*/ 6510 h 10028"/>
              <a:gd name="connsiteX22" fmla="*/ 7183 w 10000"/>
              <a:gd name="connsiteY22" fmla="*/ 7148 h 10028"/>
              <a:gd name="connsiteX23" fmla="*/ 9692 w 10000"/>
              <a:gd name="connsiteY23" fmla="*/ 8171 h 10028"/>
              <a:gd name="connsiteX24" fmla="*/ 10000 w 10000"/>
              <a:gd name="connsiteY24" fmla="*/ 8405 h 10028"/>
              <a:gd name="connsiteX25" fmla="*/ 9893 w 10000"/>
              <a:gd name="connsiteY25" fmla="*/ 8518 h 10028"/>
              <a:gd name="connsiteX26" fmla="*/ 8864 w 10000"/>
              <a:gd name="connsiteY26" fmla="*/ 9184 h 10028"/>
              <a:gd name="connsiteX27" fmla="*/ 7692 w 10000"/>
              <a:gd name="connsiteY27" fmla="*/ 9681 h 10028"/>
              <a:gd name="connsiteX28" fmla="*/ 6159 w 10000"/>
              <a:gd name="connsiteY28" fmla="*/ 10028 h 10028"/>
              <a:gd name="connsiteX0" fmla="*/ 3609 w 10000"/>
              <a:gd name="connsiteY0" fmla="*/ 10000 h 10028"/>
              <a:gd name="connsiteX1" fmla="*/ 2308 w 10000"/>
              <a:gd name="connsiteY1" fmla="*/ 9681 h 10028"/>
              <a:gd name="connsiteX2" fmla="*/ 1136 w 10000"/>
              <a:gd name="connsiteY2" fmla="*/ 9127 h 10028"/>
              <a:gd name="connsiteX3" fmla="*/ 368 w 10000"/>
              <a:gd name="connsiteY3" fmla="*/ 8504 h 10028"/>
              <a:gd name="connsiteX4" fmla="*/ 0 w 10000"/>
              <a:gd name="connsiteY4" fmla="*/ 8151 h 10028"/>
              <a:gd name="connsiteX5" fmla="*/ 296 w 10000"/>
              <a:gd name="connsiteY5" fmla="*/ 8171 h 10028"/>
              <a:gd name="connsiteX6" fmla="*/ 349 w 10000"/>
              <a:gd name="connsiteY6" fmla="*/ 7992 h 10028"/>
              <a:gd name="connsiteX7" fmla="*/ 2793 w 10000"/>
              <a:gd name="connsiteY7" fmla="*/ 7148 h 10028"/>
              <a:gd name="connsiteX8" fmla="*/ 3030 w 10000"/>
              <a:gd name="connsiteY8" fmla="*/ 6510 h 10028"/>
              <a:gd name="connsiteX9" fmla="*/ 3219 w 10000"/>
              <a:gd name="connsiteY9" fmla="*/ 6473 h 10028"/>
              <a:gd name="connsiteX10" fmla="*/ 2746 w 10000"/>
              <a:gd name="connsiteY10" fmla="*/ 4381 h 10028"/>
              <a:gd name="connsiteX11" fmla="*/ 2509 w 10000"/>
              <a:gd name="connsiteY11" fmla="*/ 3780 h 10028"/>
              <a:gd name="connsiteX12" fmla="*/ 2651 w 10000"/>
              <a:gd name="connsiteY12" fmla="*/ 3293 h 10028"/>
              <a:gd name="connsiteX13" fmla="*/ 3172 w 10000"/>
              <a:gd name="connsiteY13" fmla="*/ 938 h 10028"/>
              <a:gd name="connsiteX14" fmla="*/ 6118 w 10000"/>
              <a:gd name="connsiteY14" fmla="*/ 0 h 10028"/>
              <a:gd name="connsiteX15" fmla="*/ 6284 w 10000"/>
              <a:gd name="connsiteY15" fmla="*/ 0 h 10028"/>
              <a:gd name="connsiteX16" fmla="*/ 6852 w 10000"/>
              <a:gd name="connsiteY16" fmla="*/ 938 h 10028"/>
              <a:gd name="connsiteX17" fmla="*/ 7325 w 10000"/>
              <a:gd name="connsiteY17" fmla="*/ 3293 h 10028"/>
              <a:gd name="connsiteX18" fmla="*/ 7467 w 10000"/>
              <a:gd name="connsiteY18" fmla="*/ 3780 h 10028"/>
              <a:gd name="connsiteX19" fmla="*/ 7231 w 10000"/>
              <a:gd name="connsiteY19" fmla="*/ 4381 h 10028"/>
              <a:gd name="connsiteX20" fmla="*/ 6757 w 10000"/>
              <a:gd name="connsiteY20" fmla="*/ 6473 h 10028"/>
              <a:gd name="connsiteX21" fmla="*/ 6994 w 10000"/>
              <a:gd name="connsiteY21" fmla="*/ 6510 h 10028"/>
              <a:gd name="connsiteX22" fmla="*/ 7183 w 10000"/>
              <a:gd name="connsiteY22" fmla="*/ 7148 h 10028"/>
              <a:gd name="connsiteX23" fmla="*/ 9692 w 10000"/>
              <a:gd name="connsiteY23" fmla="*/ 8171 h 10028"/>
              <a:gd name="connsiteX24" fmla="*/ 10000 w 10000"/>
              <a:gd name="connsiteY24" fmla="*/ 8405 h 10028"/>
              <a:gd name="connsiteX25" fmla="*/ 9893 w 10000"/>
              <a:gd name="connsiteY25" fmla="*/ 8518 h 10028"/>
              <a:gd name="connsiteX26" fmla="*/ 8864 w 10000"/>
              <a:gd name="connsiteY26" fmla="*/ 9184 h 10028"/>
              <a:gd name="connsiteX27" fmla="*/ 7692 w 10000"/>
              <a:gd name="connsiteY27" fmla="*/ 9681 h 10028"/>
              <a:gd name="connsiteX28" fmla="*/ 6159 w 10000"/>
              <a:gd name="connsiteY28" fmla="*/ 10028 h 10028"/>
              <a:gd name="connsiteX0" fmla="*/ 3609 w 10000"/>
              <a:gd name="connsiteY0" fmla="*/ 10000 h 10028"/>
              <a:gd name="connsiteX1" fmla="*/ 2308 w 10000"/>
              <a:gd name="connsiteY1" fmla="*/ 9681 h 10028"/>
              <a:gd name="connsiteX2" fmla="*/ 1136 w 10000"/>
              <a:gd name="connsiteY2" fmla="*/ 9127 h 10028"/>
              <a:gd name="connsiteX3" fmla="*/ 368 w 10000"/>
              <a:gd name="connsiteY3" fmla="*/ 8504 h 10028"/>
              <a:gd name="connsiteX4" fmla="*/ 0 w 10000"/>
              <a:gd name="connsiteY4" fmla="*/ 8151 h 10028"/>
              <a:gd name="connsiteX5" fmla="*/ 296 w 10000"/>
              <a:gd name="connsiteY5" fmla="*/ 8171 h 10028"/>
              <a:gd name="connsiteX6" fmla="*/ 349 w 10000"/>
              <a:gd name="connsiteY6" fmla="*/ 7992 h 10028"/>
              <a:gd name="connsiteX7" fmla="*/ 2793 w 10000"/>
              <a:gd name="connsiteY7" fmla="*/ 7148 h 10028"/>
              <a:gd name="connsiteX8" fmla="*/ 3030 w 10000"/>
              <a:gd name="connsiteY8" fmla="*/ 6510 h 10028"/>
              <a:gd name="connsiteX9" fmla="*/ 3219 w 10000"/>
              <a:gd name="connsiteY9" fmla="*/ 6473 h 10028"/>
              <a:gd name="connsiteX10" fmla="*/ 2746 w 10000"/>
              <a:gd name="connsiteY10" fmla="*/ 4381 h 10028"/>
              <a:gd name="connsiteX11" fmla="*/ 2509 w 10000"/>
              <a:gd name="connsiteY11" fmla="*/ 3780 h 10028"/>
              <a:gd name="connsiteX12" fmla="*/ 2651 w 10000"/>
              <a:gd name="connsiteY12" fmla="*/ 3293 h 10028"/>
              <a:gd name="connsiteX13" fmla="*/ 3172 w 10000"/>
              <a:gd name="connsiteY13" fmla="*/ 938 h 10028"/>
              <a:gd name="connsiteX14" fmla="*/ 6284 w 10000"/>
              <a:gd name="connsiteY14" fmla="*/ 0 h 10028"/>
              <a:gd name="connsiteX15" fmla="*/ 6852 w 10000"/>
              <a:gd name="connsiteY15" fmla="*/ 938 h 10028"/>
              <a:gd name="connsiteX16" fmla="*/ 7325 w 10000"/>
              <a:gd name="connsiteY16" fmla="*/ 3293 h 10028"/>
              <a:gd name="connsiteX17" fmla="*/ 7467 w 10000"/>
              <a:gd name="connsiteY17" fmla="*/ 3780 h 10028"/>
              <a:gd name="connsiteX18" fmla="*/ 7231 w 10000"/>
              <a:gd name="connsiteY18" fmla="*/ 4381 h 10028"/>
              <a:gd name="connsiteX19" fmla="*/ 6757 w 10000"/>
              <a:gd name="connsiteY19" fmla="*/ 6473 h 10028"/>
              <a:gd name="connsiteX20" fmla="*/ 6994 w 10000"/>
              <a:gd name="connsiteY20" fmla="*/ 6510 h 10028"/>
              <a:gd name="connsiteX21" fmla="*/ 7183 w 10000"/>
              <a:gd name="connsiteY21" fmla="*/ 7148 h 10028"/>
              <a:gd name="connsiteX22" fmla="*/ 9692 w 10000"/>
              <a:gd name="connsiteY22" fmla="*/ 8171 h 10028"/>
              <a:gd name="connsiteX23" fmla="*/ 10000 w 10000"/>
              <a:gd name="connsiteY23" fmla="*/ 8405 h 10028"/>
              <a:gd name="connsiteX24" fmla="*/ 9893 w 10000"/>
              <a:gd name="connsiteY24" fmla="*/ 8518 h 10028"/>
              <a:gd name="connsiteX25" fmla="*/ 8864 w 10000"/>
              <a:gd name="connsiteY25" fmla="*/ 9184 h 10028"/>
              <a:gd name="connsiteX26" fmla="*/ 7692 w 10000"/>
              <a:gd name="connsiteY26" fmla="*/ 9681 h 10028"/>
              <a:gd name="connsiteX27" fmla="*/ 6159 w 10000"/>
              <a:gd name="connsiteY27" fmla="*/ 10028 h 10028"/>
              <a:gd name="connsiteX0" fmla="*/ 3609 w 10000"/>
              <a:gd name="connsiteY0" fmla="*/ 9356 h 9384"/>
              <a:gd name="connsiteX1" fmla="*/ 2308 w 10000"/>
              <a:gd name="connsiteY1" fmla="*/ 9037 h 9384"/>
              <a:gd name="connsiteX2" fmla="*/ 1136 w 10000"/>
              <a:gd name="connsiteY2" fmla="*/ 8483 h 9384"/>
              <a:gd name="connsiteX3" fmla="*/ 368 w 10000"/>
              <a:gd name="connsiteY3" fmla="*/ 7860 h 9384"/>
              <a:gd name="connsiteX4" fmla="*/ 0 w 10000"/>
              <a:gd name="connsiteY4" fmla="*/ 7507 h 9384"/>
              <a:gd name="connsiteX5" fmla="*/ 296 w 10000"/>
              <a:gd name="connsiteY5" fmla="*/ 7527 h 9384"/>
              <a:gd name="connsiteX6" fmla="*/ 349 w 10000"/>
              <a:gd name="connsiteY6" fmla="*/ 7348 h 9384"/>
              <a:gd name="connsiteX7" fmla="*/ 2793 w 10000"/>
              <a:gd name="connsiteY7" fmla="*/ 6504 h 9384"/>
              <a:gd name="connsiteX8" fmla="*/ 3030 w 10000"/>
              <a:gd name="connsiteY8" fmla="*/ 5866 h 9384"/>
              <a:gd name="connsiteX9" fmla="*/ 3219 w 10000"/>
              <a:gd name="connsiteY9" fmla="*/ 5829 h 9384"/>
              <a:gd name="connsiteX10" fmla="*/ 2746 w 10000"/>
              <a:gd name="connsiteY10" fmla="*/ 3737 h 9384"/>
              <a:gd name="connsiteX11" fmla="*/ 2509 w 10000"/>
              <a:gd name="connsiteY11" fmla="*/ 3136 h 9384"/>
              <a:gd name="connsiteX12" fmla="*/ 2651 w 10000"/>
              <a:gd name="connsiteY12" fmla="*/ 2649 h 9384"/>
              <a:gd name="connsiteX13" fmla="*/ 3172 w 10000"/>
              <a:gd name="connsiteY13" fmla="*/ 294 h 9384"/>
              <a:gd name="connsiteX14" fmla="*/ 6852 w 10000"/>
              <a:gd name="connsiteY14" fmla="*/ 294 h 9384"/>
              <a:gd name="connsiteX15" fmla="*/ 7325 w 10000"/>
              <a:gd name="connsiteY15" fmla="*/ 2649 h 9384"/>
              <a:gd name="connsiteX16" fmla="*/ 7467 w 10000"/>
              <a:gd name="connsiteY16" fmla="*/ 3136 h 9384"/>
              <a:gd name="connsiteX17" fmla="*/ 7231 w 10000"/>
              <a:gd name="connsiteY17" fmla="*/ 3737 h 9384"/>
              <a:gd name="connsiteX18" fmla="*/ 6757 w 10000"/>
              <a:gd name="connsiteY18" fmla="*/ 5829 h 9384"/>
              <a:gd name="connsiteX19" fmla="*/ 6994 w 10000"/>
              <a:gd name="connsiteY19" fmla="*/ 5866 h 9384"/>
              <a:gd name="connsiteX20" fmla="*/ 7183 w 10000"/>
              <a:gd name="connsiteY20" fmla="*/ 6504 h 9384"/>
              <a:gd name="connsiteX21" fmla="*/ 9692 w 10000"/>
              <a:gd name="connsiteY21" fmla="*/ 7527 h 9384"/>
              <a:gd name="connsiteX22" fmla="*/ 10000 w 10000"/>
              <a:gd name="connsiteY22" fmla="*/ 7761 h 9384"/>
              <a:gd name="connsiteX23" fmla="*/ 9893 w 10000"/>
              <a:gd name="connsiteY23" fmla="*/ 7874 h 9384"/>
              <a:gd name="connsiteX24" fmla="*/ 8864 w 10000"/>
              <a:gd name="connsiteY24" fmla="*/ 8540 h 9384"/>
              <a:gd name="connsiteX25" fmla="*/ 7692 w 10000"/>
              <a:gd name="connsiteY25" fmla="*/ 9037 h 9384"/>
              <a:gd name="connsiteX26" fmla="*/ 6159 w 10000"/>
              <a:gd name="connsiteY26" fmla="*/ 9384 h 9384"/>
              <a:gd name="connsiteX0" fmla="*/ 3609 w 10000"/>
              <a:gd name="connsiteY0" fmla="*/ 10204 h 10234"/>
              <a:gd name="connsiteX1" fmla="*/ 2308 w 10000"/>
              <a:gd name="connsiteY1" fmla="*/ 9864 h 10234"/>
              <a:gd name="connsiteX2" fmla="*/ 1136 w 10000"/>
              <a:gd name="connsiteY2" fmla="*/ 9274 h 10234"/>
              <a:gd name="connsiteX3" fmla="*/ 368 w 10000"/>
              <a:gd name="connsiteY3" fmla="*/ 8610 h 10234"/>
              <a:gd name="connsiteX4" fmla="*/ 0 w 10000"/>
              <a:gd name="connsiteY4" fmla="*/ 8234 h 10234"/>
              <a:gd name="connsiteX5" fmla="*/ 296 w 10000"/>
              <a:gd name="connsiteY5" fmla="*/ 8255 h 10234"/>
              <a:gd name="connsiteX6" fmla="*/ 349 w 10000"/>
              <a:gd name="connsiteY6" fmla="*/ 8064 h 10234"/>
              <a:gd name="connsiteX7" fmla="*/ 2793 w 10000"/>
              <a:gd name="connsiteY7" fmla="*/ 7165 h 10234"/>
              <a:gd name="connsiteX8" fmla="*/ 3030 w 10000"/>
              <a:gd name="connsiteY8" fmla="*/ 6485 h 10234"/>
              <a:gd name="connsiteX9" fmla="*/ 3219 w 10000"/>
              <a:gd name="connsiteY9" fmla="*/ 6446 h 10234"/>
              <a:gd name="connsiteX10" fmla="*/ 2746 w 10000"/>
              <a:gd name="connsiteY10" fmla="*/ 4216 h 10234"/>
              <a:gd name="connsiteX11" fmla="*/ 2509 w 10000"/>
              <a:gd name="connsiteY11" fmla="*/ 3576 h 10234"/>
              <a:gd name="connsiteX12" fmla="*/ 2651 w 10000"/>
              <a:gd name="connsiteY12" fmla="*/ 3057 h 10234"/>
              <a:gd name="connsiteX13" fmla="*/ 3172 w 10000"/>
              <a:gd name="connsiteY13" fmla="*/ 547 h 10234"/>
              <a:gd name="connsiteX14" fmla="*/ 6852 w 10000"/>
              <a:gd name="connsiteY14" fmla="*/ 547 h 10234"/>
              <a:gd name="connsiteX15" fmla="*/ 7325 w 10000"/>
              <a:gd name="connsiteY15" fmla="*/ 3057 h 10234"/>
              <a:gd name="connsiteX16" fmla="*/ 7467 w 10000"/>
              <a:gd name="connsiteY16" fmla="*/ 3576 h 10234"/>
              <a:gd name="connsiteX17" fmla="*/ 7231 w 10000"/>
              <a:gd name="connsiteY17" fmla="*/ 4216 h 10234"/>
              <a:gd name="connsiteX18" fmla="*/ 6757 w 10000"/>
              <a:gd name="connsiteY18" fmla="*/ 6446 h 10234"/>
              <a:gd name="connsiteX19" fmla="*/ 6994 w 10000"/>
              <a:gd name="connsiteY19" fmla="*/ 6485 h 10234"/>
              <a:gd name="connsiteX20" fmla="*/ 7183 w 10000"/>
              <a:gd name="connsiteY20" fmla="*/ 7165 h 10234"/>
              <a:gd name="connsiteX21" fmla="*/ 9692 w 10000"/>
              <a:gd name="connsiteY21" fmla="*/ 8255 h 10234"/>
              <a:gd name="connsiteX22" fmla="*/ 10000 w 10000"/>
              <a:gd name="connsiteY22" fmla="*/ 8504 h 10234"/>
              <a:gd name="connsiteX23" fmla="*/ 9893 w 10000"/>
              <a:gd name="connsiteY23" fmla="*/ 8625 h 10234"/>
              <a:gd name="connsiteX24" fmla="*/ 8864 w 10000"/>
              <a:gd name="connsiteY24" fmla="*/ 9335 h 10234"/>
              <a:gd name="connsiteX25" fmla="*/ 7692 w 10000"/>
              <a:gd name="connsiteY25" fmla="*/ 9864 h 10234"/>
              <a:gd name="connsiteX26" fmla="*/ 6159 w 10000"/>
              <a:gd name="connsiteY26" fmla="*/ 10234 h 10234"/>
              <a:gd name="connsiteX0" fmla="*/ 3609 w 10000"/>
              <a:gd name="connsiteY0" fmla="*/ 10290 h 10320"/>
              <a:gd name="connsiteX1" fmla="*/ 2308 w 10000"/>
              <a:gd name="connsiteY1" fmla="*/ 9950 h 10320"/>
              <a:gd name="connsiteX2" fmla="*/ 1136 w 10000"/>
              <a:gd name="connsiteY2" fmla="*/ 9360 h 10320"/>
              <a:gd name="connsiteX3" fmla="*/ 368 w 10000"/>
              <a:gd name="connsiteY3" fmla="*/ 8696 h 10320"/>
              <a:gd name="connsiteX4" fmla="*/ 0 w 10000"/>
              <a:gd name="connsiteY4" fmla="*/ 8320 h 10320"/>
              <a:gd name="connsiteX5" fmla="*/ 296 w 10000"/>
              <a:gd name="connsiteY5" fmla="*/ 8341 h 10320"/>
              <a:gd name="connsiteX6" fmla="*/ 349 w 10000"/>
              <a:gd name="connsiteY6" fmla="*/ 8150 h 10320"/>
              <a:gd name="connsiteX7" fmla="*/ 2793 w 10000"/>
              <a:gd name="connsiteY7" fmla="*/ 7251 h 10320"/>
              <a:gd name="connsiteX8" fmla="*/ 3030 w 10000"/>
              <a:gd name="connsiteY8" fmla="*/ 6571 h 10320"/>
              <a:gd name="connsiteX9" fmla="*/ 3219 w 10000"/>
              <a:gd name="connsiteY9" fmla="*/ 6532 h 10320"/>
              <a:gd name="connsiteX10" fmla="*/ 2746 w 10000"/>
              <a:gd name="connsiteY10" fmla="*/ 4302 h 10320"/>
              <a:gd name="connsiteX11" fmla="*/ 2509 w 10000"/>
              <a:gd name="connsiteY11" fmla="*/ 3662 h 10320"/>
              <a:gd name="connsiteX12" fmla="*/ 2651 w 10000"/>
              <a:gd name="connsiteY12" fmla="*/ 3143 h 10320"/>
              <a:gd name="connsiteX13" fmla="*/ 3172 w 10000"/>
              <a:gd name="connsiteY13" fmla="*/ 633 h 10320"/>
              <a:gd name="connsiteX14" fmla="*/ 6852 w 10000"/>
              <a:gd name="connsiteY14" fmla="*/ 633 h 10320"/>
              <a:gd name="connsiteX15" fmla="*/ 7325 w 10000"/>
              <a:gd name="connsiteY15" fmla="*/ 3143 h 10320"/>
              <a:gd name="connsiteX16" fmla="*/ 7467 w 10000"/>
              <a:gd name="connsiteY16" fmla="*/ 3662 h 10320"/>
              <a:gd name="connsiteX17" fmla="*/ 7231 w 10000"/>
              <a:gd name="connsiteY17" fmla="*/ 4302 h 10320"/>
              <a:gd name="connsiteX18" fmla="*/ 6757 w 10000"/>
              <a:gd name="connsiteY18" fmla="*/ 6532 h 10320"/>
              <a:gd name="connsiteX19" fmla="*/ 6994 w 10000"/>
              <a:gd name="connsiteY19" fmla="*/ 6571 h 10320"/>
              <a:gd name="connsiteX20" fmla="*/ 7183 w 10000"/>
              <a:gd name="connsiteY20" fmla="*/ 7251 h 10320"/>
              <a:gd name="connsiteX21" fmla="*/ 9692 w 10000"/>
              <a:gd name="connsiteY21" fmla="*/ 8341 h 10320"/>
              <a:gd name="connsiteX22" fmla="*/ 10000 w 10000"/>
              <a:gd name="connsiteY22" fmla="*/ 8590 h 10320"/>
              <a:gd name="connsiteX23" fmla="*/ 9893 w 10000"/>
              <a:gd name="connsiteY23" fmla="*/ 8711 h 10320"/>
              <a:gd name="connsiteX24" fmla="*/ 8864 w 10000"/>
              <a:gd name="connsiteY24" fmla="*/ 9421 h 10320"/>
              <a:gd name="connsiteX25" fmla="*/ 7692 w 10000"/>
              <a:gd name="connsiteY25" fmla="*/ 9950 h 10320"/>
              <a:gd name="connsiteX26" fmla="*/ 6159 w 10000"/>
              <a:gd name="connsiteY26" fmla="*/ 10320 h 10320"/>
              <a:gd name="connsiteX0" fmla="*/ 3609 w 10000"/>
              <a:gd name="connsiteY0" fmla="*/ 10271 h 10301"/>
              <a:gd name="connsiteX1" fmla="*/ 2308 w 10000"/>
              <a:gd name="connsiteY1" fmla="*/ 9931 h 10301"/>
              <a:gd name="connsiteX2" fmla="*/ 1136 w 10000"/>
              <a:gd name="connsiteY2" fmla="*/ 9341 h 10301"/>
              <a:gd name="connsiteX3" fmla="*/ 368 w 10000"/>
              <a:gd name="connsiteY3" fmla="*/ 8677 h 10301"/>
              <a:gd name="connsiteX4" fmla="*/ 0 w 10000"/>
              <a:gd name="connsiteY4" fmla="*/ 8301 h 10301"/>
              <a:gd name="connsiteX5" fmla="*/ 296 w 10000"/>
              <a:gd name="connsiteY5" fmla="*/ 8322 h 10301"/>
              <a:gd name="connsiteX6" fmla="*/ 349 w 10000"/>
              <a:gd name="connsiteY6" fmla="*/ 8131 h 10301"/>
              <a:gd name="connsiteX7" fmla="*/ 2793 w 10000"/>
              <a:gd name="connsiteY7" fmla="*/ 7232 h 10301"/>
              <a:gd name="connsiteX8" fmla="*/ 3030 w 10000"/>
              <a:gd name="connsiteY8" fmla="*/ 6552 h 10301"/>
              <a:gd name="connsiteX9" fmla="*/ 3219 w 10000"/>
              <a:gd name="connsiteY9" fmla="*/ 6513 h 10301"/>
              <a:gd name="connsiteX10" fmla="*/ 2746 w 10000"/>
              <a:gd name="connsiteY10" fmla="*/ 4283 h 10301"/>
              <a:gd name="connsiteX11" fmla="*/ 2509 w 10000"/>
              <a:gd name="connsiteY11" fmla="*/ 3643 h 10301"/>
              <a:gd name="connsiteX12" fmla="*/ 2651 w 10000"/>
              <a:gd name="connsiteY12" fmla="*/ 3124 h 10301"/>
              <a:gd name="connsiteX13" fmla="*/ 3172 w 10000"/>
              <a:gd name="connsiteY13" fmla="*/ 614 h 10301"/>
              <a:gd name="connsiteX14" fmla="*/ 6852 w 10000"/>
              <a:gd name="connsiteY14" fmla="*/ 614 h 10301"/>
              <a:gd name="connsiteX15" fmla="*/ 7325 w 10000"/>
              <a:gd name="connsiteY15" fmla="*/ 3124 h 10301"/>
              <a:gd name="connsiteX16" fmla="*/ 7467 w 10000"/>
              <a:gd name="connsiteY16" fmla="*/ 3643 h 10301"/>
              <a:gd name="connsiteX17" fmla="*/ 7231 w 10000"/>
              <a:gd name="connsiteY17" fmla="*/ 4283 h 10301"/>
              <a:gd name="connsiteX18" fmla="*/ 6757 w 10000"/>
              <a:gd name="connsiteY18" fmla="*/ 6513 h 10301"/>
              <a:gd name="connsiteX19" fmla="*/ 6994 w 10000"/>
              <a:gd name="connsiteY19" fmla="*/ 6552 h 10301"/>
              <a:gd name="connsiteX20" fmla="*/ 7183 w 10000"/>
              <a:gd name="connsiteY20" fmla="*/ 7232 h 10301"/>
              <a:gd name="connsiteX21" fmla="*/ 9692 w 10000"/>
              <a:gd name="connsiteY21" fmla="*/ 8322 h 10301"/>
              <a:gd name="connsiteX22" fmla="*/ 10000 w 10000"/>
              <a:gd name="connsiteY22" fmla="*/ 8571 h 10301"/>
              <a:gd name="connsiteX23" fmla="*/ 9893 w 10000"/>
              <a:gd name="connsiteY23" fmla="*/ 8692 h 10301"/>
              <a:gd name="connsiteX24" fmla="*/ 8864 w 10000"/>
              <a:gd name="connsiteY24" fmla="*/ 9402 h 10301"/>
              <a:gd name="connsiteX25" fmla="*/ 7692 w 10000"/>
              <a:gd name="connsiteY25" fmla="*/ 9931 h 10301"/>
              <a:gd name="connsiteX26" fmla="*/ 6159 w 10000"/>
              <a:gd name="connsiteY26" fmla="*/ 10301 h 10301"/>
              <a:gd name="connsiteX0" fmla="*/ 3623 w 10014"/>
              <a:gd name="connsiteY0" fmla="*/ 10271 h 10301"/>
              <a:gd name="connsiteX1" fmla="*/ 2322 w 10014"/>
              <a:gd name="connsiteY1" fmla="*/ 9931 h 10301"/>
              <a:gd name="connsiteX2" fmla="*/ 1150 w 10014"/>
              <a:gd name="connsiteY2" fmla="*/ 9341 h 10301"/>
              <a:gd name="connsiteX3" fmla="*/ 382 w 10014"/>
              <a:gd name="connsiteY3" fmla="*/ 8677 h 10301"/>
              <a:gd name="connsiteX4" fmla="*/ 14 w 10014"/>
              <a:gd name="connsiteY4" fmla="*/ 8301 h 10301"/>
              <a:gd name="connsiteX5" fmla="*/ 363 w 10014"/>
              <a:gd name="connsiteY5" fmla="*/ 8131 h 10301"/>
              <a:gd name="connsiteX6" fmla="*/ 2807 w 10014"/>
              <a:gd name="connsiteY6" fmla="*/ 7232 h 10301"/>
              <a:gd name="connsiteX7" fmla="*/ 3044 w 10014"/>
              <a:gd name="connsiteY7" fmla="*/ 6552 h 10301"/>
              <a:gd name="connsiteX8" fmla="*/ 3233 w 10014"/>
              <a:gd name="connsiteY8" fmla="*/ 6513 h 10301"/>
              <a:gd name="connsiteX9" fmla="*/ 2760 w 10014"/>
              <a:gd name="connsiteY9" fmla="*/ 4283 h 10301"/>
              <a:gd name="connsiteX10" fmla="*/ 2523 w 10014"/>
              <a:gd name="connsiteY10" fmla="*/ 3643 h 10301"/>
              <a:gd name="connsiteX11" fmla="*/ 2665 w 10014"/>
              <a:gd name="connsiteY11" fmla="*/ 3124 h 10301"/>
              <a:gd name="connsiteX12" fmla="*/ 3186 w 10014"/>
              <a:gd name="connsiteY12" fmla="*/ 614 h 10301"/>
              <a:gd name="connsiteX13" fmla="*/ 6866 w 10014"/>
              <a:gd name="connsiteY13" fmla="*/ 614 h 10301"/>
              <a:gd name="connsiteX14" fmla="*/ 7339 w 10014"/>
              <a:gd name="connsiteY14" fmla="*/ 3124 h 10301"/>
              <a:gd name="connsiteX15" fmla="*/ 7481 w 10014"/>
              <a:gd name="connsiteY15" fmla="*/ 3643 h 10301"/>
              <a:gd name="connsiteX16" fmla="*/ 7245 w 10014"/>
              <a:gd name="connsiteY16" fmla="*/ 4283 h 10301"/>
              <a:gd name="connsiteX17" fmla="*/ 6771 w 10014"/>
              <a:gd name="connsiteY17" fmla="*/ 6513 h 10301"/>
              <a:gd name="connsiteX18" fmla="*/ 7008 w 10014"/>
              <a:gd name="connsiteY18" fmla="*/ 6552 h 10301"/>
              <a:gd name="connsiteX19" fmla="*/ 7197 w 10014"/>
              <a:gd name="connsiteY19" fmla="*/ 7232 h 10301"/>
              <a:gd name="connsiteX20" fmla="*/ 9706 w 10014"/>
              <a:gd name="connsiteY20" fmla="*/ 8322 h 10301"/>
              <a:gd name="connsiteX21" fmla="*/ 10014 w 10014"/>
              <a:gd name="connsiteY21" fmla="*/ 8571 h 10301"/>
              <a:gd name="connsiteX22" fmla="*/ 9907 w 10014"/>
              <a:gd name="connsiteY22" fmla="*/ 8692 h 10301"/>
              <a:gd name="connsiteX23" fmla="*/ 8878 w 10014"/>
              <a:gd name="connsiteY23" fmla="*/ 9402 h 10301"/>
              <a:gd name="connsiteX24" fmla="*/ 7706 w 10014"/>
              <a:gd name="connsiteY24" fmla="*/ 9931 h 10301"/>
              <a:gd name="connsiteX25" fmla="*/ 6173 w 10014"/>
              <a:gd name="connsiteY25" fmla="*/ 10301 h 10301"/>
              <a:gd name="connsiteX0" fmla="*/ 3700 w 10091"/>
              <a:gd name="connsiteY0" fmla="*/ 10271 h 10301"/>
              <a:gd name="connsiteX1" fmla="*/ 2399 w 10091"/>
              <a:gd name="connsiteY1" fmla="*/ 9931 h 10301"/>
              <a:gd name="connsiteX2" fmla="*/ 1227 w 10091"/>
              <a:gd name="connsiteY2" fmla="*/ 9341 h 10301"/>
              <a:gd name="connsiteX3" fmla="*/ 459 w 10091"/>
              <a:gd name="connsiteY3" fmla="*/ 8677 h 10301"/>
              <a:gd name="connsiteX4" fmla="*/ 1 w 10091"/>
              <a:gd name="connsiteY4" fmla="*/ 8330 h 10301"/>
              <a:gd name="connsiteX5" fmla="*/ 440 w 10091"/>
              <a:gd name="connsiteY5" fmla="*/ 8131 h 10301"/>
              <a:gd name="connsiteX6" fmla="*/ 2884 w 10091"/>
              <a:gd name="connsiteY6" fmla="*/ 7232 h 10301"/>
              <a:gd name="connsiteX7" fmla="*/ 3121 w 10091"/>
              <a:gd name="connsiteY7" fmla="*/ 6552 h 10301"/>
              <a:gd name="connsiteX8" fmla="*/ 3310 w 10091"/>
              <a:gd name="connsiteY8" fmla="*/ 6513 h 10301"/>
              <a:gd name="connsiteX9" fmla="*/ 2837 w 10091"/>
              <a:gd name="connsiteY9" fmla="*/ 4283 h 10301"/>
              <a:gd name="connsiteX10" fmla="*/ 2600 w 10091"/>
              <a:gd name="connsiteY10" fmla="*/ 3643 h 10301"/>
              <a:gd name="connsiteX11" fmla="*/ 2742 w 10091"/>
              <a:gd name="connsiteY11" fmla="*/ 3124 h 10301"/>
              <a:gd name="connsiteX12" fmla="*/ 3263 w 10091"/>
              <a:gd name="connsiteY12" fmla="*/ 614 h 10301"/>
              <a:gd name="connsiteX13" fmla="*/ 6943 w 10091"/>
              <a:gd name="connsiteY13" fmla="*/ 614 h 10301"/>
              <a:gd name="connsiteX14" fmla="*/ 7416 w 10091"/>
              <a:gd name="connsiteY14" fmla="*/ 3124 h 10301"/>
              <a:gd name="connsiteX15" fmla="*/ 7558 w 10091"/>
              <a:gd name="connsiteY15" fmla="*/ 3643 h 10301"/>
              <a:gd name="connsiteX16" fmla="*/ 7322 w 10091"/>
              <a:gd name="connsiteY16" fmla="*/ 4283 h 10301"/>
              <a:gd name="connsiteX17" fmla="*/ 6848 w 10091"/>
              <a:gd name="connsiteY17" fmla="*/ 6513 h 10301"/>
              <a:gd name="connsiteX18" fmla="*/ 7085 w 10091"/>
              <a:gd name="connsiteY18" fmla="*/ 6552 h 10301"/>
              <a:gd name="connsiteX19" fmla="*/ 7274 w 10091"/>
              <a:gd name="connsiteY19" fmla="*/ 7232 h 10301"/>
              <a:gd name="connsiteX20" fmla="*/ 9783 w 10091"/>
              <a:gd name="connsiteY20" fmla="*/ 8322 h 10301"/>
              <a:gd name="connsiteX21" fmla="*/ 10091 w 10091"/>
              <a:gd name="connsiteY21" fmla="*/ 8571 h 10301"/>
              <a:gd name="connsiteX22" fmla="*/ 9984 w 10091"/>
              <a:gd name="connsiteY22" fmla="*/ 8692 h 10301"/>
              <a:gd name="connsiteX23" fmla="*/ 8955 w 10091"/>
              <a:gd name="connsiteY23" fmla="*/ 9402 h 10301"/>
              <a:gd name="connsiteX24" fmla="*/ 7783 w 10091"/>
              <a:gd name="connsiteY24" fmla="*/ 9931 h 10301"/>
              <a:gd name="connsiteX25" fmla="*/ 6250 w 10091"/>
              <a:gd name="connsiteY25" fmla="*/ 10301 h 10301"/>
              <a:gd name="connsiteX0" fmla="*/ 3700 w 10091"/>
              <a:gd name="connsiteY0" fmla="*/ 10271 h 10301"/>
              <a:gd name="connsiteX1" fmla="*/ 2399 w 10091"/>
              <a:gd name="connsiteY1" fmla="*/ 9931 h 10301"/>
              <a:gd name="connsiteX2" fmla="*/ 1227 w 10091"/>
              <a:gd name="connsiteY2" fmla="*/ 9341 h 10301"/>
              <a:gd name="connsiteX3" fmla="*/ 405 w 10091"/>
              <a:gd name="connsiteY3" fmla="*/ 8706 h 10301"/>
              <a:gd name="connsiteX4" fmla="*/ 1 w 10091"/>
              <a:gd name="connsiteY4" fmla="*/ 8330 h 10301"/>
              <a:gd name="connsiteX5" fmla="*/ 440 w 10091"/>
              <a:gd name="connsiteY5" fmla="*/ 8131 h 10301"/>
              <a:gd name="connsiteX6" fmla="*/ 2884 w 10091"/>
              <a:gd name="connsiteY6" fmla="*/ 7232 h 10301"/>
              <a:gd name="connsiteX7" fmla="*/ 3121 w 10091"/>
              <a:gd name="connsiteY7" fmla="*/ 6552 h 10301"/>
              <a:gd name="connsiteX8" fmla="*/ 3310 w 10091"/>
              <a:gd name="connsiteY8" fmla="*/ 6513 h 10301"/>
              <a:gd name="connsiteX9" fmla="*/ 2837 w 10091"/>
              <a:gd name="connsiteY9" fmla="*/ 4283 h 10301"/>
              <a:gd name="connsiteX10" fmla="*/ 2600 w 10091"/>
              <a:gd name="connsiteY10" fmla="*/ 3643 h 10301"/>
              <a:gd name="connsiteX11" fmla="*/ 2742 w 10091"/>
              <a:gd name="connsiteY11" fmla="*/ 3124 h 10301"/>
              <a:gd name="connsiteX12" fmla="*/ 3263 w 10091"/>
              <a:gd name="connsiteY12" fmla="*/ 614 h 10301"/>
              <a:gd name="connsiteX13" fmla="*/ 6943 w 10091"/>
              <a:gd name="connsiteY13" fmla="*/ 614 h 10301"/>
              <a:gd name="connsiteX14" fmla="*/ 7416 w 10091"/>
              <a:gd name="connsiteY14" fmla="*/ 3124 h 10301"/>
              <a:gd name="connsiteX15" fmla="*/ 7558 w 10091"/>
              <a:gd name="connsiteY15" fmla="*/ 3643 h 10301"/>
              <a:gd name="connsiteX16" fmla="*/ 7322 w 10091"/>
              <a:gd name="connsiteY16" fmla="*/ 4283 h 10301"/>
              <a:gd name="connsiteX17" fmla="*/ 6848 w 10091"/>
              <a:gd name="connsiteY17" fmla="*/ 6513 h 10301"/>
              <a:gd name="connsiteX18" fmla="*/ 7085 w 10091"/>
              <a:gd name="connsiteY18" fmla="*/ 6552 h 10301"/>
              <a:gd name="connsiteX19" fmla="*/ 7274 w 10091"/>
              <a:gd name="connsiteY19" fmla="*/ 7232 h 10301"/>
              <a:gd name="connsiteX20" fmla="*/ 9783 w 10091"/>
              <a:gd name="connsiteY20" fmla="*/ 8322 h 10301"/>
              <a:gd name="connsiteX21" fmla="*/ 10091 w 10091"/>
              <a:gd name="connsiteY21" fmla="*/ 8571 h 10301"/>
              <a:gd name="connsiteX22" fmla="*/ 9984 w 10091"/>
              <a:gd name="connsiteY22" fmla="*/ 8692 h 10301"/>
              <a:gd name="connsiteX23" fmla="*/ 8955 w 10091"/>
              <a:gd name="connsiteY23" fmla="*/ 9402 h 10301"/>
              <a:gd name="connsiteX24" fmla="*/ 7783 w 10091"/>
              <a:gd name="connsiteY24" fmla="*/ 9931 h 10301"/>
              <a:gd name="connsiteX25" fmla="*/ 6250 w 10091"/>
              <a:gd name="connsiteY25" fmla="*/ 10301 h 10301"/>
              <a:gd name="connsiteX0" fmla="*/ 3700 w 10091"/>
              <a:gd name="connsiteY0" fmla="*/ 10271 h 10301"/>
              <a:gd name="connsiteX1" fmla="*/ 2399 w 10091"/>
              <a:gd name="connsiteY1" fmla="*/ 9931 h 10301"/>
              <a:gd name="connsiteX2" fmla="*/ 1227 w 10091"/>
              <a:gd name="connsiteY2" fmla="*/ 9341 h 10301"/>
              <a:gd name="connsiteX3" fmla="*/ 405 w 10091"/>
              <a:gd name="connsiteY3" fmla="*/ 8706 h 10301"/>
              <a:gd name="connsiteX4" fmla="*/ 1 w 10091"/>
              <a:gd name="connsiteY4" fmla="*/ 8330 h 10301"/>
              <a:gd name="connsiteX5" fmla="*/ 440 w 10091"/>
              <a:gd name="connsiteY5" fmla="*/ 8131 h 10301"/>
              <a:gd name="connsiteX6" fmla="*/ 2884 w 10091"/>
              <a:gd name="connsiteY6" fmla="*/ 7232 h 10301"/>
              <a:gd name="connsiteX7" fmla="*/ 3121 w 10091"/>
              <a:gd name="connsiteY7" fmla="*/ 6552 h 10301"/>
              <a:gd name="connsiteX8" fmla="*/ 3310 w 10091"/>
              <a:gd name="connsiteY8" fmla="*/ 6513 h 10301"/>
              <a:gd name="connsiteX9" fmla="*/ 2837 w 10091"/>
              <a:gd name="connsiteY9" fmla="*/ 4283 h 10301"/>
              <a:gd name="connsiteX10" fmla="*/ 2600 w 10091"/>
              <a:gd name="connsiteY10" fmla="*/ 3643 h 10301"/>
              <a:gd name="connsiteX11" fmla="*/ 2742 w 10091"/>
              <a:gd name="connsiteY11" fmla="*/ 3124 h 10301"/>
              <a:gd name="connsiteX12" fmla="*/ 3263 w 10091"/>
              <a:gd name="connsiteY12" fmla="*/ 614 h 10301"/>
              <a:gd name="connsiteX13" fmla="*/ 6943 w 10091"/>
              <a:gd name="connsiteY13" fmla="*/ 614 h 10301"/>
              <a:gd name="connsiteX14" fmla="*/ 7416 w 10091"/>
              <a:gd name="connsiteY14" fmla="*/ 3124 h 10301"/>
              <a:gd name="connsiteX15" fmla="*/ 7558 w 10091"/>
              <a:gd name="connsiteY15" fmla="*/ 3643 h 10301"/>
              <a:gd name="connsiteX16" fmla="*/ 7322 w 10091"/>
              <a:gd name="connsiteY16" fmla="*/ 4283 h 10301"/>
              <a:gd name="connsiteX17" fmla="*/ 6848 w 10091"/>
              <a:gd name="connsiteY17" fmla="*/ 6513 h 10301"/>
              <a:gd name="connsiteX18" fmla="*/ 7085 w 10091"/>
              <a:gd name="connsiteY18" fmla="*/ 6552 h 10301"/>
              <a:gd name="connsiteX19" fmla="*/ 7274 w 10091"/>
              <a:gd name="connsiteY19" fmla="*/ 7232 h 10301"/>
              <a:gd name="connsiteX20" fmla="*/ 9783 w 10091"/>
              <a:gd name="connsiteY20" fmla="*/ 8322 h 10301"/>
              <a:gd name="connsiteX21" fmla="*/ 10091 w 10091"/>
              <a:gd name="connsiteY21" fmla="*/ 8571 h 10301"/>
              <a:gd name="connsiteX22" fmla="*/ 9984 w 10091"/>
              <a:gd name="connsiteY22" fmla="*/ 8692 h 10301"/>
              <a:gd name="connsiteX23" fmla="*/ 8955 w 10091"/>
              <a:gd name="connsiteY23" fmla="*/ 9402 h 10301"/>
              <a:gd name="connsiteX24" fmla="*/ 7783 w 10091"/>
              <a:gd name="connsiteY24" fmla="*/ 9931 h 10301"/>
              <a:gd name="connsiteX25" fmla="*/ 6250 w 10091"/>
              <a:gd name="connsiteY25" fmla="*/ 10301 h 10301"/>
              <a:gd name="connsiteX0" fmla="*/ 5080 w 10091"/>
              <a:gd name="connsiteY0" fmla="*/ 10386 h 10386"/>
              <a:gd name="connsiteX1" fmla="*/ 2399 w 10091"/>
              <a:gd name="connsiteY1" fmla="*/ 9931 h 10386"/>
              <a:gd name="connsiteX2" fmla="*/ 1227 w 10091"/>
              <a:gd name="connsiteY2" fmla="*/ 9341 h 10386"/>
              <a:gd name="connsiteX3" fmla="*/ 405 w 10091"/>
              <a:gd name="connsiteY3" fmla="*/ 8706 h 10386"/>
              <a:gd name="connsiteX4" fmla="*/ 1 w 10091"/>
              <a:gd name="connsiteY4" fmla="*/ 8330 h 10386"/>
              <a:gd name="connsiteX5" fmla="*/ 440 w 10091"/>
              <a:gd name="connsiteY5" fmla="*/ 8131 h 10386"/>
              <a:gd name="connsiteX6" fmla="*/ 2884 w 10091"/>
              <a:gd name="connsiteY6" fmla="*/ 7232 h 10386"/>
              <a:gd name="connsiteX7" fmla="*/ 3121 w 10091"/>
              <a:gd name="connsiteY7" fmla="*/ 6552 h 10386"/>
              <a:gd name="connsiteX8" fmla="*/ 3310 w 10091"/>
              <a:gd name="connsiteY8" fmla="*/ 6513 h 10386"/>
              <a:gd name="connsiteX9" fmla="*/ 2837 w 10091"/>
              <a:gd name="connsiteY9" fmla="*/ 4283 h 10386"/>
              <a:gd name="connsiteX10" fmla="*/ 2600 w 10091"/>
              <a:gd name="connsiteY10" fmla="*/ 3643 h 10386"/>
              <a:gd name="connsiteX11" fmla="*/ 2742 w 10091"/>
              <a:gd name="connsiteY11" fmla="*/ 3124 h 10386"/>
              <a:gd name="connsiteX12" fmla="*/ 3263 w 10091"/>
              <a:gd name="connsiteY12" fmla="*/ 614 h 10386"/>
              <a:gd name="connsiteX13" fmla="*/ 6943 w 10091"/>
              <a:gd name="connsiteY13" fmla="*/ 614 h 10386"/>
              <a:gd name="connsiteX14" fmla="*/ 7416 w 10091"/>
              <a:gd name="connsiteY14" fmla="*/ 3124 h 10386"/>
              <a:gd name="connsiteX15" fmla="*/ 7558 w 10091"/>
              <a:gd name="connsiteY15" fmla="*/ 3643 h 10386"/>
              <a:gd name="connsiteX16" fmla="*/ 7322 w 10091"/>
              <a:gd name="connsiteY16" fmla="*/ 4283 h 10386"/>
              <a:gd name="connsiteX17" fmla="*/ 6848 w 10091"/>
              <a:gd name="connsiteY17" fmla="*/ 6513 h 10386"/>
              <a:gd name="connsiteX18" fmla="*/ 7085 w 10091"/>
              <a:gd name="connsiteY18" fmla="*/ 6552 h 10386"/>
              <a:gd name="connsiteX19" fmla="*/ 7274 w 10091"/>
              <a:gd name="connsiteY19" fmla="*/ 7232 h 10386"/>
              <a:gd name="connsiteX20" fmla="*/ 9783 w 10091"/>
              <a:gd name="connsiteY20" fmla="*/ 8322 h 10386"/>
              <a:gd name="connsiteX21" fmla="*/ 10091 w 10091"/>
              <a:gd name="connsiteY21" fmla="*/ 8571 h 10386"/>
              <a:gd name="connsiteX22" fmla="*/ 9984 w 10091"/>
              <a:gd name="connsiteY22" fmla="*/ 8692 h 10386"/>
              <a:gd name="connsiteX23" fmla="*/ 8955 w 10091"/>
              <a:gd name="connsiteY23" fmla="*/ 9402 h 10386"/>
              <a:gd name="connsiteX24" fmla="*/ 7783 w 10091"/>
              <a:gd name="connsiteY24" fmla="*/ 9931 h 10386"/>
              <a:gd name="connsiteX25" fmla="*/ 6250 w 10091"/>
              <a:gd name="connsiteY25" fmla="*/ 10301 h 10386"/>
              <a:gd name="connsiteX0" fmla="*/ 5080 w 10091"/>
              <a:gd name="connsiteY0" fmla="*/ 10386 h 10440"/>
              <a:gd name="connsiteX1" fmla="*/ 2399 w 10091"/>
              <a:gd name="connsiteY1" fmla="*/ 9931 h 10440"/>
              <a:gd name="connsiteX2" fmla="*/ 1227 w 10091"/>
              <a:gd name="connsiteY2" fmla="*/ 9341 h 10440"/>
              <a:gd name="connsiteX3" fmla="*/ 405 w 10091"/>
              <a:gd name="connsiteY3" fmla="*/ 8706 h 10440"/>
              <a:gd name="connsiteX4" fmla="*/ 1 w 10091"/>
              <a:gd name="connsiteY4" fmla="*/ 8330 h 10440"/>
              <a:gd name="connsiteX5" fmla="*/ 440 w 10091"/>
              <a:gd name="connsiteY5" fmla="*/ 8131 h 10440"/>
              <a:gd name="connsiteX6" fmla="*/ 2884 w 10091"/>
              <a:gd name="connsiteY6" fmla="*/ 7232 h 10440"/>
              <a:gd name="connsiteX7" fmla="*/ 3121 w 10091"/>
              <a:gd name="connsiteY7" fmla="*/ 6552 h 10440"/>
              <a:gd name="connsiteX8" fmla="*/ 3310 w 10091"/>
              <a:gd name="connsiteY8" fmla="*/ 6513 h 10440"/>
              <a:gd name="connsiteX9" fmla="*/ 2837 w 10091"/>
              <a:gd name="connsiteY9" fmla="*/ 4283 h 10440"/>
              <a:gd name="connsiteX10" fmla="*/ 2600 w 10091"/>
              <a:gd name="connsiteY10" fmla="*/ 3643 h 10440"/>
              <a:gd name="connsiteX11" fmla="*/ 2742 w 10091"/>
              <a:gd name="connsiteY11" fmla="*/ 3124 h 10440"/>
              <a:gd name="connsiteX12" fmla="*/ 3263 w 10091"/>
              <a:gd name="connsiteY12" fmla="*/ 614 h 10440"/>
              <a:gd name="connsiteX13" fmla="*/ 6943 w 10091"/>
              <a:gd name="connsiteY13" fmla="*/ 614 h 10440"/>
              <a:gd name="connsiteX14" fmla="*/ 7416 w 10091"/>
              <a:gd name="connsiteY14" fmla="*/ 3124 h 10440"/>
              <a:gd name="connsiteX15" fmla="*/ 7558 w 10091"/>
              <a:gd name="connsiteY15" fmla="*/ 3643 h 10440"/>
              <a:gd name="connsiteX16" fmla="*/ 7322 w 10091"/>
              <a:gd name="connsiteY16" fmla="*/ 4283 h 10440"/>
              <a:gd name="connsiteX17" fmla="*/ 6848 w 10091"/>
              <a:gd name="connsiteY17" fmla="*/ 6513 h 10440"/>
              <a:gd name="connsiteX18" fmla="*/ 7085 w 10091"/>
              <a:gd name="connsiteY18" fmla="*/ 6552 h 10440"/>
              <a:gd name="connsiteX19" fmla="*/ 7274 w 10091"/>
              <a:gd name="connsiteY19" fmla="*/ 7232 h 10440"/>
              <a:gd name="connsiteX20" fmla="*/ 9783 w 10091"/>
              <a:gd name="connsiteY20" fmla="*/ 8322 h 10440"/>
              <a:gd name="connsiteX21" fmla="*/ 10091 w 10091"/>
              <a:gd name="connsiteY21" fmla="*/ 8571 h 10440"/>
              <a:gd name="connsiteX22" fmla="*/ 9984 w 10091"/>
              <a:gd name="connsiteY22" fmla="*/ 8692 h 10440"/>
              <a:gd name="connsiteX23" fmla="*/ 8955 w 10091"/>
              <a:gd name="connsiteY23" fmla="*/ 9402 h 10440"/>
              <a:gd name="connsiteX24" fmla="*/ 7783 w 10091"/>
              <a:gd name="connsiteY24" fmla="*/ 9931 h 10440"/>
              <a:gd name="connsiteX25" fmla="*/ 6250 w 10091"/>
              <a:gd name="connsiteY25" fmla="*/ 10301 h 10440"/>
              <a:gd name="connsiteX0" fmla="*/ 5080 w 10091"/>
              <a:gd name="connsiteY0" fmla="*/ 10386 h 10440"/>
              <a:gd name="connsiteX1" fmla="*/ 2399 w 10091"/>
              <a:gd name="connsiteY1" fmla="*/ 9931 h 10440"/>
              <a:gd name="connsiteX2" fmla="*/ 1227 w 10091"/>
              <a:gd name="connsiteY2" fmla="*/ 9341 h 10440"/>
              <a:gd name="connsiteX3" fmla="*/ 405 w 10091"/>
              <a:gd name="connsiteY3" fmla="*/ 8706 h 10440"/>
              <a:gd name="connsiteX4" fmla="*/ 1 w 10091"/>
              <a:gd name="connsiteY4" fmla="*/ 8330 h 10440"/>
              <a:gd name="connsiteX5" fmla="*/ 440 w 10091"/>
              <a:gd name="connsiteY5" fmla="*/ 8131 h 10440"/>
              <a:gd name="connsiteX6" fmla="*/ 2884 w 10091"/>
              <a:gd name="connsiteY6" fmla="*/ 7232 h 10440"/>
              <a:gd name="connsiteX7" fmla="*/ 3121 w 10091"/>
              <a:gd name="connsiteY7" fmla="*/ 6552 h 10440"/>
              <a:gd name="connsiteX8" fmla="*/ 3310 w 10091"/>
              <a:gd name="connsiteY8" fmla="*/ 6513 h 10440"/>
              <a:gd name="connsiteX9" fmla="*/ 2837 w 10091"/>
              <a:gd name="connsiteY9" fmla="*/ 4283 h 10440"/>
              <a:gd name="connsiteX10" fmla="*/ 2600 w 10091"/>
              <a:gd name="connsiteY10" fmla="*/ 3643 h 10440"/>
              <a:gd name="connsiteX11" fmla="*/ 2742 w 10091"/>
              <a:gd name="connsiteY11" fmla="*/ 3124 h 10440"/>
              <a:gd name="connsiteX12" fmla="*/ 3263 w 10091"/>
              <a:gd name="connsiteY12" fmla="*/ 614 h 10440"/>
              <a:gd name="connsiteX13" fmla="*/ 6943 w 10091"/>
              <a:gd name="connsiteY13" fmla="*/ 614 h 10440"/>
              <a:gd name="connsiteX14" fmla="*/ 7416 w 10091"/>
              <a:gd name="connsiteY14" fmla="*/ 3124 h 10440"/>
              <a:gd name="connsiteX15" fmla="*/ 7558 w 10091"/>
              <a:gd name="connsiteY15" fmla="*/ 3643 h 10440"/>
              <a:gd name="connsiteX16" fmla="*/ 7322 w 10091"/>
              <a:gd name="connsiteY16" fmla="*/ 4283 h 10440"/>
              <a:gd name="connsiteX17" fmla="*/ 6848 w 10091"/>
              <a:gd name="connsiteY17" fmla="*/ 6513 h 10440"/>
              <a:gd name="connsiteX18" fmla="*/ 7085 w 10091"/>
              <a:gd name="connsiteY18" fmla="*/ 6552 h 10440"/>
              <a:gd name="connsiteX19" fmla="*/ 7274 w 10091"/>
              <a:gd name="connsiteY19" fmla="*/ 7232 h 10440"/>
              <a:gd name="connsiteX20" fmla="*/ 9783 w 10091"/>
              <a:gd name="connsiteY20" fmla="*/ 8322 h 10440"/>
              <a:gd name="connsiteX21" fmla="*/ 10091 w 10091"/>
              <a:gd name="connsiteY21" fmla="*/ 8571 h 10440"/>
              <a:gd name="connsiteX22" fmla="*/ 9984 w 10091"/>
              <a:gd name="connsiteY22" fmla="*/ 8692 h 10440"/>
              <a:gd name="connsiteX23" fmla="*/ 8955 w 10091"/>
              <a:gd name="connsiteY23" fmla="*/ 9402 h 10440"/>
              <a:gd name="connsiteX24" fmla="*/ 7783 w 10091"/>
              <a:gd name="connsiteY24" fmla="*/ 9931 h 10440"/>
              <a:gd name="connsiteX25" fmla="*/ 6340 w 10091"/>
              <a:gd name="connsiteY25" fmla="*/ 10402 h 10440"/>
              <a:gd name="connsiteX0" fmla="*/ 5080 w 10091"/>
              <a:gd name="connsiteY0" fmla="*/ 10386 h 10440"/>
              <a:gd name="connsiteX1" fmla="*/ 2399 w 10091"/>
              <a:gd name="connsiteY1" fmla="*/ 9931 h 10440"/>
              <a:gd name="connsiteX2" fmla="*/ 1227 w 10091"/>
              <a:gd name="connsiteY2" fmla="*/ 9341 h 10440"/>
              <a:gd name="connsiteX3" fmla="*/ 405 w 10091"/>
              <a:gd name="connsiteY3" fmla="*/ 8706 h 10440"/>
              <a:gd name="connsiteX4" fmla="*/ 1 w 10091"/>
              <a:gd name="connsiteY4" fmla="*/ 8330 h 10440"/>
              <a:gd name="connsiteX5" fmla="*/ 440 w 10091"/>
              <a:gd name="connsiteY5" fmla="*/ 8131 h 10440"/>
              <a:gd name="connsiteX6" fmla="*/ 2884 w 10091"/>
              <a:gd name="connsiteY6" fmla="*/ 7232 h 10440"/>
              <a:gd name="connsiteX7" fmla="*/ 3121 w 10091"/>
              <a:gd name="connsiteY7" fmla="*/ 6552 h 10440"/>
              <a:gd name="connsiteX8" fmla="*/ 3310 w 10091"/>
              <a:gd name="connsiteY8" fmla="*/ 6513 h 10440"/>
              <a:gd name="connsiteX9" fmla="*/ 2837 w 10091"/>
              <a:gd name="connsiteY9" fmla="*/ 4283 h 10440"/>
              <a:gd name="connsiteX10" fmla="*/ 2600 w 10091"/>
              <a:gd name="connsiteY10" fmla="*/ 3643 h 10440"/>
              <a:gd name="connsiteX11" fmla="*/ 2742 w 10091"/>
              <a:gd name="connsiteY11" fmla="*/ 3124 h 10440"/>
              <a:gd name="connsiteX12" fmla="*/ 3263 w 10091"/>
              <a:gd name="connsiteY12" fmla="*/ 614 h 10440"/>
              <a:gd name="connsiteX13" fmla="*/ 6943 w 10091"/>
              <a:gd name="connsiteY13" fmla="*/ 614 h 10440"/>
              <a:gd name="connsiteX14" fmla="*/ 7416 w 10091"/>
              <a:gd name="connsiteY14" fmla="*/ 3124 h 10440"/>
              <a:gd name="connsiteX15" fmla="*/ 7558 w 10091"/>
              <a:gd name="connsiteY15" fmla="*/ 3643 h 10440"/>
              <a:gd name="connsiteX16" fmla="*/ 7322 w 10091"/>
              <a:gd name="connsiteY16" fmla="*/ 4283 h 10440"/>
              <a:gd name="connsiteX17" fmla="*/ 6848 w 10091"/>
              <a:gd name="connsiteY17" fmla="*/ 6513 h 10440"/>
              <a:gd name="connsiteX18" fmla="*/ 7085 w 10091"/>
              <a:gd name="connsiteY18" fmla="*/ 6552 h 10440"/>
              <a:gd name="connsiteX19" fmla="*/ 7274 w 10091"/>
              <a:gd name="connsiteY19" fmla="*/ 7232 h 10440"/>
              <a:gd name="connsiteX20" fmla="*/ 9783 w 10091"/>
              <a:gd name="connsiteY20" fmla="*/ 8322 h 10440"/>
              <a:gd name="connsiteX21" fmla="*/ 10091 w 10091"/>
              <a:gd name="connsiteY21" fmla="*/ 8571 h 10440"/>
              <a:gd name="connsiteX22" fmla="*/ 9984 w 10091"/>
              <a:gd name="connsiteY22" fmla="*/ 8692 h 10440"/>
              <a:gd name="connsiteX23" fmla="*/ 8955 w 10091"/>
              <a:gd name="connsiteY23" fmla="*/ 9402 h 10440"/>
              <a:gd name="connsiteX24" fmla="*/ 7980 w 10091"/>
              <a:gd name="connsiteY24" fmla="*/ 9989 h 10440"/>
              <a:gd name="connsiteX25" fmla="*/ 6340 w 10091"/>
              <a:gd name="connsiteY25" fmla="*/ 10402 h 10440"/>
              <a:gd name="connsiteX0" fmla="*/ 5080 w 10091"/>
              <a:gd name="connsiteY0" fmla="*/ 10386 h 10440"/>
              <a:gd name="connsiteX1" fmla="*/ 2399 w 10091"/>
              <a:gd name="connsiteY1" fmla="*/ 9931 h 10440"/>
              <a:gd name="connsiteX2" fmla="*/ 1227 w 10091"/>
              <a:gd name="connsiteY2" fmla="*/ 9341 h 10440"/>
              <a:gd name="connsiteX3" fmla="*/ 405 w 10091"/>
              <a:gd name="connsiteY3" fmla="*/ 8706 h 10440"/>
              <a:gd name="connsiteX4" fmla="*/ 1 w 10091"/>
              <a:gd name="connsiteY4" fmla="*/ 8330 h 10440"/>
              <a:gd name="connsiteX5" fmla="*/ 440 w 10091"/>
              <a:gd name="connsiteY5" fmla="*/ 8131 h 10440"/>
              <a:gd name="connsiteX6" fmla="*/ 2884 w 10091"/>
              <a:gd name="connsiteY6" fmla="*/ 7232 h 10440"/>
              <a:gd name="connsiteX7" fmla="*/ 3121 w 10091"/>
              <a:gd name="connsiteY7" fmla="*/ 6552 h 10440"/>
              <a:gd name="connsiteX8" fmla="*/ 3310 w 10091"/>
              <a:gd name="connsiteY8" fmla="*/ 6513 h 10440"/>
              <a:gd name="connsiteX9" fmla="*/ 2837 w 10091"/>
              <a:gd name="connsiteY9" fmla="*/ 4283 h 10440"/>
              <a:gd name="connsiteX10" fmla="*/ 2600 w 10091"/>
              <a:gd name="connsiteY10" fmla="*/ 3643 h 10440"/>
              <a:gd name="connsiteX11" fmla="*/ 2742 w 10091"/>
              <a:gd name="connsiteY11" fmla="*/ 3124 h 10440"/>
              <a:gd name="connsiteX12" fmla="*/ 3263 w 10091"/>
              <a:gd name="connsiteY12" fmla="*/ 614 h 10440"/>
              <a:gd name="connsiteX13" fmla="*/ 6943 w 10091"/>
              <a:gd name="connsiteY13" fmla="*/ 614 h 10440"/>
              <a:gd name="connsiteX14" fmla="*/ 7416 w 10091"/>
              <a:gd name="connsiteY14" fmla="*/ 3124 h 10440"/>
              <a:gd name="connsiteX15" fmla="*/ 7558 w 10091"/>
              <a:gd name="connsiteY15" fmla="*/ 3643 h 10440"/>
              <a:gd name="connsiteX16" fmla="*/ 7322 w 10091"/>
              <a:gd name="connsiteY16" fmla="*/ 4283 h 10440"/>
              <a:gd name="connsiteX17" fmla="*/ 6848 w 10091"/>
              <a:gd name="connsiteY17" fmla="*/ 6513 h 10440"/>
              <a:gd name="connsiteX18" fmla="*/ 7085 w 10091"/>
              <a:gd name="connsiteY18" fmla="*/ 6552 h 10440"/>
              <a:gd name="connsiteX19" fmla="*/ 7274 w 10091"/>
              <a:gd name="connsiteY19" fmla="*/ 7232 h 10440"/>
              <a:gd name="connsiteX20" fmla="*/ 9783 w 10091"/>
              <a:gd name="connsiteY20" fmla="*/ 8322 h 10440"/>
              <a:gd name="connsiteX21" fmla="*/ 10091 w 10091"/>
              <a:gd name="connsiteY21" fmla="*/ 8571 h 10440"/>
              <a:gd name="connsiteX22" fmla="*/ 9984 w 10091"/>
              <a:gd name="connsiteY22" fmla="*/ 8692 h 10440"/>
              <a:gd name="connsiteX23" fmla="*/ 9116 w 10091"/>
              <a:gd name="connsiteY23" fmla="*/ 9474 h 10440"/>
              <a:gd name="connsiteX24" fmla="*/ 7980 w 10091"/>
              <a:gd name="connsiteY24" fmla="*/ 9989 h 10440"/>
              <a:gd name="connsiteX25" fmla="*/ 6340 w 10091"/>
              <a:gd name="connsiteY25" fmla="*/ 10402 h 10440"/>
              <a:gd name="connsiteX0" fmla="*/ 5080 w 10189"/>
              <a:gd name="connsiteY0" fmla="*/ 10386 h 10440"/>
              <a:gd name="connsiteX1" fmla="*/ 2399 w 10189"/>
              <a:gd name="connsiteY1" fmla="*/ 9931 h 10440"/>
              <a:gd name="connsiteX2" fmla="*/ 1227 w 10189"/>
              <a:gd name="connsiteY2" fmla="*/ 9341 h 10440"/>
              <a:gd name="connsiteX3" fmla="*/ 405 w 10189"/>
              <a:gd name="connsiteY3" fmla="*/ 8706 h 10440"/>
              <a:gd name="connsiteX4" fmla="*/ 1 w 10189"/>
              <a:gd name="connsiteY4" fmla="*/ 8330 h 10440"/>
              <a:gd name="connsiteX5" fmla="*/ 440 w 10189"/>
              <a:gd name="connsiteY5" fmla="*/ 8131 h 10440"/>
              <a:gd name="connsiteX6" fmla="*/ 2884 w 10189"/>
              <a:gd name="connsiteY6" fmla="*/ 7232 h 10440"/>
              <a:gd name="connsiteX7" fmla="*/ 3121 w 10189"/>
              <a:gd name="connsiteY7" fmla="*/ 6552 h 10440"/>
              <a:gd name="connsiteX8" fmla="*/ 3310 w 10189"/>
              <a:gd name="connsiteY8" fmla="*/ 6513 h 10440"/>
              <a:gd name="connsiteX9" fmla="*/ 2837 w 10189"/>
              <a:gd name="connsiteY9" fmla="*/ 4283 h 10440"/>
              <a:gd name="connsiteX10" fmla="*/ 2600 w 10189"/>
              <a:gd name="connsiteY10" fmla="*/ 3643 h 10440"/>
              <a:gd name="connsiteX11" fmla="*/ 2742 w 10189"/>
              <a:gd name="connsiteY11" fmla="*/ 3124 h 10440"/>
              <a:gd name="connsiteX12" fmla="*/ 3263 w 10189"/>
              <a:gd name="connsiteY12" fmla="*/ 614 h 10440"/>
              <a:gd name="connsiteX13" fmla="*/ 6943 w 10189"/>
              <a:gd name="connsiteY13" fmla="*/ 614 h 10440"/>
              <a:gd name="connsiteX14" fmla="*/ 7416 w 10189"/>
              <a:gd name="connsiteY14" fmla="*/ 3124 h 10440"/>
              <a:gd name="connsiteX15" fmla="*/ 7558 w 10189"/>
              <a:gd name="connsiteY15" fmla="*/ 3643 h 10440"/>
              <a:gd name="connsiteX16" fmla="*/ 7322 w 10189"/>
              <a:gd name="connsiteY16" fmla="*/ 4283 h 10440"/>
              <a:gd name="connsiteX17" fmla="*/ 6848 w 10189"/>
              <a:gd name="connsiteY17" fmla="*/ 6513 h 10440"/>
              <a:gd name="connsiteX18" fmla="*/ 7085 w 10189"/>
              <a:gd name="connsiteY18" fmla="*/ 6552 h 10440"/>
              <a:gd name="connsiteX19" fmla="*/ 7274 w 10189"/>
              <a:gd name="connsiteY19" fmla="*/ 7232 h 10440"/>
              <a:gd name="connsiteX20" fmla="*/ 9783 w 10189"/>
              <a:gd name="connsiteY20" fmla="*/ 8322 h 10440"/>
              <a:gd name="connsiteX21" fmla="*/ 10091 w 10189"/>
              <a:gd name="connsiteY21" fmla="*/ 8571 h 10440"/>
              <a:gd name="connsiteX22" fmla="*/ 10109 w 10189"/>
              <a:gd name="connsiteY22" fmla="*/ 8778 h 10440"/>
              <a:gd name="connsiteX23" fmla="*/ 9116 w 10189"/>
              <a:gd name="connsiteY23" fmla="*/ 9474 h 10440"/>
              <a:gd name="connsiteX24" fmla="*/ 7980 w 10189"/>
              <a:gd name="connsiteY24" fmla="*/ 9989 h 10440"/>
              <a:gd name="connsiteX25" fmla="*/ 6340 w 10189"/>
              <a:gd name="connsiteY25" fmla="*/ 10402 h 10440"/>
              <a:gd name="connsiteX0" fmla="*/ 5080 w 10189"/>
              <a:gd name="connsiteY0" fmla="*/ 10386 h 10440"/>
              <a:gd name="connsiteX1" fmla="*/ 2399 w 10189"/>
              <a:gd name="connsiteY1" fmla="*/ 9931 h 10440"/>
              <a:gd name="connsiteX2" fmla="*/ 1227 w 10189"/>
              <a:gd name="connsiteY2" fmla="*/ 9341 h 10440"/>
              <a:gd name="connsiteX3" fmla="*/ 405 w 10189"/>
              <a:gd name="connsiteY3" fmla="*/ 8706 h 10440"/>
              <a:gd name="connsiteX4" fmla="*/ 1 w 10189"/>
              <a:gd name="connsiteY4" fmla="*/ 8330 h 10440"/>
              <a:gd name="connsiteX5" fmla="*/ 440 w 10189"/>
              <a:gd name="connsiteY5" fmla="*/ 8131 h 10440"/>
              <a:gd name="connsiteX6" fmla="*/ 2884 w 10189"/>
              <a:gd name="connsiteY6" fmla="*/ 7232 h 10440"/>
              <a:gd name="connsiteX7" fmla="*/ 3121 w 10189"/>
              <a:gd name="connsiteY7" fmla="*/ 6552 h 10440"/>
              <a:gd name="connsiteX8" fmla="*/ 3310 w 10189"/>
              <a:gd name="connsiteY8" fmla="*/ 6513 h 10440"/>
              <a:gd name="connsiteX9" fmla="*/ 2837 w 10189"/>
              <a:gd name="connsiteY9" fmla="*/ 4283 h 10440"/>
              <a:gd name="connsiteX10" fmla="*/ 2600 w 10189"/>
              <a:gd name="connsiteY10" fmla="*/ 3643 h 10440"/>
              <a:gd name="connsiteX11" fmla="*/ 2742 w 10189"/>
              <a:gd name="connsiteY11" fmla="*/ 3124 h 10440"/>
              <a:gd name="connsiteX12" fmla="*/ 3263 w 10189"/>
              <a:gd name="connsiteY12" fmla="*/ 614 h 10440"/>
              <a:gd name="connsiteX13" fmla="*/ 6943 w 10189"/>
              <a:gd name="connsiteY13" fmla="*/ 614 h 10440"/>
              <a:gd name="connsiteX14" fmla="*/ 7416 w 10189"/>
              <a:gd name="connsiteY14" fmla="*/ 3124 h 10440"/>
              <a:gd name="connsiteX15" fmla="*/ 7558 w 10189"/>
              <a:gd name="connsiteY15" fmla="*/ 3643 h 10440"/>
              <a:gd name="connsiteX16" fmla="*/ 7322 w 10189"/>
              <a:gd name="connsiteY16" fmla="*/ 4283 h 10440"/>
              <a:gd name="connsiteX17" fmla="*/ 6848 w 10189"/>
              <a:gd name="connsiteY17" fmla="*/ 6513 h 10440"/>
              <a:gd name="connsiteX18" fmla="*/ 7085 w 10189"/>
              <a:gd name="connsiteY18" fmla="*/ 6552 h 10440"/>
              <a:gd name="connsiteX19" fmla="*/ 7274 w 10189"/>
              <a:gd name="connsiteY19" fmla="*/ 7232 h 10440"/>
              <a:gd name="connsiteX20" fmla="*/ 9783 w 10189"/>
              <a:gd name="connsiteY20" fmla="*/ 8322 h 10440"/>
              <a:gd name="connsiteX21" fmla="*/ 10091 w 10189"/>
              <a:gd name="connsiteY21" fmla="*/ 8571 h 10440"/>
              <a:gd name="connsiteX22" fmla="*/ 10109 w 10189"/>
              <a:gd name="connsiteY22" fmla="*/ 8778 h 10440"/>
              <a:gd name="connsiteX23" fmla="*/ 9116 w 10189"/>
              <a:gd name="connsiteY23" fmla="*/ 9474 h 10440"/>
              <a:gd name="connsiteX24" fmla="*/ 7980 w 10189"/>
              <a:gd name="connsiteY24" fmla="*/ 9989 h 10440"/>
              <a:gd name="connsiteX25" fmla="*/ 6340 w 10189"/>
              <a:gd name="connsiteY25" fmla="*/ 10402 h 10440"/>
              <a:gd name="connsiteX0" fmla="*/ 5223 w 10189"/>
              <a:gd name="connsiteY0" fmla="*/ 10400 h 10453"/>
              <a:gd name="connsiteX1" fmla="*/ 2399 w 10189"/>
              <a:gd name="connsiteY1" fmla="*/ 9931 h 10453"/>
              <a:gd name="connsiteX2" fmla="*/ 1227 w 10189"/>
              <a:gd name="connsiteY2" fmla="*/ 9341 h 10453"/>
              <a:gd name="connsiteX3" fmla="*/ 405 w 10189"/>
              <a:gd name="connsiteY3" fmla="*/ 8706 h 10453"/>
              <a:gd name="connsiteX4" fmla="*/ 1 w 10189"/>
              <a:gd name="connsiteY4" fmla="*/ 8330 h 10453"/>
              <a:gd name="connsiteX5" fmla="*/ 440 w 10189"/>
              <a:gd name="connsiteY5" fmla="*/ 8131 h 10453"/>
              <a:gd name="connsiteX6" fmla="*/ 2884 w 10189"/>
              <a:gd name="connsiteY6" fmla="*/ 7232 h 10453"/>
              <a:gd name="connsiteX7" fmla="*/ 3121 w 10189"/>
              <a:gd name="connsiteY7" fmla="*/ 6552 h 10453"/>
              <a:gd name="connsiteX8" fmla="*/ 3310 w 10189"/>
              <a:gd name="connsiteY8" fmla="*/ 6513 h 10453"/>
              <a:gd name="connsiteX9" fmla="*/ 2837 w 10189"/>
              <a:gd name="connsiteY9" fmla="*/ 4283 h 10453"/>
              <a:gd name="connsiteX10" fmla="*/ 2600 w 10189"/>
              <a:gd name="connsiteY10" fmla="*/ 3643 h 10453"/>
              <a:gd name="connsiteX11" fmla="*/ 2742 w 10189"/>
              <a:gd name="connsiteY11" fmla="*/ 3124 h 10453"/>
              <a:gd name="connsiteX12" fmla="*/ 3263 w 10189"/>
              <a:gd name="connsiteY12" fmla="*/ 614 h 10453"/>
              <a:gd name="connsiteX13" fmla="*/ 6943 w 10189"/>
              <a:gd name="connsiteY13" fmla="*/ 614 h 10453"/>
              <a:gd name="connsiteX14" fmla="*/ 7416 w 10189"/>
              <a:gd name="connsiteY14" fmla="*/ 3124 h 10453"/>
              <a:gd name="connsiteX15" fmla="*/ 7558 w 10189"/>
              <a:gd name="connsiteY15" fmla="*/ 3643 h 10453"/>
              <a:gd name="connsiteX16" fmla="*/ 7322 w 10189"/>
              <a:gd name="connsiteY16" fmla="*/ 4283 h 10453"/>
              <a:gd name="connsiteX17" fmla="*/ 6848 w 10189"/>
              <a:gd name="connsiteY17" fmla="*/ 6513 h 10453"/>
              <a:gd name="connsiteX18" fmla="*/ 7085 w 10189"/>
              <a:gd name="connsiteY18" fmla="*/ 6552 h 10453"/>
              <a:gd name="connsiteX19" fmla="*/ 7274 w 10189"/>
              <a:gd name="connsiteY19" fmla="*/ 7232 h 10453"/>
              <a:gd name="connsiteX20" fmla="*/ 9783 w 10189"/>
              <a:gd name="connsiteY20" fmla="*/ 8322 h 10453"/>
              <a:gd name="connsiteX21" fmla="*/ 10091 w 10189"/>
              <a:gd name="connsiteY21" fmla="*/ 8571 h 10453"/>
              <a:gd name="connsiteX22" fmla="*/ 10109 w 10189"/>
              <a:gd name="connsiteY22" fmla="*/ 8778 h 10453"/>
              <a:gd name="connsiteX23" fmla="*/ 9116 w 10189"/>
              <a:gd name="connsiteY23" fmla="*/ 9474 h 10453"/>
              <a:gd name="connsiteX24" fmla="*/ 7980 w 10189"/>
              <a:gd name="connsiteY24" fmla="*/ 9989 h 10453"/>
              <a:gd name="connsiteX25" fmla="*/ 6340 w 10189"/>
              <a:gd name="connsiteY25" fmla="*/ 10402 h 10453"/>
              <a:gd name="connsiteX0" fmla="*/ 5223 w 10189"/>
              <a:gd name="connsiteY0" fmla="*/ 10400 h 10402"/>
              <a:gd name="connsiteX1" fmla="*/ 3399 w 10189"/>
              <a:gd name="connsiteY1" fmla="*/ 10220 h 10402"/>
              <a:gd name="connsiteX2" fmla="*/ 2399 w 10189"/>
              <a:gd name="connsiteY2" fmla="*/ 9931 h 10402"/>
              <a:gd name="connsiteX3" fmla="*/ 1227 w 10189"/>
              <a:gd name="connsiteY3" fmla="*/ 9341 h 10402"/>
              <a:gd name="connsiteX4" fmla="*/ 405 w 10189"/>
              <a:gd name="connsiteY4" fmla="*/ 8706 h 10402"/>
              <a:gd name="connsiteX5" fmla="*/ 1 w 10189"/>
              <a:gd name="connsiteY5" fmla="*/ 8330 h 10402"/>
              <a:gd name="connsiteX6" fmla="*/ 440 w 10189"/>
              <a:gd name="connsiteY6" fmla="*/ 8131 h 10402"/>
              <a:gd name="connsiteX7" fmla="*/ 2884 w 10189"/>
              <a:gd name="connsiteY7" fmla="*/ 7232 h 10402"/>
              <a:gd name="connsiteX8" fmla="*/ 3121 w 10189"/>
              <a:gd name="connsiteY8" fmla="*/ 6552 h 10402"/>
              <a:gd name="connsiteX9" fmla="*/ 3310 w 10189"/>
              <a:gd name="connsiteY9" fmla="*/ 6513 h 10402"/>
              <a:gd name="connsiteX10" fmla="*/ 2837 w 10189"/>
              <a:gd name="connsiteY10" fmla="*/ 4283 h 10402"/>
              <a:gd name="connsiteX11" fmla="*/ 2600 w 10189"/>
              <a:gd name="connsiteY11" fmla="*/ 3643 h 10402"/>
              <a:gd name="connsiteX12" fmla="*/ 2742 w 10189"/>
              <a:gd name="connsiteY12" fmla="*/ 3124 h 10402"/>
              <a:gd name="connsiteX13" fmla="*/ 3263 w 10189"/>
              <a:gd name="connsiteY13" fmla="*/ 614 h 10402"/>
              <a:gd name="connsiteX14" fmla="*/ 6943 w 10189"/>
              <a:gd name="connsiteY14" fmla="*/ 614 h 10402"/>
              <a:gd name="connsiteX15" fmla="*/ 7416 w 10189"/>
              <a:gd name="connsiteY15" fmla="*/ 3124 h 10402"/>
              <a:gd name="connsiteX16" fmla="*/ 7558 w 10189"/>
              <a:gd name="connsiteY16" fmla="*/ 3643 h 10402"/>
              <a:gd name="connsiteX17" fmla="*/ 7322 w 10189"/>
              <a:gd name="connsiteY17" fmla="*/ 4283 h 10402"/>
              <a:gd name="connsiteX18" fmla="*/ 6848 w 10189"/>
              <a:gd name="connsiteY18" fmla="*/ 6513 h 10402"/>
              <a:gd name="connsiteX19" fmla="*/ 7085 w 10189"/>
              <a:gd name="connsiteY19" fmla="*/ 6552 h 10402"/>
              <a:gd name="connsiteX20" fmla="*/ 7274 w 10189"/>
              <a:gd name="connsiteY20" fmla="*/ 7232 h 10402"/>
              <a:gd name="connsiteX21" fmla="*/ 9783 w 10189"/>
              <a:gd name="connsiteY21" fmla="*/ 8322 h 10402"/>
              <a:gd name="connsiteX22" fmla="*/ 10091 w 10189"/>
              <a:gd name="connsiteY22" fmla="*/ 8571 h 10402"/>
              <a:gd name="connsiteX23" fmla="*/ 10109 w 10189"/>
              <a:gd name="connsiteY23" fmla="*/ 8778 h 10402"/>
              <a:gd name="connsiteX24" fmla="*/ 9116 w 10189"/>
              <a:gd name="connsiteY24" fmla="*/ 9474 h 10402"/>
              <a:gd name="connsiteX25" fmla="*/ 7980 w 10189"/>
              <a:gd name="connsiteY25" fmla="*/ 9989 h 10402"/>
              <a:gd name="connsiteX26" fmla="*/ 6340 w 10189"/>
              <a:gd name="connsiteY26" fmla="*/ 10402 h 10402"/>
              <a:gd name="connsiteX0" fmla="*/ 5295 w 10189"/>
              <a:gd name="connsiteY0" fmla="*/ 10530 h 10530"/>
              <a:gd name="connsiteX1" fmla="*/ 3399 w 10189"/>
              <a:gd name="connsiteY1" fmla="*/ 10220 h 10530"/>
              <a:gd name="connsiteX2" fmla="*/ 2399 w 10189"/>
              <a:gd name="connsiteY2" fmla="*/ 9931 h 10530"/>
              <a:gd name="connsiteX3" fmla="*/ 1227 w 10189"/>
              <a:gd name="connsiteY3" fmla="*/ 9341 h 10530"/>
              <a:gd name="connsiteX4" fmla="*/ 405 w 10189"/>
              <a:gd name="connsiteY4" fmla="*/ 8706 h 10530"/>
              <a:gd name="connsiteX5" fmla="*/ 1 w 10189"/>
              <a:gd name="connsiteY5" fmla="*/ 8330 h 10530"/>
              <a:gd name="connsiteX6" fmla="*/ 440 w 10189"/>
              <a:gd name="connsiteY6" fmla="*/ 8131 h 10530"/>
              <a:gd name="connsiteX7" fmla="*/ 2884 w 10189"/>
              <a:gd name="connsiteY7" fmla="*/ 7232 h 10530"/>
              <a:gd name="connsiteX8" fmla="*/ 3121 w 10189"/>
              <a:gd name="connsiteY8" fmla="*/ 6552 h 10530"/>
              <a:gd name="connsiteX9" fmla="*/ 3310 w 10189"/>
              <a:gd name="connsiteY9" fmla="*/ 6513 h 10530"/>
              <a:gd name="connsiteX10" fmla="*/ 2837 w 10189"/>
              <a:gd name="connsiteY10" fmla="*/ 4283 h 10530"/>
              <a:gd name="connsiteX11" fmla="*/ 2600 w 10189"/>
              <a:gd name="connsiteY11" fmla="*/ 3643 h 10530"/>
              <a:gd name="connsiteX12" fmla="*/ 2742 w 10189"/>
              <a:gd name="connsiteY12" fmla="*/ 3124 h 10530"/>
              <a:gd name="connsiteX13" fmla="*/ 3263 w 10189"/>
              <a:gd name="connsiteY13" fmla="*/ 614 h 10530"/>
              <a:gd name="connsiteX14" fmla="*/ 6943 w 10189"/>
              <a:gd name="connsiteY14" fmla="*/ 614 h 10530"/>
              <a:gd name="connsiteX15" fmla="*/ 7416 w 10189"/>
              <a:gd name="connsiteY15" fmla="*/ 3124 h 10530"/>
              <a:gd name="connsiteX16" fmla="*/ 7558 w 10189"/>
              <a:gd name="connsiteY16" fmla="*/ 3643 h 10530"/>
              <a:gd name="connsiteX17" fmla="*/ 7322 w 10189"/>
              <a:gd name="connsiteY17" fmla="*/ 4283 h 10530"/>
              <a:gd name="connsiteX18" fmla="*/ 6848 w 10189"/>
              <a:gd name="connsiteY18" fmla="*/ 6513 h 10530"/>
              <a:gd name="connsiteX19" fmla="*/ 7085 w 10189"/>
              <a:gd name="connsiteY19" fmla="*/ 6552 h 10530"/>
              <a:gd name="connsiteX20" fmla="*/ 7274 w 10189"/>
              <a:gd name="connsiteY20" fmla="*/ 7232 h 10530"/>
              <a:gd name="connsiteX21" fmla="*/ 9783 w 10189"/>
              <a:gd name="connsiteY21" fmla="*/ 8322 h 10530"/>
              <a:gd name="connsiteX22" fmla="*/ 10091 w 10189"/>
              <a:gd name="connsiteY22" fmla="*/ 8571 h 10530"/>
              <a:gd name="connsiteX23" fmla="*/ 10109 w 10189"/>
              <a:gd name="connsiteY23" fmla="*/ 8778 h 10530"/>
              <a:gd name="connsiteX24" fmla="*/ 9116 w 10189"/>
              <a:gd name="connsiteY24" fmla="*/ 9474 h 10530"/>
              <a:gd name="connsiteX25" fmla="*/ 7980 w 10189"/>
              <a:gd name="connsiteY25" fmla="*/ 9989 h 10530"/>
              <a:gd name="connsiteX26" fmla="*/ 6340 w 10189"/>
              <a:gd name="connsiteY26" fmla="*/ 10402 h 10530"/>
              <a:gd name="connsiteX0" fmla="*/ 5205 w 10189"/>
              <a:gd name="connsiteY0" fmla="*/ 10487 h 10487"/>
              <a:gd name="connsiteX1" fmla="*/ 3399 w 10189"/>
              <a:gd name="connsiteY1" fmla="*/ 10220 h 10487"/>
              <a:gd name="connsiteX2" fmla="*/ 2399 w 10189"/>
              <a:gd name="connsiteY2" fmla="*/ 9931 h 10487"/>
              <a:gd name="connsiteX3" fmla="*/ 1227 w 10189"/>
              <a:gd name="connsiteY3" fmla="*/ 9341 h 10487"/>
              <a:gd name="connsiteX4" fmla="*/ 405 w 10189"/>
              <a:gd name="connsiteY4" fmla="*/ 8706 h 10487"/>
              <a:gd name="connsiteX5" fmla="*/ 1 w 10189"/>
              <a:gd name="connsiteY5" fmla="*/ 8330 h 10487"/>
              <a:gd name="connsiteX6" fmla="*/ 440 w 10189"/>
              <a:gd name="connsiteY6" fmla="*/ 8131 h 10487"/>
              <a:gd name="connsiteX7" fmla="*/ 2884 w 10189"/>
              <a:gd name="connsiteY7" fmla="*/ 7232 h 10487"/>
              <a:gd name="connsiteX8" fmla="*/ 3121 w 10189"/>
              <a:gd name="connsiteY8" fmla="*/ 6552 h 10487"/>
              <a:gd name="connsiteX9" fmla="*/ 3310 w 10189"/>
              <a:gd name="connsiteY9" fmla="*/ 6513 h 10487"/>
              <a:gd name="connsiteX10" fmla="*/ 2837 w 10189"/>
              <a:gd name="connsiteY10" fmla="*/ 4283 h 10487"/>
              <a:gd name="connsiteX11" fmla="*/ 2600 w 10189"/>
              <a:gd name="connsiteY11" fmla="*/ 3643 h 10487"/>
              <a:gd name="connsiteX12" fmla="*/ 2742 w 10189"/>
              <a:gd name="connsiteY12" fmla="*/ 3124 h 10487"/>
              <a:gd name="connsiteX13" fmla="*/ 3263 w 10189"/>
              <a:gd name="connsiteY13" fmla="*/ 614 h 10487"/>
              <a:gd name="connsiteX14" fmla="*/ 6943 w 10189"/>
              <a:gd name="connsiteY14" fmla="*/ 614 h 10487"/>
              <a:gd name="connsiteX15" fmla="*/ 7416 w 10189"/>
              <a:gd name="connsiteY15" fmla="*/ 3124 h 10487"/>
              <a:gd name="connsiteX16" fmla="*/ 7558 w 10189"/>
              <a:gd name="connsiteY16" fmla="*/ 3643 h 10487"/>
              <a:gd name="connsiteX17" fmla="*/ 7322 w 10189"/>
              <a:gd name="connsiteY17" fmla="*/ 4283 h 10487"/>
              <a:gd name="connsiteX18" fmla="*/ 6848 w 10189"/>
              <a:gd name="connsiteY18" fmla="*/ 6513 h 10487"/>
              <a:gd name="connsiteX19" fmla="*/ 7085 w 10189"/>
              <a:gd name="connsiteY19" fmla="*/ 6552 h 10487"/>
              <a:gd name="connsiteX20" fmla="*/ 7274 w 10189"/>
              <a:gd name="connsiteY20" fmla="*/ 7232 h 10487"/>
              <a:gd name="connsiteX21" fmla="*/ 9783 w 10189"/>
              <a:gd name="connsiteY21" fmla="*/ 8322 h 10487"/>
              <a:gd name="connsiteX22" fmla="*/ 10091 w 10189"/>
              <a:gd name="connsiteY22" fmla="*/ 8571 h 10487"/>
              <a:gd name="connsiteX23" fmla="*/ 10109 w 10189"/>
              <a:gd name="connsiteY23" fmla="*/ 8778 h 10487"/>
              <a:gd name="connsiteX24" fmla="*/ 9116 w 10189"/>
              <a:gd name="connsiteY24" fmla="*/ 9474 h 10487"/>
              <a:gd name="connsiteX25" fmla="*/ 7980 w 10189"/>
              <a:gd name="connsiteY25" fmla="*/ 9989 h 10487"/>
              <a:gd name="connsiteX26" fmla="*/ 6340 w 10189"/>
              <a:gd name="connsiteY26" fmla="*/ 10402 h 10487"/>
              <a:gd name="connsiteX0" fmla="*/ 5205 w 10189"/>
              <a:gd name="connsiteY0" fmla="*/ 10487 h 10487"/>
              <a:gd name="connsiteX1" fmla="*/ 3722 w 10189"/>
              <a:gd name="connsiteY1" fmla="*/ 10292 h 10487"/>
              <a:gd name="connsiteX2" fmla="*/ 2399 w 10189"/>
              <a:gd name="connsiteY2" fmla="*/ 9931 h 10487"/>
              <a:gd name="connsiteX3" fmla="*/ 1227 w 10189"/>
              <a:gd name="connsiteY3" fmla="*/ 9341 h 10487"/>
              <a:gd name="connsiteX4" fmla="*/ 405 w 10189"/>
              <a:gd name="connsiteY4" fmla="*/ 8706 h 10487"/>
              <a:gd name="connsiteX5" fmla="*/ 1 w 10189"/>
              <a:gd name="connsiteY5" fmla="*/ 8330 h 10487"/>
              <a:gd name="connsiteX6" fmla="*/ 440 w 10189"/>
              <a:gd name="connsiteY6" fmla="*/ 8131 h 10487"/>
              <a:gd name="connsiteX7" fmla="*/ 2884 w 10189"/>
              <a:gd name="connsiteY7" fmla="*/ 7232 h 10487"/>
              <a:gd name="connsiteX8" fmla="*/ 3121 w 10189"/>
              <a:gd name="connsiteY8" fmla="*/ 6552 h 10487"/>
              <a:gd name="connsiteX9" fmla="*/ 3310 w 10189"/>
              <a:gd name="connsiteY9" fmla="*/ 6513 h 10487"/>
              <a:gd name="connsiteX10" fmla="*/ 2837 w 10189"/>
              <a:gd name="connsiteY10" fmla="*/ 4283 h 10487"/>
              <a:gd name="connsiteX11" fmla="*/ 2600 w 10189"/>
              <a:gd name="connsiteY11" fmla="*/ 3643 h 10487"/>
              <a:gd name="connsiteX12" fmla="*/ 2742 w 10189"/>
              <a:gd name="connsiteY12" fmla="*/ 3124 h 10487"/>
              <a:gd name="connsiteX13" fmla="*/ 3263 w 10189"/>
              <a:gd name="connsiteY13" fmla="*/ 614 h 10487"/>
              <a:gd name="connsiteX14" fmla="*/ 6943 w 10189"/>
              <a:gd name="connsiteY14" fmla="*/ 614 h 10487"/>
              <a:gd name="connsiteX15" fmla="*/ 7416 w 10189"/>
              <a:gd name="connsiteY15" fmla="*/ 3124 h 10487"/>
              <a:gd name="connsiteX16" fmla="*/ 7558 w 10189"/>
              <a:gd name="connsiteY16" fmla="*/ 3643 h 10487"/>
              <a:gd name="connsiteX17" fmla="*/ 7322 w 10189"/>
              <a:gd name="connsiteY17" fmla="*/ 4283 h 10487"/>
              <a:gd name="connsiteX18" fmla="*/ 6848 w 10189"/>
              <a:gd name="connsiteY18" fmla="*/ 6513 h 10487"/>
              <a:gd name="connsiteX19" fmla="*/ 7085 w 10189"/>
              <a:gd name="connsiteY19" fmla="*/ 6552 h 10487"/>
              <a:gd name="connsiteX20" fmla="*/ 7274 w 10189"/>
              <a:gd name="connsiteY20" fmla="*/ 7232 h 10487"/>
              <a:gd name="connsiteX21" fmla="*/ 9783 w 10189"/>
              <a:gd name="connsiteY21" fmla="*/ 8322 h 10487"/>
              <a:gd name="connsiteX22" fmla="*/ 10091 w 10189"/>
              <a:gd name="connsiteY22" fmla="*/ 8571 h 10487"/>
              <a:gd name="connsiteX23" fmla="*/ 10109 w 10189"/>
              <a:gd name="connsiteY23" fmla="*/ 8778 h 10487"/>
              <a:gd name="connsiteX24" fmla="*/ 9116 w 10189"/>
              <a:gd name="connsiteY24" fmla="*/ 9474 h 10487"/>
              <a:gd name="connsiteX25" fmla="*/ 7980 w 10189"/>
              <a:gd name="connsiteY25" fmla="*/ 9989 h 10487"/>
              <a:gd name="connsiteX26" fmla="*/ 6340 w 10189"/>
              <a:gd name="connsiteY26" fmla="*/ 10402 h 10487"/>
              <a:gd name="connsiteX0" fmla="*/ 4900 w 10189"/>
              <a:gd name="connsiteY0" fmla="*/ 10473 h 10473"/>
              <a:gd name="connsiteX1" fmla="*/ 3722 w 10189"/>
              <a:gd name="connsiteY1" fmla="*/ 10292 h 10473"/>
              <a:gd name="connsiteX2" fmla="*/ 2399 w 10189"/>
              <a:gd name="connsiteY2" fmla="*/ 9931 h 10473"/>
              <a:gd name="connsiteX3" fmla="*/ 1227 w 10189"/>
              <a:gd name="connsiteY3" fmla="*/ 9341 h 10473"/>
              <a:gd name="connsiteX4" fmla="*/ 405 w 10189"/>
              <a:gd name="connsiteY4" fmla="*/ 8706 h 10473"/>
              <a:gd name="connsiteX5" fmla="*/ 1 w 10189"/>
              <a:gd name="connsiteY5" fmla="*/ 8330 h 10473"/>
              <a:gd name="connsiteX6" fmla="*/ 440 w 10189"/>
              <a:gd name="connsiteY6" fmla="*/ 8131 h 10473"/>
              <a:gd name="connsiteX7" fmla="*/ 2884 w 10189"/>
              <a:gd name="connsiteY7" fmla="*/ 7232 h 10473"/>
              <a:gd name="connsiteX8" fmla="*/ 3121 w 10189"/>
              <a:gd name="connsiteY8" fmla="*/ 6552 h 10473"/>
              <a:gd name="connsiteX9" fmla="*/ 3310 w 10189"/>
              <a:gd name="connsiteY9" fmla="*/ 6513 h 10473"/>
              <a:gd name="connsiteX10" fmla="*/ 2837 w 10189"/>
              <a:gd name="connsiteY10" fmla="*/ 4283 h 10473"/>
              <a:gd name="connsiteX11" fmla="*/ 2600 w 10189"/>
              <a:gd name="connsiteY11" fmla="*/ 3643 h 10473"/>
              <a:gd name="connsiteX12" fmla="*/ 2742 w 10189"/>
              <a:gd name="connsiteY12" fmla="*/ 3124 h 10473"/>
              <a:gd name="connsiteX13" fmla="*/ 3263 w 10189"/>
              <a:gd name="connsiteY13" fmla="*/ 614 h 10473"/>
              <a:gd name="connsiteX14" fmla="*/ 6943 w 10189"/>
              <a:gd name="connsiteY14" fmla="*/ 614 h 10473"/>
              <a:gd name="connsiteX15" fmla="*/ 7416 w 10189"/>
              <a:gd name="connsiteY15" fmla="*/ 3124 h 10473"/>
              <a:gd name="connsiteX16" fmla="*/ 7558 w 10189"/>
              <a:gd name="connsiteY16" fmla="*/ 3643 h 10473"/>
              <a:gd name="connsiteX17" fmla="*/ 7322 w 10189"/>
              <a:gd name="connsiteY17" fmla="*/ 4283 h 10473"/>
              <a:gd name="connsiteX18" fmla="*/ 6848 w 10189"/>
              <a:gd name="connsiteY18" fmla="*/ 6513 h 10473"/>
              <a:gd name="connsiteX19" fmla="*/ 7085 w 10189"/>
              <a:gd name="connsiteY19" fmla="*/ 6552 h 10473"/>
              <a:gd name="connsiteX20" fmla="*/ 7274 w 10189"/>
              <a:gd name="connsiteY20" fmla="*/ 7232 h 10473"/>
              <a:gd name="connsiteX21" fmla="*/ 9783 w 10189"/>
              <a:gd name="connsiteY21" fmla="*/ 8322 h 10473"/>
              <a:gd name="connsiteX22" fmla="*/ 10091 w 10189"/>
              <a:gd name="connsiteY22" fmla="*/ 8571 h 10473"/>
              <a:gd name="connsiteX23" fmla="*/ 10109 w 10189"/>
              <a:gd name="connsiteY23" fmla="*/ 8778 h 10473"/>
              <a:gd name="connsiteX24" fmla="*/ 9116 w 10189"/>
              <a:gd name="connsiteY24" fmla="*/ 9474 h 10473"/>
              <a:gd name="connsiteX25" fmla="*/ 7980 w 10189"/>
              <a:gd name="connsiteY25" fmla="*/ 9989 h 10473"/>
              <a:gd name="connsiteX26" fmla="*/ 6340 w 10189"/>
              <a:gd name="connsiteY26" fmla="*/ 10402 h 10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189" h="10473">
                <a:moveTo>
                  <a:pt x="4900" y="10473"/>
                </a:moveTo>
                <a:cubicBezTo>
                  <a:pt x="4596" y="10443"/>
                  <a:pt x="4193" y="10370"/>
                  <a:pt x="3722" y="10292"/>
                </a:cubicBezTo>
                <a:cubicBezTo>
                  <a:pt x="3251" y="10214"/>
                  <a:pt x="2815" y="10089"/>
                  <a:pt x="2399" y="9931"/>
                </a:cubicBezTo>
                <a:cubicBezTo>
                  <a:pt x="1983" y="9773"/>
                  <a:pt x="1737" y="9616"/>
                  <a:pt x="1227" y="9341"/>
                </a:cubicBezTo>
                <a:cubicBezTo>
                  <a:pt x="860" y="9131"/>
                  <a:pt x="713" y="8966"/>
                  <a:pt x="405" y="8706"/>
                </a:cubicBezTo>
                <a:cubicBezTo>
                  <a:pt x="287" y="8586"/>
                  <a:pt x="-5" y="8426"/>
                  <a:pt x="1" y="8330"/>
                </a:cubicBezTo>
                <a:cubicBezTo>
                  <a:pt x="7" y="8234"/>
                  <a:pt x="-26" y="8309"/>
                  <a:pt x="440" y="8131"/>
                </a:cubicBezTo>
                <a:cubicBezTo>
                  <a:pt x="856" y="7950"/>
                  <a:pt x="2446" y="7525"/>
                  <a:pt x="2884" y="7232"/>
                </a:cubicBezTo>
                <a:cubicBezTo>
                  <a:pt x="3026" y="6992"/>
                  <a:pt x="3073" y="6632"/>
                  <a:pt x="3121" y="6552"/>
                </a:cubicBezTo>
                <a:lnTo>
                  <a:pt x="3310" y="6513"/>
                </a:lnTo>
                <a:cubicBezTo>
                  <a:pt x="3594" y="4793"/>
                  <a:pt x="3310" y="6113"/>
                  <a:pt x="2837" y="4283"/>
                </a:cubicBezTo>
                <a:cubicBezTo>
                  <a:pt x="2695" y="4363"/>
                  <a:pt x="2647" y="3964"/>
                  <a:pt x="2600" y="3643"/>
                </a:cubicBezTo>
                <a:cubicBezTo>
                  <a:pt x="2553" y="3364"/>
                  <a:pt x="2458" y="3124"/>
                  <a:pt x="2742" y="3124"/>
                </a:cubicBezTo>
                <a:cubicBezTo>
                  <a:pt x="2695" y="1964"/>
                  <a:pt x="2505" y="1174"/>
                  <a:pt x="3263" y="614"/>
                </a:cubicBezTo>
                <a:cubicBezTo>
                  <a:pt x="3731" y="-14"/>
                  <a:pt x="5698" y="-375"/>
                  <a:pt x="6943" y="614"/>
                </a:cubicBezTo>
                <a:cubicBezTo>
                  <a:pt x="7576" y="1117"/>
                  <a:pt x="7464" y="1964"/>
                  <a:pt x="7416" y="3124"/>
                </a:cubicBezTo>
                <a:cubicBezTo>
                  <a:pt x="7700" y="3124"/>
                  <a:pt x="7606" y="3364"/>
                  <a:pt x="7558" y="3643"/>
                </a:cubicBezTo>
                <a:cubicBezTo>
                  <a:pt x="7511" y="3964"/>
                  <a:pt x="7464" y="4363"/>
                  <a:pt x="7322" y="4283"/>
                </a:cubicBezTo>
                <a:cubicBezTo>
                  <a:pt x="6848" y="6113"/>
                  <a:pt x="6564" y="4793"/>
                  <a:pt x="6848" y="6513"/>
                </a:cubicBezTo>
                <a:lnTo>
                  <a:pt x="7085" y="6552"/>
                </a:lnTo>
                <a:cubicBezTo>
                  <a:pt x="7085" y="6632"/>
                  <a:pt x="7132" y="6992"/>
                  <a:pt x="7274" y="7232"/>
                </a:cubicBezTo>
                <a:cubicBezTo>
                  <a:pt x="8517" y="7752"/>
                  <a:pt x="9286" y="8012"/>
                  <a:pt x="9783" y="8322"/>
                </a:cubicBezTo>
                <a:cubicBezTo>
                  <a:pt x="9886" y="8405"/>
                  <a:pt x="10037" y="8495"/>
                  <a:pt x="10091" y="8571"/>
                </a:cubicBezTo>
                <a:cubicBezTo>
                  <a:pt x="10145" y="8647"/>
                  <a:pt x="10272" y="8628"/>
                  <a:pt x="10109" y="8778"/>
                </a:cubicBezTo>
                <a:cubicBezTo>
                  <a:pt x="9947" y="8929"/>
                  <a:pt x="9483" y="9264"/>
                  <a:pt x="9116" y="9474"/>
                </a:cubicBezTo>
                <a:cubicBezTo>
                  <a:pt x="8749" y="9673"/>
                  <a:pt x="8395" y="9839"/>
                  <a:pt x="7980" y="9989"/>
                </a:cubicBezTo>
                <a:cubicBezTo>
                  <a:pt x="7566" y="10139"/>
                  <a:pt x="6807" y="10322"/>
                  <a:pt x="6340" y="10402"/>
                </a:cubicBezTo>
              </a:path>
            </a:pathLst>
          </a:custGeom>
          <a:solidFill>
            <a:schemeClr val="bg1"/>
          </a:solidFill>
          <a:ln>
            <a:noFill/>
          </a:ln>
          <a:extLst/>
        </p:spPr>
        <p:txBody>
          <a:bodyPr vert="horz" wrap="square" lIns="91427" tIns="45713" rIns="91427" bIns="45713" numCol="1" anchor="t" anchorCtr="0" compatLnSpc="1">
            <a:prstTxWarp prst="textNoShape">
              <a:avLst/>
            </a:prstTxWarp>
          </a:bodyPr>
          <a:lstStyle/>
          <a:p>
            <a:pPr defTabSz="914225">
              <a:defRPr/>
            </a:pPr>
            <a:endParaRPr lang="en-US" kern="0">
              <a:solidFill>
                <a:srgbClr val="292929"/>
              </a:solidFill>
            </a:endParaRPr>
          </a:p>
        </p:txBody>
      </p:sp>
      <p:sp>
        <p:nvSpPr>
          <p:cNvPr id="57" name="Rectangle 56"/>
          <p:cNvSpPr/>
          <p:nvPr/>
        </p:nvSpPr>
        <p:spPr>
          <a:xfrm>
            <a:off x="2417219" y="4213718"/>
            <a:ext cx="800219" cy="369332"/>
          </a:xfrm>
          <a:prstGeom prst="rect">
            <a:avLst/>
          </a:prstGeom>
        </p:spPr>
        <p:txBody>
          <a:bodyPr wrap="none">
            <a:spAutoFit/>
          </a:bodyPr>
          <a:lstStyle/>
          <a:p>
            <a:pPr algn="ctr" defTabSz="914225">
              <a:defRPr/>
            </a:pPr>
            <a:r>
              <a:rPr lang="nb-NO" kern="0" dirty="0">
                <a:solidFill>
                  <a:schemeClr val="bg1">
                    <a:lumMod val="50000"/>
                  </a:schemeClr>
                </a:solidFill>
              </a:rPr>
              <a:t>Kunde</a:t>
            </a:r>
            <a:endParaRPr lang="en-US" kern="0" dirty="0">
              <a:solidFill>
                <a:schemeClr val="bg1">
                  <a:lumMod val="50000"/>
                </a:schemeClr>
              </a:solidFill>
            </a:endParaRPr>
          </a:p>
        </p:txBody>
      </p:sp>
      <p:sp>
        <p:nvSpPr>
          <p:cNvPr id="31" name="Rectangle 30"/>
          <p:cNvSpPr/>
          <p:nvPr/>
        </p:nvSpPr>
        <p:spPr>
          <a:xfrm>
            <a:off x="7525261" y="2172320"/>
            <a:ext cx="1844621" cy="276999"/>
          </a:xfrm>
          <a:prstGeom prst="rect">
            <a:avLst/>
          </a:prstGeom>
        </p:spPr>
        <p:txBody>
          <a:bodyPr wrap="square">
            <a:spAutoFit/>
          </a:bodyPr>
          <a:lstStyle/>
          <a:p>
            <a:pPr defTabSz="914225">
              <a:defRPr/>
            </a:pPr>
            <a:r>
              <a:rPr lang="en-CA" sz="1200" kern="0" dirty="0">
                <a:solidFill>
                  <a:schemeClr val="bg1">
                    <a:lumMod val="50000"/>
                  </a:schemeClr>
                </a:solidFill>
              </a:rPr>
              <a:t>ERP</a:t>
            </a:r>
          </a:p>
        </p:txBody>
      </p:sp>
      <p:sp>
        <p:nvSpPr>
          <p:cNvPr id="51" name="Oval 50"/>
          <p:cNvSpPr/>
          <p:nvPr/>
        </p:nvSpPr>
        <p:spPr bwMode="auto">
          <a:xfrm rot="20715718">
            <a:off x="7000223" y="2130450"/>
            <a:ext cx="462608" cy="462608"/>
          </a:xfrm>
          <a:prstGeom prst="ellipse">
            <a:avLst/>
          </a:prstGeom>
          <a:solidFill>
            <a:schemeClr val="accent4">
              <a:lumMod val="75000"/>
              <a:alpha val="8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23" tIns="45711" rIns="91423" bIns="45711" numCol="1" rtlCol="0" anchor="ctr" anchorCtr="0" compatLnSpc="1">
            <a:prstTxWarp prst="textNoShape">
              <a:avLst/>
            </a:prstTxWarp>
          </a:bodyPr>
          <a:lstStyle/>
          <a:p>
            <a:pPr algn="ctr" defTabSz="913924" fontAlgn="base">
              <a:spcBef>
                <a:spcPct val="0"/>
              </a:spcBef>
              <a:spcAft>
                <a:spcPct val="0"/>
              </a:spcAft>
              <a:defRPr/>
            </a:pPr>
            <a:endParaRPr lang="en-US" sz="2000" kern="0" dirty="0">
              <a:gradFill>
                <a:gsLst>
                  <a:gs pos="0">
                    <a:srgbClr val="FFFFFF"/>
                  </a:gs>
                  <a:gs pos="100000">
                    <a:srgbClr val="FFFFFF"/>
                  </a:gs>
                </a:gsLst>
                <a:lin ang="5400000" scaled="0"/>
              </a:gradFill>
            </a:endParaRPr>
          </a:p>
        </p:txBody>
      </p:sp>
      <p:sp>
        <p:nvSpPr>
          <p:cNvPr id="52" name="Freeform 84"/>
          <p:cNvSpPr>
            <a:spLocks noEditPoints="1"/>
          </p:cNvSpPr>
          <p:nvPr/>
        </p:nvSpPr>
        <p:spPr bwMode="black">
          <a:xfrm>
            <a:off x="7127585" y="2233544"/>
            <a:ext cx="207884" cy="248509"/>
          </a:xfrm>
          <a:custGeom>
            <a:avLst/>
            <a:gdLst>
              <a:gd name="T0" fmla="*/ 604 w 1838"/>
              <a:gd name="T1" fmla="*/ 253 h 2192"/>
              <a:gd name="T2" fmla="*/ 1159 w 1838"/>
              <a:gd name="T3" fmla="*/ 963 h 2192"/>
              <a:gd name="T4" fmla="*/ 1105 w 1838"/>
              <a:gd name="T5" fmla="*/ 573 h 2192"/>
              <a:gd name="T6" fmla="*/ 214 w 1838"/>
              <a:gd name="T7" fmla="*/ 0 h 2192"/>
              <a:gd name="T8" fmla="*/ 1159 w 1838"/>
              <a:gd name="T9" fmla="*/ 694 h 2192"/>
              <a:gd name="T10" fmla="*/ 1088 w 1838"/>
              <a:gd name="T11" fmla="*/ 764 h 2192"/>
              <a:gd name="T12" fmla="*/ 284 w 1838"/>
              <a:gd name="T13" fmla="*/ 198 h 2192"/>
              <a:gd name="T14" fmla="*/ 214 w 1838"/>
              <a:gd name="T15" fmla="*/ 128 h 2192"/>
              <a:gd name="T16" fmla="*/ 1443 w 1838"/>
              <a:gd name="T17" fmla="*/ 262 h 2192"/>
              <a:gd name="T18" fmla="*/ 1309 w 1838"/>
              <a:gd name="T19" fmla="*/ 1063 h 2192"/>
              <a:gd name="T20" fmla="*/ 903 w 1838"/>
              <a:gd name="T21" fmla="*/ 764 h 2192"/>
              <a:gd name="T22" fmla="*/ 639 w 1838"/>
              <a:gd name="T23" fmla="*/ 952 h 2192"/>
              <a:gd name="T24" fmla="*/ 704 w 1838"/>
              <a:gd name="T25" fmla="*/ 1683 h 2192"/>
              <a:gd name="T26" fmla="*/ 767 w 1838"/>
              <a:gd name="T27" fmla="*/ 1191 h 2192"/>
              <a:gd name="T28" fmla="*/ 1683 w 1838"/>
              <a:gd name="T29" fmla="*/ 390 h 2192"/>
              <a:gd name="T30" fmla="*/ 1443 w 1838"/>
              <a:gd name="T31" fmla="*/ 134 h 2192"/>
              <a:gd name="T32" fmla="*/ 960 w 1838"/>
              <a:gd name="T33" fmla="*/ 198 h 2192"/>
              <a:gd name="T34" fmla="*/ 704 w 1838"/>
              <a:gd name="T35" fmla="*/ 1555 h 2192"/>
              <a:gd name="T36" fmla="*/ 775 w 1838"/>
              <a:gd name="T37" fmla="*/ 1484 h 2192"/>
              <a:gd name="T38" fmla="*/ 704 w 1838"/>
              <a:gd name="T39" fmla="*/ 694 h 2192"/>
              <a:gd name="T40" fmla="*/ 1631 w 1838"/>
              <a:gd name="T41" fmla="*/ 128 h 2192"/>
              <a:gd name="T42" fmla="*/ 1560 w 1838"/>
              <a:gd name="T43" fmla="*/ 198 h 2192"/>
              <a:gd name="T44" fmla="*/ 1230 w 1838"/>
              <a:gd name="T45" fmla="*/ 198 h 2192"/>
              <a:gd name="T46" fmla="*/ 1159 w 1838"/>
              <a:gd name="T47" fmla="*/ 128 h 2192"/>
              <a:gd name="T48" fmla="*/ 1823 w 1838"/>
              <a:gd name="T49" fmla="*/ 1484 h 2192"/>
              <a:gd name="T50" fmla="*/ 1553 w 1838"/>
              <a:gd name="T51" fmla="*/ 1670 h 2192"/>
              <a:gd name="T52" fmla="*/ 1362 w 1838"/>
              <a:gd name="T53" fmla="*/ 1922 h 2192"/>
              <a:gd name="T54" fmla="*/ 1177 w 1838"/>
              <a:gd name="T55" fmla="*/ 2192 h 2192"/>
              <a:gd name="T56" fmla="*/ 1639 w 1838"/>
              <a:gd name="T57" fmla="*/ 2192 h 2192"/>
              <a:gd name="T58" fmla="*/ 1177 w 1838"/>
              <a:gd name="T59" fmla="*/ 2064 h 2192"/>
              <a:gd name="T60" fmla="*/ 1247 w 1838"/>
              <a:gd name="T61" fmla="*/ 1993 h 2192"/>
              <a:gd name="T62" fmla="*/ 1695 w 1838"/>
              <a:gd name="T63" fmla="*/ 1484 h 2192"/>
              <a:gd name="T64" fmla="*/ 1624 w 1838"/>
              <a:gd name="T65" fmla="*/ 1414 h 2192"/>
              <a:gd name="T66" fmla="*/ 1639 w 1838"/>
              <a:gd name="T67" fmla="*/ 1922 h 2192"/>
              <a:gd name="T68" fmla="*/ 1133 w 1838"/>
              <a:gd name="T69" fmla="*/ 1678 h 2192"/>
              <a:gd name="T70" fmla="*/ 1177 w 1838"/>
              <a:gd name="T71" fmla="*/ 1286 h 2192"/>
              <a:gd name="T72" fmla="*/ 807 w 1838"/>
              <a:gd name="T73" fmla="*/ 1823 h 2192"/>
              <a:gd name="T74" fmla="*/ 384 w 1838"/>
              <a:gd name="T75" fmla="*/ 1922 h 2192"/>
              <a:gd name="T76" fmla="*/ 412 w 1838"/>
              <a:gd name="T77" fmla="*/ 764 h 2192"/>
              <a:gd name="T78" fmla="*/ 157 w 1838"/>
              <a:gd name="T79" fmla="*/ 955 h 2192"/>
              <a:gd name="T80" fmla="*/ 199 w 1838"/>
              <a:gd name="T81" fmla="*/ 2192 h 2192"/>
              <a:gd name="T82" fmla="*/ 704 w 1838"/>
              <a:gd name="T83" fmla="*/ 2192 h 2192"/>
              <a:gd name="T84" fmla="*/ 1133 w 1838"/>
              <a:gd name="T85" fmla="*/ 1678 h 2192"/>
              <a:gd name="T86" fmla="*/ 1177 w 1838"/>
              <a:gd name="T87" fmla="*/ 1555 h 2192"/>
              <a:gd name="T88" fmla="*/ 199 w 1838"/>
              <a:gd name="T89" fmla="*/ 2064 h 2192"/>
              <a:gd name="T90" fmla="*/ 270 w 1838"/>
              <a:gd name="T91" fmla="*/ 1993 h 2192"/>
              <a:gd name="T92" fmla="*/ 143 w 1838"/>
              <a:gd name="T93" fmla="*/ 764 h 2192"/>
              <a:gd name="T94" fmla="*/ 214 w 1838"/>
              <a:gd name="T95" fmla="*/ 835 h 2192"/>
              <a:gd name="T96" fmla="*/ 704 w 1838"/>
              <a:gd name="T97" fmla="*/ 1922 h 2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38" h="2192">
                <a:moveTo>
                  <a:pt x="214" y="397"/>
                </a:moveTo>
                <a:cubicBezTo>
                  <a:pt x="304" y="397"/>
                  <a:pt x="381" y="336"/>
                  <a:pt x="405" y="253"/>
                </a:cubicBezTo>
                <a:cubicBezTo>
                  <a:pt x="604" y="253"/>
                  <a:pt x="604" y="253"/>
                  <a:pt x="604" y="253"/>
                </a:cubicBezTo>
                <a:cubicBezTo>
                  <a:pt x="998" y="647"/>
                  <a:pt x="998" y="647"/>
                  <a:pt x="998" y="647"/>
                </a:cubicBezTo>
                <a:cubicBezTo>
                  <a:pt x="974" y="680"/>
                  <a:pt x="960" y="720"/>
                  <a:pt x="960" y="764"/>
                </a:cubicBezTo>
                <a:cubicBezTo>
                  <a:pt x="960" y="874"/>
                  <a:pt x="1049" y="963"/>
                  <a:pt x="1159" y="963"/>
                </a:cubicBezTo>
                <a:cubicBezTo>
                  <a:pt x="1268" y="963"/>
                  <a:pt x="1358" y="874"/>
                  <a:pt x="1358" y="764"/>
                </a:cubicBezTo>
                <a:cubicBezTo>
                  <a:pt x="1358" y="655"/>
                  <a:pt x="1268" y="566"/>
                  <a:pt x="1159" y="566"/>
                </a:cubicBezTo>
                <a:cubicBezTo>
                  <a:pt x="1140" y="566"/>
                  <a:pt x="1122" y="568"/>
                  <a:pt x="1105" y="573"/>
                </a:cubicBezTo>
                <a:cubicBezTo>
                  <a:pt x="657" y="125"/>
                  <a:pt x="657" y="125"/>
                  <a:pt x="657" y="125"/>
                </a:cubicBezTo>
                <a:cubicBezTo>
                  <a:pt x="398" y="125"/>
                  <a:pt x="398" y="125"/>
                  <a:pt x="398" y="125"/>
                </a:cubicBezTo>
                <a:cubicBezTo>
                  <a:pt x="369" y="51"/>
                  <a:pt x="297" y="0"/>
                  <a:pt x="214" y="0"/>
                </a:cubicBezTo>
                <a:cubicBezTo>
                  <a:pt x="104" y="0"/>
                  <a:pt x="15" y="89"/>
                  <a:pt x="15" y="198"/>
                </a:cubicBezTo>
                <a:cubicBezTo>
                  <a:pt x="15" y="308"/>
                  <a:pt x="104" y="397"/>
                  <a:pt x="214" y="397"/>
                </a:cubicBezTo>
                <a:close/>
                <a:moveTo>
                  <a:pt x="1159" y="694"/>
                </a:moveTo>
                <a:cubicBezTo>
                  <a:pt x="1198" y="694"/>
                  <a:pt x="1230" y="725"/>
                  <a:pt x="1230" y="764"/>
                </a:cubicBezTo>
                <a:cubicBezTo>
                  <a:pt x="1230" y="803"/>
                  <a:pt x="1198" y="835"/>
                  <a:pt x="1159" y="835"/>
                </a:cubicBezTo>
                <a:cubicBezTo>
                  <a:pt x="1120" y="835"/>
                  <a:pt x="1088" y="803"/>
                  <a:pt x="1088" y="764"/>
                </a:cubicBezTo>
                <a:cubicBezTo>
                  <a:pt x="1088" y="725"/>
                  <a:pt x="1120" y="694"/>
                  <a:pt x="1159" y="694"/>
                </a:cubicBezTo>
                <a:close/>
                <a:moveTo>
                  <a:pt x="214" y="128"/>
                </a:moveTo>
                <a:cubicBezTo>
                  <a:pt x="253" y="128"/>
                  <a:pt x="284" y="159"/>
                  <a:pt x="284" y="198"/>
                </a:cubicBezTo>
                <a:cubicBezTo>
                  <a:pt x="284" y="237"/>
                  <a:pt x="253" y="269"/>
                  <a:pt x="214" y="269"/>
                </a:cubicBezTo>
                <a:cubicBezTo>
                  <a:pt x="175" y="269"/>
                  <a:pt x="143" y="237"/>
                  <a:pt x="143" y="198"/>
                </a:cubicBezTo>
                <a:cubicBezTo>
                  <a:pt x="143" y="159"/>
                  <a:pt x="175" y="128"/>
                  <a:pt x="214" y="128"/>
                </a:cubicBezTo>
                <a:close/>
                <a:moveTo>
                  <a:pt x="1159" y="397"/>
                </a:moveTo>
                <a:cubicBezTo>
                  <a:pt x="1246" y="397"/>
                  <a:pt x="1320" y="341"/>
                  <a:pt x="1347" y="262"/>
                </a:cubicBezTo>
                <a:cubicBezTo>
                  <a:pt x="1443" y="262"/>
                  <a:pt x="1443" y="262"/>
                  <a:pt x="1443" y="262"/>
                </a:cubicBezTo>
                <a:cubicBezTo>
                  <a:pt x="1461" y="317"/>
                  <a:pt x="1503" y="360"/>
                  <a:pt x="1555" y="382"/>
                </a:cubicBezTo>
                <a:cubicBezTo>
                  <a:pt x="1555" y="817"/>
                  <a:pt x="1555" y="817"/>
                  <a:pt x="1555" y="817"/>
                </a:cubicBezTo>
                <a:cubicBezTo>
                  <a:pt x="1309" y="1063"/>
                  <a:pt x="1309" y="1063"/>
                  <a:pt x="1309" y="1063"/>
                </a:cubicBezTo>
                <a:cubicBezTo>
                  <a:pt x="767" y="1063"/>
                  <a:pt x="767" y="1063"/>
                  <a:pt x="767" y="1063"/>
                </a:cubicBezTo>
                <a:cubicBezTo>
                  <a:pt x="767" y="953"/>
                  <a:pt x="767" y="953"/>
                  <a:pt x="767" y="953"/>
                </a:cubicBezTo>
                <a:cubicBezTo>
                  <a:pt x="846" y="927"/>
                  <a:pt x="903" y="852"/>
                  <a:pt x="903" y="764"/>
                </a:cubicBezTo>
                <a:cubicBezTo>
                  <a:pt x="903" y="655"/>
                  <a:pt x="814" y="566"/>
                  <a:pt x="704" y="566"/>
                </a:cubicBezTo>
                <a:cubicBezTo>
                  <a:pt x="595" y="566"/>
                  <a:pt x="506" y="655"/>
                  <a:pt x="506" y="764"/>
                </a:cubicBezTo>
                <a:cubicBezTo>
                  <a:pt x="506" y="851"/>
                  <a:pt x="561" y="925"/>
                  <a:pt x="639" y="952"/>
                </a:cubicBezTo>
                <a:cubicBezTo>
                  <a:pt x="639" y="1297"/>
                  <a:pt x="639" y="1297"/>
                  <a:pt x="639" y="1297"/>
                </a:cubicBezTo>
                <a:cubicBezTo>
                  <a:pt x="561" y="1324"/>
                  <a:pt x="506" y="1398"/>
                  <a:pt x="506" y="1484"/>
                </a:cubicBezTo>
                <a:cubicBezTo>
                  <a:pt x="506" y="1594"/>
                  <a:pt x="595" y="1683"/>
                  <a:pt x="704" y="1683"/>
                </a:cubicBezTo>
                <a:cubicBezTo>
                  <a:pt x="814" y="1683"/>
                  <a:pt x="903" y="1594"/>
                  <a:pt x="903" y="1484"/>
                </a:cubicBezTo>
                <a:cubicBezTo>
                  <a:pt x="903" y="1397"/>
                  <a:pt x="846" y="1322"/>
                  <a:pt x="767" y="1296"/>
                </a:cubicBezTo>
                <a:cubicBezTo>
                  <a:pt x="767" y="1191"/>
                  <a:pt x="767" y="1191"/>
                  <a:pt x="767" y="1191"/>
                </a:cubicBezTo>
                <a:cubicBezTo>
                  <a:pt x="1362" y="1191"/>
                  <a:pt x="1362" y="1191"/>
                  <a:pt x="1362" y="1191"/>
                </a:cubicBezTo>
                <a:cubicBezTo>
                  <a:pt x="1683" y="870"/>
                  <a:pt x="1683" y="870"/>
                  <a:pt x="1683" y="870"/>
                </a:cubicBezTo>
                <a:cubicBezTo>
                  <a:pt x="1683" y="390"/>
                  <a:pt x="1683" y="390"/>
                  <a:pt x="1683" y="390"/>
                </a:cubicBezTo>
                <a:cubicBezTo>
                  <a:pt x="1768" y="367"/>
                  <a:pt x="1830" y="290"/>
                  <a:pt x="1830" y="198"/>
                </a:cubicBezTo>
                <a:cubicBezTo>
                  <a:pt x="1830" y="89"/>
                  <a:pt x="1740" y="0"/>
                  <a:pt x="1631" y="0"/>
                </a:cubicBezTo>
                <a:cubicBezTo>
                  <a:pt x="1544" y="0"/>
                  <a:pt x="1469" y="56"/>
                  <a:pt x="1443" y="134"/>
                </a:cubicBezTo>
                <a:cubicBezTo>
                  <a:pt x="1347" y="134"/>
                  <a:pt x="1347" y="134"/>
                  <a:pt x="1347" y="134"/>
                </a:cubicBezTo>
                <a:cubicBezTo>
                  <a:pt x="1320" y="56"/>
                  <a:pt x="1246" y="0"/>
                  <a:pt x="1159" y="0"/>
                </a:cubicBezTo>
                <a:cubicBezTo>
                  <a:pt x="1049" y="0"/>
                  <a:pt x="960" y="89"/>
                  <a:pt x="960" y="198"/>
                </a:cubicBezTo>
                <a:cubicBezTo>
                  <a:pt x="960" y="308"/>
                  <a:pt x="1049" y="397"/>
                  <a:pt x="1159" y="397"/>
                </a:cubicBezTo>
                <a:close/>
                <a:moveTo>
                  <a:pt x="775" y="1484"/>
                </a:moveTo>
                <a:cubicBezTo>
                  <a:pt x="775" y="1523"/>
                  <a:pt x="743" y="1555"/>
                  <a:pt x="704" y="1555"/>
                </a:cubicBezTo>
                <a:cubicBezTo>
                  <a:pt x="665" y="1555"/>
                  <a:pt x="634" y="1523"/>
                  <a:pt x="634" y="1484"/>
                </a:cubicBezTo>
                <a:cubicBezTo>
                  <a:pt x="634" y="1445"/>
                  <a:pt x="665" y="1414"/>
                  <a:pt x="704" y="1414"/>
                </a:cubicBezTo>
                <a:cubicBezTo>
                  <a:pt x="743" y="1414"/>
                  <a:pt x="775" y="1445"/>
                  <a:pt x="775" y="1484"/>
                </a:cubicBezTo>
                <a:close/>
                <a:moveTo>
                  <a:pt x="704" y="835"/>
                </a:moveTo>
                <a:cubicBezTo>
                  <a:pt x="665" y="835"/>
                  <a:pt x="634" y="803"/>
                  <a:pt x="634" y="764"/>
                </a:cubicBezTo>
                <a:cubicBezTo>
                  <a:pt x="634" y="725"/>
                  <a:pt x="665" y="694"/>
                  <a:pt x="704" y="694"/>
                </a:cubicBezTo>
                <a:cubicBezTo>
                  <a:pt x="743" y="694"/>
                  <a:pt x="775" y="725"/>
                  <a:pt x="775" y="764"/>
                </a:cubicBezTo>
                <a:cubicBezTo>
                  <a:pt x="775" y="803"/>
                  <a:pt x="743" y="835"/>
                  <a:pt x="704" y="835"/>
                </a:cubicBezTo>
                <a:close/>
                <a:moveTo>
                  <a:pt x="1631" y="128"/>
                </a:moveTo>
                <a:cubicBezTo>
                  <a:pt x="1670" y="128"/>
                  <a:pt x="1702" y="159"/>
                  <a:pt x="1702" y="198"/>
                </a:cubicBezTo>
                <a:cubicBezTo>
                  <a:pt x="1702" y="237"/>
                  <a:pt x="1670" y="269"/>
                  <a:pt x="1631" y="269"/>
                </a:cubicBezTo>
                <a:cubicBezTo>
                  <a:pt x="1592" y="269"/>
                  <a:pt x="1560" y="237"/>
                  <a:pt x="1560" y="198"/>
                </a:cubicBezTo>
                <a:cubicBezTo>
                  <a:pt x="1560" y="159"/>
                  <a:pt x="1592" y="128"/>
                  <a:pt x="1631" y="128"/>
                </a:cubicBezTo>
                <a:close/>
                <a:moveTo>
                  <a:pt x="1159" y="128"/>
                </a:moveTo>
                <a:cubicBezTo>
                  <a:pt x="1198" y="128"/>
                  <a:pt x="1230" y="159"/>
                  <a:pt x="1230" y="198"/>
                </a:cubicBezTo>
                <a:cubicBezTo>
                  <a:pt x="1230" y="237"/>
                  <a:pt x="1198" y="269"/>
                  <a:pt x="1159" y="269"/>
                </a:cubicBezTo>
                <a:cubicBezTo>
                  <a:pt x="1120" y="269"/>
                  <a:pt x="1088" y="237"/>
                  <a:pt x="1088" y="198"/>
                </a:cubicBezTo>
                <a:cubicBezTo>
                  <a:pt x="1088" y="159"/>
                  <a:pt x="1120" y="128"/>
                  <a:pt x="1159" y="128"/>
                </a:cubicBezTo>
                <a:close/>
                <a:moveTo>
                  <a:pt x="1681" y="1799"/>
                </a:moveTo>
                <a:cubicBezTo>
                  <a:pt x="1681" y="1675"/>
                  <a:pt x="1681" y="1675"/>
                  <a:pt x="1681" y="1675"/>
                </a:cubicBezTo>
                <a:cubicBezTo>
                  <a:pt x="1763" y="1650"/>
                  <a:pt x="1823" y="1574"/>
                  <a:pt x="1823" y="1484"/>
                </a:cubicBezTo>
                <a:cubicBezTo>
                  <a:pt x="1823" y="1375"/>
                  <a:pt x="1734" y="1286"/>
                  <a:pt x="1624" y="1286"/>
                </a:cubicBezTo>
                <a:cubicBezTo>
                  <a:pt x="1514" y="1286"/>
                  <a:pt x="1425" y="1375"/>
                  <a:pt x="1425" y="1484"/>
                </a:cubicBezTo>
                <a:cubicBezTo>
                  <a:pt x="1425" y="1569"/>
                  <a:pt x="1478" y="1641"/>
                  <a:pt x="1553" y="1670"/>
                </a:cubicBezTo>
                <a:cubicBezTo>
                  <a:pt x="1553" y="1814"/>
                  <a:pt x="1553" y="1814"/>
                  <a:pt x="1553" y="1814"/>
                </a:cubicBezTo>
                <a:cubicBezTo>
                  <a:pt x="1507" y="1836"/>
                  <a:pt x="1472" y="1874"/>
                  <a:pt x="1453" y="1922"/>
                </a:cubicBezTo>
                <a:cubicBezTo>
                  <a:pt x="1362" y="1922"/>
                  <a:pt x="1362" y="1922"/>
                  <a:pt x="1362" y="1922"/>
                </a:cubicBezTo>
                <a:cubicBezTo>
                  <a:pt x="1333" y="1847"/>
                  <a:pt x="1261" y="1794"/>
                  <a:pt x="1177" y="1794"/>
                </a:cubicBezTo>
                <a:cubicBezTo>
                  <a:pt x="1067" y="1794"/>
                  <a:pt x="978" y="1883"/>
                  <a:pt x="978" y="1993"/>
                </a:cubicBezTo>
                <a:cubicBezTo>
                  <a:pt x="978" y="2103"/>
                  <a:pt x="1067" y="2192"/>
                  <a:pt x="1177" y="2192"/>
                </a:cubicBezTo>
                <a:cubicBezTo>
                  <a:pt x="1266" y="2192"/>
                  <a:pt x="1343" y="2132"/>
                  <a:pt x="1367" y="2050"/>
                </a:cubicBezTo>
                <a:cubicBezTo>
                  <a:pt x="1448" y="2050"/>
                  <a:pt x="1448" y="2050"/>
                  <a:pt x="1448" y="2050"/>
                </a:cubicBezTo>
                <a:cubicBezTo>
                  <a:pt x="1473" y="2132"/>
                  <a:pt x="1549" y="2192"/>
                  <a:pt x="1639" y="2192"/>
                </a:cubicBezTo>
                <a:cubicBezTo>
                  <a:pt x="1748" y="2192"/>
                  <a:pt x="1838" y="2103"/>
                  <a:pt x="1838" y="1993"/>
                </a:cubicBezTo>
                <a:cubicBezTo>
                  <a:pt x="1838" y="1898"/>
                  <a:pt x="1770" y="1818"/>
                  <a:pt x="1681" y="1799"/>
                </a:cubicBezTo>
                <a:close/>
                <a:moveTo>
                  <a:pt x="1177" y="2064"/>
                </a:moveTo>
                <a:cubicBezTo>
                  <a:pt x="1138" y="2064"/>
                  <a:pt x="1106" y="2032"/>
                  <a:pt x="1106" y="1993"/>
                </a:cubicBezTo>
                <a:cubicBezTo>
                  <a:pt x="1106" y="1954"/>
                  <a:pt x="1138" y="1922"/>
                  <a:pt x="1177" y="1922"/>
                </a:cubicBezTo>
                <a:cubicBezTo>
                  <a:pt x="1216" y="1922"/>
                  <a:pt x="1247" y="1954"/>
                  <a:pt x="1247" y="1993"/>
                </a:cubicBezTo>
                <a:cubicBezTo>
                  <a:pt x="1247" y="2032"/>
                  <a:pt x="1216" y="2064"/>
                  <a:pt x="1177" y="2064"/>
                </a:cubicBezTo>
                <a:close/>
                <a:moveTo>
                  <a:pt x="1624" y="1414"/>
                </a:moveTo>
                <a:cubicBezTo>
                  <a:pt x="1663" y="1414"/>
                  <a:pt x="1695" y="1445"/>
                  <a:pt x="1695" y="1484"/>
                </a:cubicBezTo>
                <a:cubicBezTo>
                  <a:pt x="1695" y="1523"/>
                  <a:pt x="1663" y="1555"/>
                  <a:pt x="1624" y="1555"/>
                </a:cubicBezTo>
                <a:cubicBezTo>
                  <a:pt x="1585" y="1555"/>
                  <a:pt x="1553" y="1523"/>
                  <a:pt x="1553" y="1484"/>
                </a:cubicBezTo>
                <a:cubicBezTo>
                  <a:pt x="1553" y="1445"/>
                  <a:pt x="1585" y="1414"/>
                  <a:pt x="1624" y="1414"/>
                </a:cubicBezTo>
                <a:close/>
                <a:moveTo>
                  <a:pt x="1639" y="2064"/>
                </a:moveTo>
                <a:cubicBezTo>
                  <a:pt x="1600" y="2064"/>
                  <a:pt x="1568" y="2032"/>
                  <a:pt x="1568" y="1993"/>
                </a:cubicBezTo>
                <a:cubicBezTo>
                  <a:pt x="1568" y="1954"/>
                  <a:pt x="1600" y="1922"/>
                  <a:pt x="1639" y="1922"/>
                </a:cubicBezTo>
                <a:cubicBezTo>
                  <a:pt x="1678" y="1922"/>
                  <a:pt x="1710" y="1954"/>
                  <a:pt x="1710" y="1993"/>
                </a:cubicBezTo>
                <a:cubicBezTo>
                  <a:pt x="1710" y="2032"/>
                  <a:pt x="1678" y="2064"/>
                  <a:pt x="1639" y="2064"/>
                </a:cubicBezTo>
                <a:close/>
                <a:moveTo>
                  <a:pt x="1133" y="1678"/>
                </a:moveTo>
                <a:cubicBezTo>
                  <a:pt x="1147" y="1681"/>
                  <a:pt x="1162" y="1683"/>
                  <a:pt x="1177" y="1683"/>
                </a:cubicBezTo>
                <a:cubicBezTo>
                  <a:pt x="1286" y="1683"/>
                  <a:pt x="1375" y="1594"/>
                  <a:pt x="1375" y="1484"/>
                </a:cubicBezTo>
                <a:cubicBezTo>
                  <a:pt x="1375" y="1375"/>
                  <a:pt x="1286" y="1286"/>
                  <a:pt x="1177" y="1286"/>
                </a:cubicBezTo>
                <a:cubicBezTo>
                  <a:pt x="1067" y="1286"/>
                  <a:pt x="978" y="1375"/>
                  <a:pt x="978" y="1484"/>
                </a:cubicBezTo>
                <a:cubicBezTo>
                  <a:pt x="978" y="1531"/>
                  <a:pt x="994" y="1575"/>
                  <a:pt x="1022" y="1609"/>
                </a:cubicBezTo>
                <a:cubicBezTo>
                  <a:pt x="807" y="1823"/>
                  <a:pt x="807" y="1823"/>
                  <a:pt x="807" y="1823"/>
                </a:cubicBezTo>
                <a:cubicBezTo>
                  <a:pt x="777" y="1805"/>
                  <a:pt x="742" y="1794"/>
                  <a:pt x="704" y="1794"/>
                </a:cubicBezTo>
                <a:cubicBezTo>
                  <a:pt x="620" y="1794"/>
                  <a:pt x="548" y="1847"/>
                  <a:pt x="519" y="1922"/>
                </a:cubicBezTo>
                <a:cubicBezTo>
                  <a:pt x="384" y="1922"/>
                  <a:pt x="384" y="1922"/>
                  <a:pt x="384" y="1922"/>
                </a:cubicBezTo>
                <a:cubicBezTo>
                  <a:pt x="366" y="1874"/>
                  <a:pt x="330" y="1836"/>
                  <a:pt x="285" y="1814"/>
                </a:cubicBezTo>
                <a:cubicBezTo>
                  <a:pt x="285" y="950"/>
                  <a:pt x="285" y="950"/>
                  <a:pt x="285" y="950"/>
                </a:cubicBezTo>
                <a:cubicBezTo>
                  <a:pt x="359" y="921"/>
                  <a:pt x="412" y="849"/>
                  <a:pt x="412" y="764"/>
                </a:cubicBezTo>
                <a:cubicBezTo>
                  <a:pt x="412" y="655"/>
                  <a:pt x="323" y="566"/>
                  <a:pt x="214" y="566"/>
                </a:cubicBezTo>
                <a:cubicBezTo>
                  <a:pt x="104" y="566"/>
                  <a:pt x="15" y="655"/>
                  <a:pt x="15" y="764"/>
                </a:cubicBezTo>
                <a:cubicBezTo>
                  <a:pt x="15" y="854"/>
                  <a:pt x="75" y="930"/>
                  <a:pt x="157" y="955"/>
                </a:cubicBezTo>
                <a:cubicBezTo>
                  <a:pt x="157" y="1799"/>
                  <a:pt x="157" y="1799"/>
                  <a:pt x="157" y="1799"/>
                </a:cubicBezTo>
                <a:cubicBezTo>
                  <a:pt x="67" y="1818"/>
                  <a:pt x="0" y="1898"/>
                  <a:pt x="0" y="1993"/>
                </a:cubicBezTo>
                <a:cubicBezTo>
                  <a:pt x="0" y="2103"/>
                  <a:pt x="89" y="2192"/>
                  <a:pt x="199" y="2192"/>
                </a:cubicBezTo>
                <a:cubicBezTo>
                  <a:pt x="289" y="2192"/>
                  <a:pt x="365" y="2132"/>
                  <a:pt x="389" y="2050"/>
                </a:cubicBezTo>
                <a:cubicBezTo>
                  <a:pt x="514" y="2050"/>
                  <a:pt x="514" y="2050"/>
                  <a:pt x="514" y="2050"/>
                </a:cubicBezTo>
                <a:cubicBezTo>
                  <a:pt x="538" y="2132"/>
                  <a:pt x="615" y="2192"/>
                  <a:pt x="704" y="2192"/>
                </a:cubicBezTo>
                <a:cubicBezTo>
                  <a:pt x="814" y="2192"/>
                  <a:pt x="903" y="2103"/>
                  <a:pt x="903" y="1993"/>
                </a:cubicBezTo>
                <a:cubicBezTo>
                  <a:pt x="903" y="1968"/>
                  <a:pt x="898" y="1944"/>
                  <a:pt x="890" y="1922"/>
                </a:cubicBezTo>
                <a:lnTo>
                  <a:pt x="1133" y="1678"/>
                </a:lnTo>
                <a:close/>
                <a:moveTo>
                  <a:pt x="1177" y="1414"/>
                </a:moveTo>
                <a:cubicBezTo>
                  <a:pt x="1216" y="1414"/>
                  <a:pt x="1247" y="1445"/>
                  <a:pt x="1247" y="1484"/>
                </a:cubicBezTo>
                <a:cubicBezTo>
                  <a:pt x="1247" y="1523"/>
                  <a:pt x="1216" y="1555"/>
                  <a:pt x="1177" y="1555"/>
                </a:cubicBezTo>
                <a:cubicBezTo>
                  <a:pt x="1138" y="1555"/>
                  <a:pt x="1106" y="1523"/>
                  <a:pt x="1106" y="1484"/>
                </a:cubicBezTo>
                <a:cubicBezTo>
                  <a:pt x="1106" y="1445"/>
                  <a:pt x="1138" y="1414"/>
                  <a:pt x="1177" y="1414"/>
                </a:cubicBezTo>
                <a:close/>
                <a:moveTo>
                  <a:pt x="199" y="2064"/>
                </a:moveTo>
                <a:cubicBezTo>
                  <a:pt x="160" y="2064"/>
                  <a:pt x="128" y="2032"/>
                  <a:pt x="128" y="1993"/>
                </a:cubicBezTo>
                <a:cubicBezTo>
                  <a:pt x="128" y="1954"/>
                  <a:pt x="160" y="1922"/>
                  <a:pt x="199" y="1922"/>
                </a:cubicBezTo>
                <a:cubicBezTo>
                  <a:pt x="238" y="1922"/>
                  <a:pt x="270" y="1954"/>
                  <a:pt x="270" y="1993"/>
                </a:cubicBezTo>
                <a:cubicBezTo>
                  <a:pt x="270" y="2032"/>
                  <a:pt x="238" y="2064"/>
                  <a:pt x="199" y="2064"/>
                </a:cubicBezTo>
                <a:close/>
                <a:moveTo>
                  <a:pt x="214" y="835"/>
                </a:moveTo>
                <a:cubicBezTo>
                  <a:pt x="175" y="835"/>
                  <a:pt x="143" y="803"/>
                  <a:pt x="143" y="764"/>
                </a:cubicBezTo>
                <a:cubicBezTo>
                  <a:pt x="143" y="725"/>
                  <a:pt x="175" y="694"/>
                  <a:pt x="214" y="694"/>
                </a:cubicBezTo>
                <a:cubicBezTo>
                  <a:pt x="253" y="694"/>
                  <a:pt x="284" y="725"/>
                  <a:pt x="284" y="764"/>
                </a:cubicBezTo>
                <a:cubicBezTo>
                  <a:pt x="284" y="803"/>
                  <a:pt x="253" y="835"/>
                  <a:pt x="214" y="835"/>
                </a:cubicBezTo>
                <a:close/>
                <a:moveTo>
                  <a:pt x="704" y="2064"/>
                </a:moveTo>
                <a:cubicBezTo>
                  <a:pt x="665" y="2064"/>
                  <a:pt x="634" y="2032"/>
                  <a:pt x="634" y="1993"/>
                </a:cubicBezTo>
                <a:cubicBezTo>
                  <a:pt x="634" y="1954"/>
                  <a:pt x="665" y="1922"/>
                  <a:pt x="704" y="1922"/>
                </a:cubicBezTo>
                <a:cubicBezTo>
                  <a:pt x="743" y="1922"/>
                  <a:pt x="775" y="1954"/>
                  <a:pt x="775" y="1993"/>
                </a:cubicBezTo>
                <a:cubicBezTo>
                  <a:pt x="775" y="2032"/>
                  <a:pt x="743" y="2064"/>
                  <a:pt x="704" y="2064"/>
                </a:cubicBezTo>
                <a:close/>
              </a:path>
            </a:pathLst>
          </a:custGeom>
          <a:solidFill>
            <a:srgbClr val="FFFFFF"/>
          </a:solidFill>
          <a:ln>
            <a:noFill/>
          </a:ln>
        </p:spPr>
        <p:txBody>
          <a:bodyPr vert="horz" wrap="square" lIns="82293" tIns="41147" rIns="82293" bIns="41147" numCol="1" anchor="t" anchorCtr="0" compatLnSpc="1">
            <a:prstTxWarp prst="textNoShape">
              <a:avLst/>
            </a:prstTxWarp>
          </a:bodyPr>
          <a:lstStyle/>
          <a:p>
            <a:pPr defTabSz="914225">
              <a:defRPr/>
            </a:pPr>
            <a:endParaRPr lang="en-US" sz="1600" kern="0">
              <a:solidFill>
                <a:srgbClr val="292929"/>
              </a:solidFill>
            </a:endParaRPr>
          </a:p>
        </p:txBody>
      </p:sp>
      <p:sp>
        <p:nvSpPr>
          <p:cNvPr id="60" name="Oval 59"/>
          <p:cNvSpPr/>
          <p:nvPr/>
        </p:nvSpPr>
        <p:spPr bwMode="auto">
          <a:xfrm rot="20715718">
            <a:off x="6425862" y="1916886"/>
            <a:ext cx="462608" cy="462608"/>
          </a:xfrm>
          <a:prstGeom prst="ellipse">
            <a:avLst/>
          </a:prstGeom>
          <a:solidFill>
            <a:schemeClr val="accent4">
              <a:lumMod val="75000"/>
              <a:alpha val="8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23" tIns="45711" rIns="91423" bIns="45711" numCol="1" rtlCol="0" anchor="ctr" anchorCtr="0" compatLnSpc="1">
            <a:prstTxWarp prst="textNoShape">
              <a:avLst/>
            </a:prstTxWarp>
          </a:bodyPr>
          <a:lstStyle/>
          <a:p>
            <a:pPr algn="ctr" defTabSz="913924" fontAlgn="base">
              <a:spcBef>
                <a:spcPct val="0"/>
              </a:spcBef>
              <a:spcAft>
                <a:spcPct val="0"/>
              </a:spcAft>
              <a:defRPr/>
            </a:pPr>
            <a:endParaRPr lang="en-US" sz="2000" kern="0" dirty="0">
              <a:gradFill>
                <a:gsLst>
                  <a:gs pos="0">
                    <a:srgbClr val="FFFFFF"/>
                  </a:gs>
                  <a:gs pos="100000">
                    <a:srgbClr val="FFFFFF"/>
                  </a:gs>
                </a:gsLst>
                <a:lin ang="5400000" scaled="0"/>
              </a:gradFill>
            </a:endParaRPr>
          </a:p>
        </p:txBody>
      </p:sp>
      <p:sp>
        <p:nvSpPr>
          <p:cNvPr id="61" name="Freeform 83"/>
          <p:cNvSpPr>
            <a:spLocks noEditPoints="1"/>
          </p:cNvSpPr>
          <p:nvPr/>
        </p:nvSpPr>
        <p:spPr bwMode="black">
          <a:xfrm>
            <a:off x="6521970" y="1981784"/>
            <a:ext cx="285832" cy="301733"/>
          </a:xfrm>
          <a:custGeom>
            <a:avLst/>
            <a:gdLst>
              <a:gd name="T0" fmla="*/ 502 w 2107"/>
              <a:gd name="T1" fmla="*/ 1162 h 2221"/>
              <a:gd name="T2" fmla="*/ 239 w 2107"/>
              <a:gd name="T3" fmla="*/ 2072 h 2221"/>
              <a:gd name="T4" fmla="*/ 1587 w 2107"/>
              <a:gd name="T5" fmla="*/ 1800 h 2221"/>
              <a:gd name="T6" fmla="*/ 1487 w 2107"/>
              <a:gd name="T7" fmla="*/ 1835 h 2221"/>
              <a:gd name="T8" fmla="*/ 1579 w 2107"/>
              <a:gd name="T9" fmla="*/ 1870 h 2221"/>
              <a:gd name="T10" fmla="*/ 1470 w 2107"/>
              <a:gd name="T11" fmla="*/ 1847 h 2221"/>
              <a:gd name="T12" fmla="*/ 983 w 2107"/>
              <a:gd name="T13" fmla="*/ 1837 h 2221"/>
              <a:gd name="T14" fmla="*/ 1062 w 2107"/>
              <a:gd name="T15" fmla="*/ 1872 h 2221"/>
              <a:gd name="T16" fmla="*/ 956 w 2107"/>
              <a:gd name="T17" fmla="*/ 1951 h 2221"/>
              <a:gd name="T18" fmla="*/ 1046 w 2107"/>
              <a:gd name="T19" fmla="*/ 1970 h 2221"/>
              <a:gd name="T20" fmla="*/ 820 w 2107"/>
              <a:gd name="T21" fmla="*/ 1872 h 2221"/>
              <a:gd name="T22" fmla="*/ 899 w 2107"/>
              <a:gd name="T23" fmla="*/ 1836 h 2221"/>
              <a:gd name="T24" fmla="*/ 841 w 2107"/>
              <a:gd name="T25" fmla="*/ 1886 h 2221"/>
              <a:gd name="T26" fmla="*/ 905 w 2107"/>
              <a:gd name="T27" fmla="*/ 1920 h 2221"/>
              <a:gd name="T28" fmla="*/ 882 w 2107"/>
              <a:gd name="T29" fmla="*/ 1971 h 2221"/>
              <a:gd name="T30" fmla="*/ 687 w 2107"/>
              <a:gd name="T31" fmla="*/ 1847 h 2221"/>
              <a:gd name="T32" fmla="*/ 780 w 2107"/>
              <a:gd name="T33" fmla="*/ 1844 h 2221"/>
              <a:gd name="T34" fmla="*/ 760 w 2107"/>
              <a:gd name="T35" fmla="*/ 1882 h 2221"/>
              <a:gd name="T36" fmla="*/ 703 w 2107"/>
              <a:gd name="T37" fmla="*/ 1912 h 2221"/>
              <a:gd name="T38" fmla="*/ 682 w 2107"/>
              <a:gd name="T39" fmla="*/ 1972 h 2221"/>
              <a:gd name="T40" fmla="*/ 647 w 2107"/>
              <a:gd name="T41" fmla="*/ 1928 h 2221"/>
              <a:gd name="T42" fmla="*/ 631 w 2107"/>
              <a:gd name="T43" fmla="*/ 1862 h 2221"/>
              <a:gd name="T44" fmla="*/ 545 w 2107"/>
              <a:gd name="T45" fmla="*/ 2017 h 2221"/>
              <a:gd name="T46" fmla="*/ 416 w 2107"/>
              <a:gd name="T47" fmla="*/ 2078 h 2221"/>
              <a:gd name="T48" fmla="*/ 435 w 2107"/>
              <a:gd name="T49" fmla="*/ 2014 h 2221"/>
              <a:gd name="T50" fmla="*/ 538 w 2107"/>
              <a:gd name="T51" fmla="*/ 2006 h 2221"/>
              <a:gd name="T52" fmla="*/ 520 w 2107"/>
              <a:gd name="T53" fmla="*/ 1973 h 2221"/>
              <a:gd name="T54" fmla="*/ 490 w 2107"/>
              <a:gd name="T55" fmla="*/ 1930 h 2221"/>
              <a:gd name="T56" fmla="*/ 587 w 2107"/>
              <a:gd name="T57" fmla="*/ 1913 h 2221"/>
              <a:gd name="T58" fmla="*/ 1055 w 2107"/>
              <a:gd name="T59" fmla="*/ 2071 h 2221"/>
              <a:gd name="T60" fmla="*/ 605 w 2107"/>
              <a:gd name="T61" fmla="*/ 2078 h 2221"/>
              <a:gd name="T62" fmla="*/ 613 w 2107"/>
              <a:gd name="T63" fmla="*/ 2010 h 2221"/>
              <a:gd name="T64" fmla="*/ 1046 w 2107"/>
              <a:gd name="T65" fmla="*/ 2003 h 2221"/>
              <a:gd name="T66" fmla="*/ 1113 w 2107"/>
              <a:gd name="T67" fmla="*/ 1877 h 2221"/>
              <a:gd name="T68" fmla="*/ 1176 w 2107"/>
              <a:gd name="T69" fmla="*/ 1835 h 2221"/>
              <a:gd name="T70" fmla="*/ 1137 w 2107"/>
              <a:gd name="T71" fmla="*/ 1885 h 2221"/>
              <a:gd name="T72" fmla="*/ 1115 w 2107"/>
              <a:gd name="T73" fmla="*/ 1926 h 2221"/>
              <a:gd name="T74" fmla="*/ 1215 w 2107"/>
              <a:gd name="T75" fmla="*/ 1968 h 2221"/>
              <a:gd name="T76" fmla="*/ 1135 w 2107"/>
              <a:gd name="T77" fmla="*/ 1970 h 2221"/>
              <a:gd name="T78" fmla="*/ 1146 w 2107"/>
              <a:gd name="T79" fmla="*/ 2075 h 2221"/>
              <a:gd name="T80" fmla="*/ 1122 w 2107"/>
              <a:gd name="T81" fmla="*/ 2019 h 2221"/>
              <a:gd name="T82" fmla="*/ 1139 w 2107"/>
              <a:gd name="T83" fmla="*/ 2003 h 2221"/>
              <a:gd name="T84" fmla="*/ 1217 w 2107"/>
              <a:gd name="T85" fmla="*/ 2003 h 2221"/>
              <a:gd name="T86" fmla="*/ 1337 w 2107"/>
              <a:gd name="T87" fmla="*/ 1868 h 2221"/>
              <a:gd name="T88" fmla="*/ 1411 w 2107"/>
              <a:gd name="T89" fmla="*/ 1838 h 2221"/>
              <a:gd name="T90" fmla="*/ 1425 w 2107"/>
              <a:gd name="T91" fmla="*/ 1883 h 2221"/>
              <a:gd name="T92" fmla="*/ 1359 w 2107"/>
              <a:gd name="T93" fmla="*/ 1927 h 2221"/>
              <a:gd name="T94" fmla="*/ 1476 w 2107"/>
              <a:gd name="T95" fmla="*/ 1956 h 2221"/>
              <a:gd name="T96" fmla="*/ 1461 w 2107"/>
              <a:gd name="T97" fmla="*/ 1970 h 2221"/>
              <a:gd name="T98" fmla="*/ 1511 w 2107"/>
              <a:gd name="T99" fmla="*/ 2075 h 2221"/>
              <a:gd name="T100" fmla="*/ 1393 w 2107"/>
              <a:gd name="T101" fmla="*/ 2019 h 2221"/>
              <a:gd name="T102" fmla="*/ 1475 w 2107"/>
              <a:gd name="T103" fmla="*/ 2001 h 2221"/>
              <a:gd name="T104" fmla="*/ 1681 w 2107"/>
              <a:gd name="T105" fmla="*/ 2018 h 2221"/>
              <a:gd name="T106" fmla="*/ 1623 w 2107"/>
              <a:gd name="T107" fmla="*/ 2075 h 2221"/>
              <a:gd name="T108" fmla="*/ 1639 w 2107"/>
              <a:gd name="T109" fmla="*/ 2000 h 2221"/>
              <a:gd name="T110" fmla="*/ 1630 w 2107"/>
              <a:gd name="T111" fmla="*/ 1969 h 2221"/>
              <a:gd name="T112" fmla="*/ 1532 w 2107"/>
              <a:gd name="T113" fmla="*/ 1910 h 2221"/>
              <a:gd name="T114" fmla="*/ 933 w 2107"/>
              <a:gd name="T115" fmla="*/ 1308 h 2221"/>
              <a:gd name="T116" fmla="*/ 9 w 2107"/>
              <a:gd name="T117" fmla="*/ 909 h 2221"/>
              <a:gd name="T118" fmla="*/ 413 w 2107"/>
              <a:gd name="T119" fmla="*/ 386 h 2221"/>
              <a:gd name="T120" fmla="*/ 1700 w 2107"/>
              <a:gd name="T121" fmla="*/ 556 h 2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07" h="2221">
                <a:moveTo>
                  <a:pt x="2107" y="809"/>
                </a:moveTo>
                <a:cubicBezTo>
                  <a:pt x="2106" y="786"/>
                  <a:pt x="2103" y="764"/>
                  <a:pt x="2098" y="742"/>
                </a:cubicBezTo>
                <a:cubicBezTo>
                  <a:pt x="2098" y="745"/>
                  <a:pt x="2098" y="747"/>
                  <a:pt x="2098" y="749"/>
                </a:cubicBezTo>
                <a:cubicBezTo>
                  <a:pt x="2096" y="810"/>
                  <a:pt x="2076" y="869"/>
                  <a:pt x="2040" y="926"/>
                </a:cubicBezTo>
                <a:cubicBezTo>
                  <a:pt x="2018" y="961"/>
                  <a:pt x="1988" y="995"/>
                  <a:pt x="1953" y="1027"/>
                </a:cubicBezTo>
                <a:cubicBezTo>
                  <a:pt x="1918" y="1064"/>
                  <a:pt x="1873" y="1098"/>
                  <a:pt x="1819" y="1131"/>
                </a:cubicBezTo>
                <a:cubicBezTo>
                  <a:pt x="1777" y="1156"/>
                  <a:pt x="1731" y="1178"/>
                  <a:pt x="1682" y="1198"/>
                </a:cubicBezTo>
                <a:cubicBezTo>
                  <a:pt x="1682" y="1061"/>
                  <a:pt x="1682" y="1061"/>
                  <a:pt x="1682" y="1061"/>
                </a:cubicBezTo>
                <a:cubicBezTo>
                  <a:pt x="1682" y="1059"/>
                  <a:pt x="1682" y="1058"/>
                  <a:pt x="1682" y="1056"/>
                </a:cubicBezTo>
                <a:cubicBezTo>
                  <a:pt x="1680" y="988"/>
                  <a:pt x="1624" y="933"/>
                  <a:pt x="1554" y="933"/>
                </a:cubicBezTo>
                <a:cubicBezTo>
                  <a:pt x="555" y="933"/>
                  <a:pt x="555" y="933"/>
                  <a:pt x="555" y="933"/>
                </a:cubicBezTo>
                <a:cubicBezTo>
                  <a:pt x="484" y="933"/>
                  <a:pt x="426" y="990"/>
                  <a:pt x="426" y="1061"/>
                </a:cubicBezTo>
                <a:cubicBezTo>
                  <a:pt x="426" y="1141"/>
                  <a:pt x="426" y="1141"/>
                  <a:pt x="426" y="1141"/>
                </a:cubicBezTo>
                <a:cubicBezTo>
                  <a:pt x="430" y="1142"/>
                  <a:pt x="430" y="1142"/>
                  <a:pt x="430" y="1142"/>
                </a:cubicBezTo>
                <a:cubicBezTo>
                  <a:pt x="430" y="1143"/>
                  <a:pt x="459" y="1152"/>
                  <a:pt x="502" y="1162"/>
                </a:cubicBezTo>
                <a:cubicBezTo>
                  <a:pt x="502" y="1069"/>
                  <a:pt x="502" y="1069"/>
                  <a:pt x="502" y="1069"/>
                </a:cubicBezTo>
                <a:cubicBezTo>
                  <a:pt x="502" y="1032"/>
                  <a:pt x="531" y="1003"/>
                  <a:pt x="568" y="1003"/>
                </a:cubicBezTo>
                <a:cubicBezTo>
                  <a:pt x="1541" y="1003"/>
                  <a:pt x="1541" y="1003"/>
                  <a:pt x="1541" y="1003"/>
                </a:cubicBezTo>
                <a:cubicBezTo>
                  <a:pt x="1577" y="1003"/>
                  <a:pt x="1607" y="1032"/>
                  <a:pt x="1607" y="1069"/>
                </a:cubicBezTo>
                <a:cubicBezTo>
                  <a:pt x="1607" y="1668"/>
                  <a:pt x="1607" y="1668"/>
                  <a:pt x="1607" y="1668"/>
                </a:cubicBezTo>
                <a:cubicBezTo>
                  <a:pt x="1607" y="1704"/>
                  <a:pt x="1577" y="1734"/>
                  <a:pt x="1541" y="1734"/>
                </a:cubicBezTo>
                <a:cubicBezTo>
                  <a:pt x="568" y="1734"/>
                  <a:pt x="568" y="1734"/>
                  <a:pt x="568" y="1734"/>
                </a:cubicBezTo>
                <a:cubicBezTo>
                  <a:pt x="531" y="1734"/>
                  <a:pt x="502" y="1704"/>
                  <a:pt x="502" y="1668"/>
                </a:cubicBezTo>
                <a:cubicBezTo>
                  <a:pt x="502" y="1541"/>
                  <a:pt x="502" y="1541"/>
                  <a:pt x="502" y="1541"/>
                </a:cubicBezTo>
                <a:cubicBezTo>
                  <a:pt x="476" y="1535"/>
                  <a:pt x="451" y="1528"/>
                  <a:pt x="426" y="1520"/>
                </a:cubicBezTo>
                <a:cubicBezTo>
                  <a:pt x="426" y="1676"/>
                  <a:pt x="426" y="1676"/>
                  <a:pt x="426" y="1676"/>
                </a:cubicBezTo>
                <a:cubicBezTo>
                  <a:pt x="426" y="1736"/>
                  <a:pt x="467" y="1786"/>
                  <a:pt x="523" y="1800"/>
                </a:cubicBezTo>
                <a:cubicBezTo>
                  <a:pt x="491" y="1802"/>
                  <a:pt x="456" y="1813"/>
                  <a:pt x="435" y="1837"/>
                </a:cubicBezTo>
                <a:cubicBezTo>
                  <a:pt x="419" y="1857"/>
                  <a:pt x="403" y="1876"/>
                  <a:pt x="387" y="1895"/>
                </a:cubicBezTo>
                <a:cubicBezTo>
                  <a:pt x="337" y="1954"/>
                  <a:pt x="288" y="2013"/>
                  <a:pt x="239" y="2072"/>
                </a:cubicBezTo>
                <a:cubicBezTo>
                  <a:pt x="227" y="2086"/>
                  <a:pt x="203" y="2107"/>
                  <a:pt x="203" y="2127"/>
                </a:cubicBezTo>
                <a:cubicBezTo>
                  <a:pt x="203" y="2183"/>
                  <a:pt x="203" y="2183"/>
                  <a:pt x="203" y="2183"/>
                </a:cubicBezTo>
                <a:cubicBezTo>
                  <a:pt x="204" y="2190"/>
                  <a:pt x="206" y="2197"/>
                  <a:pt x="209" y="2202"/>
                </a:cubicBezTo>
                <a:cubicBezTo>
                  <a:pt x="222" y="2220"/>
                  <a:pt x="247" y="2221"/>
                  <a:pt x="267" y="2221"/>
                </a:cubicBezTo>
                <a:cubicBezTo>
                  <a:pt x="295" y="2221"/>
                  <a:pt x="1759" y="2221"/>
                  <a:pt x="1804" y="2221"/>
                </a:cubicBezTo>
                <a:cubicBezTo>
                  <a:pt x="1826" y="2221"/>
                  <a:pt x="1850" y="2219"/>
                  <a:pt x="1871" y="2214"/>
                </a:cubicBezTo>
                <a:cubicBezTo>
                  <a:pt x="1886" y="2211"/>
                  <a:pt x="1903" y="2203"/>
                  <a:pt x="1905" y="2186"/>
                </a:cubicBezTo>
                <a:cubicBezTo>
                  <a:pt x="1905" y="2126"/>
                  <a:pt x="1905" y="2126"/>
                  <a:pt x="1905" y="2126"/>
                </a:cubicBezTo>
                <a:cubicBezTo>
                  <a:pt x="1907" y="2113"/>
                  <a:pt x="1899" y="2100"/>
                  <a:pt x="1891" y="2091"/>
                </a:cubicBezTo>
                <a:cubicBezTo>
                  <a:pt x="1887" y="2086"/>
                  <a:pt x="1883" y="2081"/>
                  <a:pt x="1879" y="2077"/>
                </a:cubicBezTo>
                <a:cubicBezTo>
                  <a:pt x="1858" y="2052"/>
                  <a:pt x="1837" y="2027"/>
                  <a:pt x="1816" y="2003"/>
                </a:cubicBezTo>
                <a:cubicBezTo>
                  <a:pt x="1770" y="1948"/>
                  <a:pt x="1724" y="1894"/>
                  <a:pt x="1678" y="1840"/>
                </a:cubicBezTo>
                <a:cubicBezTo>
                  <a:pt x="1676" y="1837"/>
                  <a:pt x="1674" y="1834"/>
                  <a:pt x="1671" y="1832"/>
                </a:cubicBezTo>
                <a:cubicBezTo>
                  <a:pt x="1662" y="1820"/>
                  <a:pt x="1647" y="1813"/>
                  <a:pt x="1633" y="1809"/>
                </a:cubicBezTo>
                <a:cubicBezTo>
                  <a:pt x="1618" y="1804"/>
                  <a:pt x="1603" y="1801"/>
                  <a:pt x="1587" y="1800"/>
                </a:cubicBezTo>
                <a:cubicBezTo>
                  <a:pt x="1642" y="1785"/>
                  <a:pt x="1682" y="1735"/>
                  <a:pt x="1682" y="1676"/>
                </a:cubicBezTo>
                <a:cubicBezTo>
                  <a:pt x="1682" y="1462"/>
                  <a:pt x="1682" y="1462"/>
                  <a:pt x="1682" y="1462"/>
                </a:cubicBezTo>
                <a:cubicBezTo>
                  <a:pt x="1698" y="1455"/>
                  <a:pt x="1714" y="1448"/>
                  <a:pt x="1730" y="1441"/>
                </a:cubicBezTo>
                <a:cubicBezTo>
                  <a:pt x="1801" y="1408"/>
                  <a:pt x="1863" y="1368"/>
                  <a:pt x="1916" y="1325"/>
                </a:cubicBezTo>
                <a:cubicBezTo>
                  <a:pt x="1946" y="1300"/>
                  <a:pt x="1972" y="1273"/>
                  <a:pt x="1995" y="1246"/>
                </a:cubicBezTo>
                <a:cubicBezTo>
                  <a:pt x="2018" y="1218"/>
                  <a:pt x="2037" y="1187"/>
                  <a:pt x="2054" y="1154"/>
                </a:cubicBezTo>
                <a:cubicBezTo>
                  <a:pt x="2068" y="1124"/>
                  <a:pt x="2079" y="1090"/>
                  <a:pt x="2084" y="1054"/>
                </a:cubicBezTo>
                <a:cubicBezTo>
                  <a:pt x="2086" y="1040"/>
                  <a:pt x="2087" y="1026"/>
                  <a:pt x="2089" y="1013"/>
                </a:cubicBezTo>
                <a:cubicBezTo>
                  <a:pt x="2089" y="1008"/>
                  <a:pt x="2090" y="1003"/>
                  <a:pt x="2090" y="998"/>
                </a:cubicBezTo>
                <a:cubicBezTo>
                  <a:pt x="2102" y="877"/>
                  <a:pt x="2102" y="877"/>
                  <a:pt x="2102" y="877"/>
                </a:cubicBezTo>
                <a:cubicBezTo>
                  <a:pt x="2103" y="874"/>
                  <a:pt x="2103" y="870"/>
                  <a:pt x="2103" y="867"/>
                </a:cubicBezTo>
                <a:cubicBezTo>
                  <a:pt x="2105" y="848"/>
                  <a:pt x="2107" y="829"/>
                  <a:pt x="2107" y="809"/>
                </a:cubicBezTo>
                <a:close/>
                <a:moveTo>
                  <a:pt x="1474" y="1837"/>
                </a:moveTo>
                <a:cubicBezTo>
                  <a:pt x="1475" y="1836"/>
                  <a:pt x="1476" y="1836"/>
                  <a:pt x="1478" y="1836"/>
                </a:cubicBezTo>
                <a:cubicBezTo>
                  <a:pt x="1481" y="1835"/>
                  <a:pt x="1483" y="1835"/>
                  <a:pt x="1487" y="1835"/>
                </a:cubicBezTo>
                <a:cubicBezTo>
                  <a:pt x="1492" y="1835"/>
                  <a:pt x="1492" y="1835"/>
                  <a:pt x="1492" y="1835"/>
                </a:cubicBezTo>
                <a:cubicBezTo>
                  <a:pt x="1492" y="1835"/>
                  <a:pt x="1492" y="1835"/>
                  <a:pt x="1492" y="1835"/>
                </a:cubicBezTo>
                <a:cubicBezTo>
                  <a:pt x="1502" y="1835"/>
                  <a:pt x="1511" y="1835"/>
                  <a:pt x="1521" y="1835"/>
                </a:cubicBezTo>
                <a:cubicBezTo>
                  <a:pt x="1521" y="1835"/>
                  <a:pt x="1521" y="1835"/>
                  <a:pt x="1521" y="1835"/>
                </a:cubicBezTo>
                <a:cubicBezTo>
                  <a:pt x="1531" y="1835"/>
                  <a:pt x="1531" y="1835"/>
                  <a:pt x="1531" y="1835"/>
                </a:cubicBezTo>
                <a:cubicBezTo>
                  <a:pt x="1534" y="1834"/>
                  <a:pt x="1538" y="1835"/>
                  <a:pt x="1541" y="1835"/>
                </a:cubicBezTo>
                <a:cubicBezTo>
                  <a:pt x="1543" y="1836"/>
                  <a:pt x="1546" y="1836"/>
                  <a:pt x="1548" y="1837"/>
                </a:cubicBezTo>
                <a:cubicBezTo>
                  <a:pt x="1548" y="1837"/>
                  <a:pt x="1548" y="1837"/>
                  <a:pt x="1548" y="1837"/>
                </a:cubicBezTo>
                <a:cubicBezTo>
                  <a:pt x="1549" y="1837"/>
                  <a:pt x="1549" y="1838"/>
                  <a:pt x="1549" y="1838"/>
                </a:cubicBezTo>
                <a:cubicBezTo>
                  <a:pt x="1550" y="1838"/>
                  <a:pt x="1550" y="1838"/>
                  <a:pt x="1550" y="1838"/>
                </a:cubicBezTo>
                <a:cubicBezTo>
                  <a:pt x="1553" y="1839"/>
                  <a:pt x="1556" y="1840"/>
                  <a:pt x="1558" y="1842"/>
                </a:cubicBezTo>
                <a:cubicBezTo>
                  <a:pt x="1560" y="1843"/>
                  <a:pt x="1562" y="1845"/>
                  <a:pt x="1563" y="1847"/>
                </a:cubicBezTo>
                <a:cubicBezTo>
                  <a:pt x="1571" y="1858"/>
                  <a:pt x="1571" y="1858"/>
                  <a:pt x="1571" y="1858"/>
                </a:cubicBezTo>
                <a:cubicBezTo>
                  <a:pt x="1573" y="1861"/>
                  <a:pt x="1577" y="1865"/>
                  <a:pt x="1579" y="1870"/>
                </a:cubicBezTo>
                <a:cubicBezTo>
                  <a:pt x="1579" y="1870"/>
                  <a:pt x="1579" y="1870"/>
                  <a:pt x="1579" y="1870"/>
                </a:cubicBezTo>
                <a:cubicBezTo>
                  <a:pt x="1581" y="1872"/>
                  <a:pt x="1581" y="1874"/>
                  <a:pt x="1581" y="1876"/>
                </a:cubicBezTo>
                <a:cubicBezTo>
                  <a:pt x="1581" y="1877"/>
                  <a:pt x="1580" y="1878"/>
                  <a:pt x="1579" y="1879"/>
                </a:cubicBezTo>
                <a:cubicBezTo>
                  <a:pt x="1579" y="1879"/>
                  <a:pt x="1579" y="1880"/>
                  <a:pt x="1579" y="1880"/>
                </a:cubicBezTo>
                <a:cubicBezTo>
                  <a:pt x="1579" y="1880"/>
                  <a:pt x="1579" y="1880"/>
                  <a:pt x="1579" y="1880"/>
                </a:cubicBezTo>
                <a:cubicBezTo>
                  <a:pt x="1578" y="1880"/>
                  <a:pt x="1578" y="1880"/>
                  <a:pt x="1578" y="1880"/>
                </a:cubicBezTo>
                <a:cubicBezTo>
                  <a:pt x="1578" y="1880"/>
                  <a:pt x="1578" y="1881"/>
                  <a:pt x="1577" y="1881"/>
                </a:cubicBezTo>
                <a:cubicBezTo>
                  <a:pt x="1577" y="1881"/>
                  <a:pt x="1577" y="1881"/>
                  <a:pt x="1576" y="1881"/>
                </a:cubicBezTo>
                <a:cubicBezTo>
                  <a:pt x="1576" y="1881"/>
                  <a:pt x="1576" y="1882"/>
                  <a:pt x="1575" y="1882"/>
                </a:cubicBezTo>
                <a:cubicBezTo>
                  <a:pt x="1569" y="1885"/>
                  <a:pt x="1560" y="1884"/>
                  <a:pt x="1553" y="1884"/>
                </a:cubicBezTo>
                <a:cubicBezTo>
                  <a:pt x="1516" y="1884"/>
                  <a:pt x="1516" y="1884"/>
                  <a:pt x="1516" y="1884"/>
                </a:cubicBezTo>
                <a:cubicBezTo>
                  <a:pt x="1509" y="1884"/>
                  <a:pt x="1501" y="1883"/>
                  <a:pt x="1494" y="1879"/>
                </a:cubicBezTo>
                <a:cubicBezTo>
                  <a:pt x="1492" y="1878"/>
                  <a:pt x="1490" y="1877"/>
                  <a:pt x="1488" y="1876"/>
                </a:cubicBezTo>
                <a:cubicBezTo>
                  <a:pt x="1486" y="1874"/>
                  <a:pt x="1484" y="1872"/>
                  <a:pt x="1483" y="1871"/>
                </a:cubicBezTo>
                <a:cubicBezTo>
                  <a:pt x="1481" y="1868"/>
                  <a:pt x="1481" y="1868"/>
                  <a:pt x="1481" y="1868"/>
                </a:cubicBezTo>
                <a:cubicBezTo>
                  <a:pt x="1478" y="1861"/>
                  <a:pt x="1473" y="1854"/>
                  <a:pt x="1470" y="1847"/>
                </a:cubicBezTo>
                <a:cubicBezTo>
                  <a:pt x="1467" y="1842"/>
                  <a:pt x="1469" y="1839"/>
                  <a:pt x="1474" y="1837"/>
                </a:cubicBezTo>
                <a:close/>
                <a:moveTo>
                  <a:pt x="965" y="1871"/>
                </a:moveTo>
                <a:cubicBezTo>
                  <a:pt x="966" y="1869"/>
                  <a:pt x="966" y="1868"/>
                  <a:pt x="966" y="1866"/>
                </a:cubicBezTo>
                <a:cubicBezTo>
                  <a:pt x="966" y="1866"/>
                  <a:pt x="966" y="1866"/>
                  <a:pt x="966" y="1866"/>
                </a:cubicBezTo>
                <a:cubicBezTo>
                  <a:pt x="967" y="1861"/>
                  <a:pt x="966" y="1855"/>
                  <a:pt x="968" y="1850"/>
                </a:cubicBezTo>
                <a:cubicBezTo>
                  <a:pt x="968" y="1848"/>
                  <a:pt x="968" y="1848"/>
                  <a:pt x="968" y="1848"/>
                </a:cubicBezTo>
                <a:cubicBezTo>
                  <a:pt x="968" y="1846"/>
                  <a:pt x="969" y="1845"/>
                  <a:pt x="970" y="1843"/>
                </a:cubicBezTo>
                <a:cubicBezTo>
                  <a:pt x="971" y="1842"/>
                  <a:pt x="973" y="1841"/>
                  <a:pt x="974" y="1841"/>
                </a:cubicBezTo>
                <a:cubicBezTo>
                  <a:pt x="974" y="1840"/>
                  <a:pt x="974" y="1840"/>
                  <a:pt x="974" y="1840"/>
                </a:cubicBezTo>
                <a:cubicBezTo>
                  <a:pt x="975" y="1840"/>
                  <a:pt x="975" y="1840"/>
                  <a:pt x="975" y="1840"/>
                </a:cubicBezTo>
                <a:cubicBezTo>
                  <a:pt x="976" y="1840"/>
                  <a:pt x="976" y="1839"/>
                  <a:pt x="976" y="1839"/>
                </a:cubicBezTo>
                <a:cubicBezTo>
                  <a:pt x="976" y="1839"/>
                  <a:pt x="977" y="1839"/>
                  <a:pt x="977" y="1839"/>
                </a:cubicBezTo>
                <a:cubicBezTo>
                  <a:pt x="978" y="1839"/>
                  <a:pt x="978" y="1838"/>
                  <a:pt x="979" y="1838"/>
                </a:cubicBezTo>
                <a:cubicBezTo>
                  <a:pt x="980" y="1838"/>
                  <a:pt x="980" y="1838"/>
                  <a:pt x="980" y="1838"/>
                </a:cubicBezTo>
                <a:cubicBezTo>
                  <a:pt x="981" y="1837"/>
                  <a:pt x="982" y="1837"/>
                  <a:pt x="983" y="1837"/>
                </a:cubicBezTo>
                <a:cubicBezTo>
                  <a:pt x="983" y="1837"/>
                  <a:pt x="984" y="1837"/>
                  <a:pt x="984" y="1837"/>
                </a:cubicBezTo>
                <a:cubicBezTo>
                  <a:pt x="984" y="1837"/>
                  <a:pt x="984" y="1837"/>
                  <a:pt x="985" y="1837"/>
                </a:cubicBezTo>
                <a:cubicBezTo>
                  <a:pt x="985" y="1837"/>
                  <a:pt x="985" y="1837"/>
                  <a:pt x="986" y="1836"/>
                </a:cubicBezTo>
                <a:cubicBezTo>
                  <a:pt x="988" y="1836"/>
                  <a:pt x="991" y="1836"/>
                  <a:pt x="993" y="1836"/>
                </a:cubicBezTo>
                <a:cubicBezTo>
                  <a:pt x="995" y="1836"/>
                  <a:pt x="995" y="1836"/>
                  <a:pt x="995" y="1836"/>
                </a:cubicBezTo>
                <a:cubicBezTo>
                  <a:pt x="998" y="1836"/>
                  <a:pt x="1000" y="1836"/>
                  <a:pt x="1003" y="1836"/>
                </a:cubicBezTo>
                <a:cubicBezTo>
                  <a:pt x="1038" y="1836"/>
                  <a:pt x="1038" y="1836"/>
                  <a:pt x="1038" y="1836"/>
                </a:cubicBezTo>
                <a:cubicBezTo>
                  <a:pt x="1038" y="1836"/>
                  <a:pt x="1039" y="1836"/>
                  <a:pt x="1040" y="1836"/>
                </a:cubicBezTo>
                <a:cubicBezTo>
                  <a:pt x="1040" y="1836"/>
                  <a:pt x="1040" y="1836"/>
                  <a:pt x="1041" y="1836"/>
                </a:cubicBezTo>
                <a:cubicBezTo>
                  <a:pt x="1042" y="1836"/>
                  <a:pt x="1042" y="1836"/>
                  <a:pt x="1043" y="1836"/>
                </a:cubicBezTo>
                <a:cubicBezTo>
                  <a:pt x="1050" y="1837"/>
                  <a:pt x="1058" y="1839"/>
                  <a:pt x="1061" y="1844"/>
                </a:cubicBezTo>
                <a:cubicBezTo>
                  <a:pt x="1061" y="1845"/>
                  <a:pt x="1061" y="1845"/>
                  <a:pt x="1061" y="1846"/>
                </a:cubicBezTo>
                <a:cubicBezTo>
                  <a:pt x="1061" y="1846"/>
                  <a:pt x="1061" y="1846"/>
                  <a:pt x="1061" y="1846"/>
                </a:cubicBezTo>
                <a:cubicBezTo>
                  <a:pt x="1063" y="1853"/>
                  <a:pt x="1062" y="1863"/>
                  <a:pt x="1062" y="1870"/>
                </a:cubicBezTo>
                <a:cubicBezTo>
                  <a:pt x="1062" y="1872"/>
                  <a:pt x="1062" y="1872"/>
                  <a:pt x="1062" y="1872"/>
                </a:cubicBezTo>
                <a:cubicBezTo>
                  <a:pt x="1062" y="1873"/>
                  <a:pt x="1062" y="1874"/>
                  <a:pt x="1061" y="1876"/>
                </a:cubicBezTo>
                <a:cubicBezTo>
                  <a:pt x="1054" y="1889"/>
                  <a:pt x="1022" y="1885"/>
                  <a:pt x="1010" y="1885"/>
                </a:cubicBezTo>
                <a:cubicBezTo>
                  <a:pt x="1003" y="1885"/>
                  <a:pt x="996" y="1885"/>
                  <a:pt x="989" y="1885"/>
                </a:cubicBezTo>
                <a:cubicBezTo>
                  <a:pt x="983" y="1885"/>
                  <a:pt x="974" y="1884"/>
                  <a:pt x="969" y="1879"/>
                </a:cubicBezTo>
                <a:cubicBezTo>
                  <a:pt x="969" y="1879"/>
                  <a:pt x="969" y="1879"/>
                  <a:pt x="968" y="1879"/>
                </a:cubicBezTo>
                <a:cubicBezTo>
                  <a:pt x="968" y="1879"/>
                  <a:pt x="968" y="1878"/>
                  <a:pt x="968" y="1878"/>
                </a:cubicBezTo>
                <a:cubicBezTo>
                  <a:pt x="967" y="1878"/>
                  <a:pt x="967" y="1878"/>
                  <a:pt x="967" y="1877"/>
                </a:cubicBezTo>
                <a:cubicBezTo>
                  <a:pt x="967" y="1877"/>
                  <a:pt x="967" y="1877"/>
                  <a:pt x="967" y="1877"/>
                </a:cubicBezTo>
                <a:cubicBezTo>
                  <a:pt x="967" y="1877"/>
                  <a:pt x="967" y="1877"/>
                  <a:pt x="967" y="1877"/>
                </a:cubicBezTo>
                <a:cubicBezTo>
                  <a:pt x="966" y="1876"/>
                  <a:pt x="966" y="1876"/>
                  <a:pt x="966" y="1875"/>
                </a:cubicBezTo>
                <a:cubicBezTo>
                  <a:pt x="965" y="1874"/>
                  <a:pt x="965" y="1873"/>
                  <a:pt x="965" y="1872"/>
                </a:cubicBezTo>
                <a:lnTo>
                  <a:pt x="965" y="1871"/>
                </a:lnTo>
                <a:close/>
                <a:moveTo>
                  <a:pt x="956" y="1955"/>
                </a:moveTo>
                <a:cubicBezTo>
                  <a:pt x="956" y="1952"/>
                  <a:pt x="956" y="1952"/>
                  <a:pt x="956" y="1952"/>
                </a:cubicBezTo>
                <a:cubicBezTo>
                  <a:pt x="956" y="1952"/>
                  <a:pt x="956" y="1951"/>
                  <a:pt x="956" y="1951"/>
                </a:cubicBezTo>
                <a:cubicBezTo>
                  <a:pt x="957" y="1943"/>
                  <a:pt x="958" y="1935"/>
                  <a:pt x="959" y="1926"/>
                </a:cubicBezTo>
                <a:cubicBezTo>
                  <a:pt x="959" y="1926"/>
                  <a:pt x="959" y="1926"/>
                  <a:pt x="959" y="1926"/>
                </a:cubicBezTo>
                <a:cubicBezTo>
                  <a:pt x="959" y="1926"/>
                  <a:pt x="959" y="1926"/>
                  <a:pt x="959" y="1925"/>
                </a:cubicBezTo>
                <a:cubicBezTo>
                  <a:pt x="963" y="1907"/>
                  <a:pt x="999" y="1911"/>
                  <a:pt x="1013" y="1911"/>
                </a:cubicBezTo>
                <a:cubicBezTo>
                  <a:pt x="1025" y="1911"/>
                  <a:pt x="1055" y="1908"/>
                  <a:pt x="1061" y="1921"/>
                </a:cubicBezTo>
                <a:cubicBezTo>
                  <a:pt x="1062" y="1923"/>
                  <a:pt x="1063" y="1924"/>
                  <a:pt x="1063" y="1926"/>
                </a:cubicBezTo>
                <a:cubicBezTo>
                  <a:pt x="1063" y="1940"/>
                  <a:pt x="1063" y="1940"/>
                  <a:pt x="1063" y="1940"/>
                </a:cubicBezTo>
                <a:cubicBezTo>
                  <a:pt x="1063" y="1945"/>
                  <a:pt x="1063" y="1949"/>
                  <a:pt x="1063" y="1953"/>
                </a:cubicBezTo>
                <a:cubicBezTo>
                  <a:pt x="1063" y="1953"/>
                  <a:pt x="1063" y="1953"/>
                  <a:pt x="1063" y="1953"/>
                </a:cubicBezTo>
                <a:cubicBezTo>
                  <a:pt x="1063" y="1955"/>
                  <a:pt x="1063" y="1955"/>
                  <a:pt x="1063" y="1955"/>
                </a:cubicBezTo>
                <a:cubicBezTo>
                  <a:pt x="1063" y="1957"/>
                  <a:pt x="1062" y="1959"/>
                  <a:pt x="1061" y="1961"/>
                </a:cubicBezTo>
                <a:cubicBezTo>
                  <a:pt x="1061" y="1962"/>
                  <a:pt x="1060" y="1962"/>
                  <a:pt x="1060" y="1962"/>
                </a:cubicBezTo>
                <a:cubicBezTo>
                  <a:pt x="1060" y="1963"/>
                  <a:pt x="1059" y="1963"/>
                  <a:pt x="1059" y="1964"/>
                </a:cubicBezTo>
                <a:cubicBezTo>
                  <a:pt x="1058" y="1964"/>
                  <a:pt x="1058" y="1964"/>
                  <a:pt x="1058" y="1964"/>
                </a:cubicBezTo>
                <a:cubicBezTo>
                  <a:pt x="1055" y="1967"/>
                  <a:pt x="1051" y="1969"/>
                  <a:pt x="1046" y="1970"/>
                </a:cubicBezTo>
                <a:cubicBezTo>
                  <a:pt x="1046" y="1970"/>
                  <a:pt x="1046" y="1970"/>
                  <a:pt x="1046" y="1970"/>
                </a:cubicBezTo>
                <a:cubicBezTo>
                  <a:pt x="1046" y="1970"/>
                  <a:pt x="1046" y="1970"/>
                  <a:pt x="1046" y="1970"/>
                </a:cubicBezTo>
                <a:cubicBezTo>
                  <a:pt x="1044" y="1971"/>
                  <a:pt x="1043" y="1971"/>
                  <a:pt x="1041" y="1971"/>
                </a:cubicBezTo>
                <a:cubicBezTo>
                  <a:pt x="1041" y="1971"/>
                  <a:pt x="1040" y="1971"/>
                  <a:pt x="1040" y="1971"/>
                </a:cubicBezTo>
                <a:cubicBezTo>
                  <a:pt x="1038" y="1971"/>
                  <a:pt x="1037" y="1972"/>
                  <a:pt x="1035" y="1972"/>
                </a:cubicBezTo>
                <a:cubicBezTo>
                  <a:pt x="1035" y="1972"/>
                  <a:pt x="1035" y="1972"/>
                  <a:pt x="1035" y="1972"/>
                </a:cubicBezTo>
                <a:cubicBezTo>
                  <a:pt x="982" y="1972"/>
                  <a:pt x="982" y="1972"/>
                  <a:pt x="982" y="1972"/>
                </a:cubicBezTo>
                <a:cubicBezTo>
                  <a:pt x="976" y="1972"/>
                  <a:pt x="969" y="1971"/>
                  <a:pt x="963" y="1967"/>
                </a:cubicBezTo>
                <a:cubicBezTo>
                  <a:pt x="963" y="1967"/>
                  <a:pt x="963" y="1967"/>
                  <a:pt x="963" y="1967"/>
                </a:cubicBezTo>
                <a:cubicBezTo>
                  <a:pt x="963" y="1967"/>
                  <a:pt x="963" y="1967"/>
                  <a:pt x="963" y="1967"/>
                </a:cubicBezTo>
                <a:cubicBezTo>
                  <a:pt x="962" y="1966"/>
                  <a:pt x="961" y="1965"/>
                  <a:pt x="960" y="1964"/>
                </a:cubicBezTo>
                <a:cubicBezTo>
                  <a:pt x="959" y="1964"/>
                  <a:pt x="958" y="1963"/>
                  <a:pt x="958" y="1962"/>
                </a:cubicBezTo>
                <a:cubicBezTo>
                  <a:pt x="958" y="1962"/>
                  <a:pt x="958" y="1962"/>
                  <a:pt x="957" y="1962"/>
                </a:cubicBezTo>
                <a:cubicBezTo>
                  <a:pt x="956" y="1960"/>
                  <a:pt x="956" y="1957"/>
                  <a:pt x="956" y="1955"/>
                </a:cubicBezTo>
                <a:close/>
                <a:moveTo>
                  <a:pt x="820" y="1872"/>
                </a:moveTo>
                <a:cubicBezTo>
                  <a:pt x="820" y="1872"/>
                  <a:pt x="820" y="1872"/>
                  <a:pt x="820" y="1872"/>
                </a:cubicBezTo>
                <a:cubicBezTo>
                  <a:pt x="820" y="1872"/>
                  <a:pt x="820" y="1872"/>
                  <a:pt x="820" y="1872"/>
                </a:cubicBezTo>
                <a:cubicBezTo>
                  <a:pt x="820" y="1870"/>
                  <a:pt x="821" y="1868"/>
                  <a:pt x="822" y="1866"/>
                </a:cubicBezTo>
                <a:cubicBezTo>
                  <a:pt x="823" y="1861"/>
                  <a:pt x="824" y="1854"/>
                  <a:pt x="827" y="1849"/>
                </a:cubicBezTo>
                <a:cubicBezTo>
                  <a:pt x="827" y="1848"/>
                  <a:pt x="827" y="1848"/>
                  <a:pt x="827" y="1848"/>
                </a:cubicBezTo>
                <a:cubicBezTo>
                  <a:pt x="827" y="1847"/>
                  <a:pt x="829" y="1845"/>
                  <a:pt x="830" y="1844"/>
                </a:cubicBezTo>
                <a:cubicBezTo>
                  <a:pt x="831" y="1843"/>
                  <a:pt x="832" y="1842"/>
                  <a:pt x="833" y="1841"/>
                </a:cubicBezTo>
                <a:cubicBezTo>
                  <a:pt x="837" y="1839"/>
                  <a:pt x="840" y="1838"/>
                  <a:pt x="844" y="1837"/>
                </a:cubicBezTo>
                <a:cubicBezTo>
                  <a:pt x="845" y="1837"/>
                  <a:pt x="845" y="1837"/>
                  <a:pt x="845" y="1837"/>
                </a:cubicBezTo>
                <a:cubicBezTo>
                  <a:pt x="848" y="1836"/>
                  <a:pt x="851" y="1836"/>
                  <a:pt x="855" y="1836"/>
                </a:cubicBezTo>
                <a:cubicBezTo>
                  <a:pt x="859" y="1836"/>
                  <a:pt x="859" y="1836"/>
                  <a:pt x="859" y="1836"/>
                </a:cubicBezTo>
                <a:cubicBezTo>
                  <a:pt x="861" y="1836"/>
                  <a:pt x="862" y="1836"/>
                  <a:pt x="864" y="1836"/>
                </a:cubicBezTo>
                <a:cubicBezTo>
                  <a:pt x="873" y="1836"/>
                  <a:pt x="883" y="1836"/>
                  <a:pt x="893" y="1836"/>
                </a:cubicBezTo>
                <a:cubicBezTo>
                  <a:pt x="894" y="1836"/>
                  <a:pt x="896" y="1836"/>
                  <a:pt x="897" y="1836"/>
                </a:cubicBezTo>
                <a:cubicBezTo>
                  <a:pt x="899" y="1836"/>
                  <a:pt x="899" y="1836"/>
                  <a:pt x="899" y="1836"/>
                </a:cubicBezTo>
                <a:cubicBezTo>
                  <a:pt x="899" y="1836"/>
                  <a:pt x="899" y="1836"/>
                  <a:pt x="900" y="1836"/>
                </a:cubicBezTo>
                <a:cubicBezTo>
                  <a:pt x="901" y="1836"/>
                  <a:pt x="902" y="1836"/>
                  <a:pt x="904" y="1836"/>
                </a:cubicBezTo>
                <a:cubicBezTo>
                  <a:pt x="904" y="1836"/>
                  <a:pt x="904" y="1836"/>
                  <a:pt x="904" y="1836"/>
                </a:cubicBezTo>
                <a:cubicBezTo>
                  <a:pt x="911" y="1837"/>
                  <a:pt x="919" y="1839"/>
                  <a:pt x="921" y="1846"/>
                </a:cubicBezTo>
                <a:cubicBezTo>
                  <a:pt x="921" y="1846"/>
                  <a:pt x="921" y="1846"/>
                  <a:pt x="921" y="1846"/>
                </a:cubicBezTo>
                <a:cubicBezTo>
                  <a:pt x="921" y="1846"/>
                  <a:pt x="921" y="1846"/>
                  <a:pt x="921" y="1846"/>
                </a:cubicBezTo>
                <a:cubicBezTo>
                  <a:pt x="921" y="1854"/>
                  <a:pt x="918" y="1863"/>
                  <a:pt x="917" y="1870"/>
                </a:cubicBezTo>
                <a:cubicBezTo>
                  <a:pt x="917" y="1870"/>
                  <a:pt x="917" y="1870"/>
                  <a:pt x="917" y="1870"/>
                </a:cubicBezTo>
                <a:cubicBezTo>
                  <a:pt x="917" y="1872"/>
                  <a:pt x="917" y="1872"/>
                  <a:pt x="917" y="1872"/>
                </a:cubicBezTo>
                <a:cubicBezTo>
                  <a:pt x="916" y="1873"/>
                  <a:pt x="916" y="1875"/>
                  <a:pt x="914" y="1876"/>
                </a:cubicBezTo>
                <a:cubicBezTo>
                  <a:pt x="914" y="1876"/>
                  <a:pt x="914" y="1877"/>
                  <a:pt x="914" y="1877"/>
                </a:cubicBezTo>
                <a:cubicBezTo>
                  <a:pt x="914" y="1877"/>
                  <a:pt x="914" y="1877"/>
                  <a:pt x="914" y="1877"/>
                </a:cubicBezTo>
                <a:cubicBezTo>
                  <a:pt x="914" y="1877"/>
                  <a:pt x="914" y="1877"/>
                  <a:pt x="914" y="1877"/>
                </a:cubicBezTo>
                <a:cubicBezTo>
                  <a:pt x="904" y="1889"/>
                  <a:pt x="878" y="1886"/>
                  <a:pt x="865" y="1886"/>
                </a:cubicBezTo>
                <a:cubicBezTo>
                  <a:pt x="857" y="1886"/>
                  <a:pt x="849" y="1886"/>
                  <a:pt x="841" y="1886"/>
                </a:cubicBezTo>
                <a:cubicBezTo>
                  <a:pt x="834" y="1886"/>
                  <a:pt x="824" y="1884"/>
                  <a:pt x="820" y="1877"/>
                </a:cubicBezTo>
                <a:cubicBezTo>
                  <a:pt x="820" y="1877"/>
                  <a:pt x="820" y="1876"/>
                  <a:pt x="820" y="1875"/>
                </a:cubicBezTo>
                <a:cubicBezTo>
                  <a:pt x="820" y="1875"/>
                  <a:pt x="820" y="1875"/>
                  <a:pt x="820" y="1874"/>
                </a:cubicBezTo>
                <a:cubicBezTo>
                  <a:pt x="820" y="1873"/>
                  <a:pt x="820" y="1873"/>
                  <a:pt x="820" y="1872"/>
                </a:cubicBezTo>
                <a:close/>
                <a:moveTo>
                  <a:pt x="795" y="1956"/>
                </a:moveTo>
                <a:cubicBezTo>
                  <a:pt x="796" y="1952"/>
                  <a:pt x="796" y="1952"/>
                  <a:pt x="796" y="1952"/>
                </a:cubicBezTo>
                <a:cubicBezTo>
                  <a:pt x="796" y="1952"/>
                  <a:pt x="796" y="1952"/>
                  <a:pt x="796" y="1952"/>
                </a:cubicBezTo>
                <a:cubicBezTo>
                  <a:pt x="796" y="1951"/>
                  <a:pt x="796" y="1951"/>
                  <a:pt x="796" y="1950"/>
                </a:cubicBezTo>
                <a:cubicBezTo>
                  <a:pt x="803" y="1926"/>
                  <a:pt x="803" y="1926"/>
                  <a:pt x="803" y="1926"/>
                </a:cubicBezTo>
                <a:cubicBezTo>
                  <a:pt x="804" y="1926"/>
                  <a:pt x="804" y="1926"/>
                  <a:pt x="804" y="1925"/>
                </a:cubicBezTo>
                <a:cubicBezTo>
                  <a:pt x="811" y="1908"/>
                  <a:pt x="843" y="1911"/>
                  <a:pt x="859" y="1911"/>
                </a:cubicBezTo>
                <a:cubicBezTo>
                  <a:pt x="865" y="1911"/>
                  <a:pt x="877" y="1910"/>
                  <a:pt x="888" y="1912"/>
                </a:cubicBezTo>
                <a:cubicBezTo>
                  <a:pt x="890" y="1912"/>
                  <a:pt x="891" y="1912"/>
                  <a:pt x="893" y="1913"/>
                </a:cubicBezTo>
                <a:cubicBezTo>
                  <a:pt x="894" y="1913"/>
                  <a:pt x="894" y="1913"/>
                  <a:pt x="894" y="1913"/>
                </a:cubicBezTo>
                <a:cubicBezTo>
                  <a:pt x="899" y="1914"/>
                  <a:pt x="903" y="1916"/>
                  <a:pt x="905" y="1920"/>
                </a:cubicBezTo>
                <a:cubicBezTo>
                  <a:pt x="906" y="1920"/>
                  <a:pt x="906" y="1920"/>
                  <a:pt x="906" y="1920"/>
                </a:cubicBezTo>
                <a:cubicBezTo>
                  <a:pt x="906" y="1921"/>
                  <a:pt x="906" y="1921"/>
                  <a:pt x="906" y="1921"/>
                </a:cubicBezTo>
                <a:cubicBezTo>
                  <a:pt x="906" y="1921"/>
                  <a:pt x="906" y="1921"/>
                  <a:pt x="906" y="1921"/>
                </a:cubicBezTo>
                <a:cubicBezTo>
                  <a:pt x="907" y="1923"/>
                  <a:pt x="907" y="1924"/>
                  <a:pt x="907" y="1926"/>
                </a:cubicBezTo>
                <a:cubicBezTo>
                  <a:pt x="907" y="1928"/>
                  <a:pt x="907" y="1928"/>
                  <a:pt x="907" y="1928"/>
                </a:cubicBezTo>
                <a:cubicBezTo>
                  <a:pt x="907" y="1928"/>
                  <a:pt x="907" y="1928"/>
                  <a:pt x="907" y="1928"/>
                </a:cubicBezTo>
                <a:cubicBezTo>
                  <a:pt x="906" y="1932"/>
                  <a:pt x="905" y="1936"/>
                  <a:pt x="904" y="1941"/>
                </a:cubicBezTo>
                <a:cubicBezTo>
                  <a:pt x="902" y="1955"/>
                  <a:pt x="902" y="1955"/>
                  <a:pt x="902" y="1955"/>
                </a:cubicBezTo>
                <a:cubicBezTo>
                  <a:pt x="901" y="1958"/>
                  <a:pt x="900" y="1960"/>
                  <a:pt x="899" y="1962"/>
                </a:cubicBezTo>
                <a:cubicBezTo>
                  <a:pt x="898" y="1962"/>
                  <a:pt x="898" y="1962"/>
                  <a:pt x="898" y="1962"/>
                </a:cubicBezTo>
                <a:cubicBezTo>
                  <a:pt x="898" y="1963"/>
                  <a:pt x="897" y="1963"/>
                  <a:pt x="897" y="1963"/>
                </a:cubicBezTo>
                <a:cubicBezTo>
                  <a:pt x="897" y="1964"/>
                  <a:pt x="896" y="1964"/>
                  <a:pt x="895" y="1965"/>
                </a:cubicBezTo>
                <a:cubicBezTo>
                  <a:pt x="891" y="1968"/>
                  <a:pt x="887" y="1969"/>
                  <a:pt x="882" y="1971"/>
                </a:cubicBezTo>
                <a:cubicBezTo>
                  <a:pt x="882" y="1971"/>
                  <a:pt x="882" y="1971"/>
                  <a:pt x="882" y="1971"/>
                </a:cubicBezTo>
                <a:cubicBezTo>
                  <a:pt x="882" y="1971"/>
                  <a:pt x="882" y="1971"/>
                  <a:pt x="882" y="1971"/>
                </a:cubicBezTo>
                <a:cubicBezTo>
                  <a:pt x="880" y="1971"/>
                  <a:pt x="879" y="1971"/>
                  <a:pt x="877" y="1971"/>
                </a:cubicBezTo>
                <a:cubicBezTo>
                  <a:pt x="877" y="1972"/>
                  <a:pt x="876" y="1972"/>
                  <a:pt x="876" y="1972"/>
                </a:cubicBezTo>
                <a:cubicBezTo>
                  <a:pt x="874" y="1972"/>
                  <a:pt x="872" y="1972"/>
                  <a:pt x="871" y="1972"/>
                </a:cubicBezTo>
                <a:cubicBezTo>
                  <a:pt x="871" y="1972"/>
                  <a:pt x="871" y="1972"/>
                  <a:pt x="871" y="1972"/>
                </a:cubicBezTo>
                <a:cubicBezTo>
                  <a:pt x="818" y="1972"/>
                  <a:pt x="818" y="1972"/>
                  <a:pt x="818" y="1972"/>
                </a:cubicBezTo>
                <a:cubicBezTo>
                  <a:pt x="812" y="1972"/>
                  <a:pt x="805" y="1971"/>
                  <a:pt x="799" y="1967"/>
                </a:cubicBezTo>
                <a:cubicBezTo>
                  <a:pt x="799" y="1967"/>
                  <a:pt x="799" y="1967"/>
                  <a:pt x="799" y="1967"/>
                </a:cubicBezTo>
                <a:cubicBezTo>
                  <a:pt x="799" y="1967"/>
                  <a:pt x="799" y="1967"/>
                  <a:pt x="799" y="1967"/>
                </a:cubicBezTo>
                <a:cubicBezTo>
                  <a:pt x="798" y="1967"/>
                  <a:pt x="797" y="1966"/>
                  <a:pt x="797" y="1965"/>
                </a:cubicBezTo>
                <a:cubicBezTo>
                  <a:pt x="796" y="1964"/>
                  <a:pt x="796" y="1963"/>
                  <a:pt x="795" y="1963"/>
                </a:cubicBezTo>
                <a:cubicBezTo>
                  <a:pt x="795" y="1962"/>
                  <a:pt x="795" y="1962"/>
                  <a:pt x="795" y="1962"/>
                </a:cubicBezTo>
                <a:cubicBezTo>
                  <a:pt x="794" y="1960"/>
                  <a:pt x="794" y="1958"/>
                  <a:pt x="795" y="1956"/>
                </a:cubicBezTo>
                <a:close/>
                <a:moveTo>
                  <a:pt x="674" y="1875"/>
                </a:moveTo>
                <a:cubicBezTo>
                  <a:pt x="674" y="1872"/>
                  <a:pt x="676" y="1869"/>
                  <a:pt x="677" y="1867"/>
                </a:cubicBezTo>
                <a:cubicBezTo>
                  <a:pt x="680" y="1861"/>
                  <a:pt x="683" y="1852"/>
                  <a:pt x="687" y="1847"/>
                </a:cubicBezTo>
                <a:cubicBezTo>
                  <a:pt x="688" y="1846"/>
                  <a:pt x="688" y="1846"/>
                  <a:pt x="688" y="1846"/>
                </a:cubicBezTo>
                <a:cubicBezTo>
                  <a:pt x="688" y="1846"/>
                  <a:pt x="689" y="1845"/>
                  <a:pt x="689" y="1845"/>
                </a:cubicBezTo>
                <a:cubicBezTo>
                  <a:pt x="689" y="1845"/>
                  <a:pt x="689" y="1845"/>
                  <a:pt x="690" y="1844"/>
                </a:cubicBezTo>
                <a:cubicBezTo>
                  <a:pt x="690" y="1844"/>
                  <a:pt x="690" y="1844"/>
                  <a:pt x="690" y="1844"/>
                </a:cubicBezTo>
                <a:cubicBezTo>
                  <a:pt x="690" y="1844"/>
                  <a:pt x="691" y="1844"/>
                  <a:pt x="691" y="1843"/>
                </a:cubicBezTo>
                <a:cubicBezTo>
                  <a:pt x="695" y="1840"/>
                  <a:pt x="700" y="1838"/>
                  <a:pt x="706" y="1838"/>
                </a:cubicBezTo>
                <a:cubicBezTo>
                  <a:pt x="706" y="1837"/>
                  <a:pt x="706" y="1837"/>
                  <a:pt x="706" y="1837"/>
                </a:cubicBezTo>
                <a:cubicBezTo>
                  <a:pt x="709" y="1837"/>
                  <a:pt x="713" y="1836"/>
                  <a:pt x="716" y="1836"/>
                </a:cubicBezTo>
                <a:cubicBezTo>
                  <a:pt x="734" y="1836"/>
                  <a:pt x="734" y="1836"/>
                  <a:pt x="734" y="1836"/>
                </a:cubicBezTo>
                <a:cubicBezTo>
                  <a:pt x="740" y="1836"/>
                  <a:pt x="746" y="1836"/>
                  <a:pt x="751" y="1836"/>
                </a:cubicBezTo>
                <a:cubicBezTo>
                  <a:pt x="759" y="1836"/>
                  <a:pt x="771" y="1835"/>
                  <a:pt x="777" y="1841"/>
                </a:cubicBezTo>
                <a:cubicBezTo>
                  <a:pt x="778" y="1841"/>
                  <a:pt x="778" y="1842"/>
                  <a:pt x="778" y="1842"/>
                </a:cubicBezTo>
                <a:cubicBezTo>
                  <a:pt x="778" y="1842"/>
                  <a:pt x="779" y="1842"/>
                  <a:pt x="779" y="1842"/>
                </a:cubicBezTo>
                <a:cubicBezTo>
                  <a:pt x="779" y="1842"/>
                  <a:pt x="779" y="1843"/>
                  <a:pt x="779" y="1843"/>
                </a:cubicBezTo>
                <a:cubicBezTo>
                  <a:pt x="779" y="1843"/>
                  <a:pt x="779" y="1843"/>
                  <a:pt x="780" y="1844"/>
                </a:cubicBezTo>
                <a:cubicBezTo>
                  <a:pt x="780" y="1845"/>
                  <a:pt x="780" y="1846"/>
                  <a:pt x="780" y="1847"/>
                </a:cubicBezTo>
                <a:cubicBezTo>
                  <a:pt x="779" y="1854"/>
                  <a:pt x="774" y="1863"/>
                  <a:pt x="773" y="1867"/>
                </a:cubicBezTo>
                <a:cubicBezTo>
                  <a:pt x="773" y="1867"/>
                  <a:pt x="773" y="1867"/>
                  <a:pt x="773" y="1867"/>
                </a:cubicBezTo>
                <a:cubicBezTo>
                  <a:pt x="772" y="1869"/>
                  <a:pt x="772" y="1870"/>
                  <a:pt x="771" y="1871"/>
                </a:cubicBezTo>
                <a:cubicBezTo>
                  <a:pt x="771" y="1872"/>
                  <a:pt x="771" y="1872"/>
                  <a:pt x="771" y="1872"/>
                </a:cubicBezTo>
                <a:cubicBezTo>
                  <a:pt x="771" y="1873"/>
                  <a:pt x="771" y="1873"/>
                  <a:pt x="770" y="1873"/>
                </a:cubicBezTo>
                <a:cubicBezTo>
                  <a:pt x="770" y="1874"/>
                  <a:pt x="770" y="1874"/>
                  <a:pt x="770" y="1874"/>
                </a:cubicBezTo>
                <a:cubicBezTo>
                  <a:pt x="770" y="1875"/>
                  <a:pt x="769" y="1875"/>
                  <a:pt x="769" y="1876"/>
                </a:cubicBezTo>
                <a:cubicBezTo>
                  <a:pt x="769" y="1876"/>
                  <a:pt x="769" y="1876"/>
                  <a:pt x="768" y="1876"/>
                </a:cubicBezTo>
                <a:cubicBezTo>
                  <a:pt x="768" y="1876"/>
                  <a:pt x="768" y="1877"/>
                  <a:pt x="768" y="1877"/>
                </a:cubicBezTo>
                <a:cubicBezTo>
                  <a:pt x="768" y="1877"/>
                  <a:pt x="767" y="1877"/>
                  <a:pt x="767" y="1877"/>
                </a:cubicBezTo>
                <a:cubicBezTo>
                  <a:pt x="766" y="1878"/>
                  <a:pt x="765" y="1879"/>
                  <a:pt x="764" y="1880"/>
                </a:cubicBezTo>
                <a:cubicBezTo>
                  <a:pt x="763" y="1880"/>
                  <a:pt x="762" y="1881"/>
                  <a:pt x="761" y="1881"/>
                </a:cubicBezTo>
                <a:cubicBezTo>
                  <a:pt x="760" y="1882"/>
                  <a:pt x="760" y="1882"/>
                  <a:pt x="760" y="1882"/>
                </a:cubicBezTo>
                <a:cubicBezTo>
                  <a:pt x="760" y="1882"/>
                  <a:pt x="760" y="1882"/>
                  <a:pt x="760" y="1882"/>
                </a:cubicBezTo>
                <a:cubicBezTo>
                  <a:pt x="756" y="1883"/>
                  <a:pt x="752" y="1885"/>
                  <a:pt x="749" y="1885"/>
                </a:cubicBezTo>
                <a:cubicBezTo>
                  <a:pt x="748" y="1885"/>
                  <a:pt x="746" y="1885"/>
                  <a:pt x="745" y="1886"/>
                </a:cubicBezTo>
                <a:cubicBezTo>
                  <a:pt x="745" y="1886"/>
                  <a:pt x="745" y="1886"/>
                  <a:pt x="745" y="1886"/>
                </a:cubicBezTo>
                <a:cubicBezTo>
                  <a:pt x="738" y="1886"/>
                  <a:pt x="730" y="1886"/>
                  <a:pt x="723" y="1886"/>
                </a:cubicBezTo>
                <a:cubicBezTo>
                  <a:pt x="693" y="1886"/>
                  <a:pt x="693" y="1886"/>
                  <a:pt x="693" y="1886"/>
                </a:cubicBezTo>
                <a:cubicBezTo>
                  <a:pt x="687" y="1886"/>
                  <a:pt x="676" y="1885"/>
                  <a:pt x="674" y="1878"/>
                </a:cubicBezTo>
                <a:cubicBezTo>
                  <a:pt x="673" y="1877"/>
                  <a:pt x="673" y="1876"/>
                  <a:pt x="673" y="1876"/>
                </a:cubicBezTo>
                <a:cubicBezTo>
                  <a:pt x="673" y="1875"/>
                  <a:pt x="674" y="1875"/>
                  <a:pt x="674" y="1875"/>
                </a:cubicBezTo>
                <a:close/>
                <a:moveTo>
                  <a:pt x="647" y="1928"/>
                </a:moveTo>
                <a:cubicBezTo>
                  <a:pt x="648" y="1927"/>
                  <a:pt x="648" y="1927"/>
                  <a:pt x="648" y="1927"/>
                </a:cubicBezTo>
                <a:cubicBezTo>
                  <a:pt x="648" y="1926"/>
                  <a:pt x="648" y="1926"/>
                  <a:pt x="648" y="1926"/>
                </a:cubicBezTo>
                <a:cubicBezTo>
                  <a:pt x="649" y="1925"/>
                  <a:pt x="649" y="1924"/>
                  <a:pt x="650" y="1924"/>
                </a:cubicBezTo>
                <a:cubicBezTo>
                  <a:pt x="650" y="1924"/>
                  <a:pt x="650" y="1924"/>
                  <a:pt x="650" y="1924"/>
                </a:cubicBezTo>
                <a:cubicBezTo>
                  <a:pt x="661" y="1909"/>
                  <a:pt x="687" y="1912"/>
                  <a:pt x="703" y="1912"/>
                </a:cubicBezTo>
                <a:cubicBezTo>
                  <a:pt x="703" y="1912"/>
                  <a:pt x="703" y="1912"/>
                  <a:pt x="703" y="1912"/>
                </a:cubicBezTo>
                <a:cubicBezTo>
                  <a:pt x="708" y="1912"/>
                  <a:pt x="720" y="1911"/>
                  <a:pt x="730" y="1912"/>
                </a:cubicBezTo>
                <a:cubicBezTo>
                  <a:pt x="734" y="1912"/>
                  <a:pt x="737" y="1912"/>
                  <a:pt x="740" y="1913"/>
                </a:cubicBezTo>
                <a:cubicBezTo>
                  <a:pt x="742" y="1913"/>
                  <a:pt x="744" y="1914"/>
                  <a:pt x="745" y="1915"/>
                </a:cubicBezTo>
                <a:cubicBezTo>
                  <a:pt x="749" y="1917"/>
                  <a:pt x="752" y="1919"/>
                  <a:pt x="752" y="1923"/>
                </a:cubicBezTo>
                <a:cubicBezTo>
                  <a:pt x="752" y="1923"/>
                  <a:pt x="752" y="1924"/>
                  <a:pt x="752" y="1924"/>
                </a:cubicBezTo>
                <a:cubicBezTo>
                  <a:pt x="752" y="1924"/>
                  <a:pt x="752" y="1924"/>
                  <a:pt x="752" y="1924"/>
                </a:cubicBezTo>
                <a:cubicBezTo>
                  <a:pt x="752" y="1925"/>
                  <a:pt x="751" y="1926"/>
                  <a:pt x="751" y="1927"/>
                </a:cubicBezTo>
                <a:cubicBezTo>
                  <a:pt x="741" y="1956"/>
                  <a:pt x="741" y="1956"/>
                  <a:pt x="741" y="1956"/>
                </a:cubicBezTo>
                <a:cubicBezTo>
                  <a:pt x="740" y="1958"/>
                  <a:pt x="738" y="1960"/>
                  <a:pt x="736" y="1962"/>
                </a:cubicBezTo>
                <a:cubicBezTo>
                  <a:pt x="734" y="1964"/>
                  <a:pt x="731" y="1966"/>
                  <a:pt x="728" y="1967"/>
                </a:cubicBezTo>
                <a:cubicBezTo>
                  <a:pt x="728" y="1968"/>
                  <a:pt x="727" y="1968"/>
                  <a:pt x="727" y="1968"/>
                </a:cubicBezTo>
                <a:cubicBezTo>
                  <a:pt x="723" y="1970"/>
                  <a:pt x="718" y="1971"/>
                  <a:pt x="713" y="1972"/>
                </a:cubicBezTo>
                <a:cubicBezTo>
                  <a:pt x="713" y="1972"/>
                  <a:pt x="713" y="1972"/>
                  <a:pt x="713" y="1972"/>
                </a:cubicBezTo>
                <a:cubicBezTo>
                  <a:pt x="712" y="1972"/>
                  <a:pt x="711" y="1972"/>
                  <a:pt x="710" y="1972"/>
                </a:cubicBezTo>
                <a:cubicBezTo>
                  <a:pt x="701" y="1973"/>
                  <a:pt x="692" y="1972"/>
                  <a:pt x="682" y="1972"/>
                </a:cubicBezTo>
                <a:cubicBezTo>
                  <a:pt x="673" y="1973"/>
                  <a:pt x="663" y="1973"/>
                  <a:pt x="654" y="1973"/>
                </a:cubicBezTo>
                <a:cubicBezTo>
                  <a:pt x="647" y="1973"/>
                  <a:pt x="638" y="1971"/>
                  <a:pt x="634" y="1966"/>
                </a:cubicBezTo>
                <a:cubicBezTo>
                  <a:pt x="634" y="1965"/>
                  <a:pt x="634" y="1965"/>
                  <a:pt x="633" y="1965"/>
                </a:cubicBezTo>
                <a:cubicBezTo>
                  <a:pt x="633" y="1964"/>
                  <a:pt x="633" y="1964"/>
                  <a:pt x="633" y="1964"/>
                </a:cubicBezTo>
                <a:cubicBezTo>
                  <a:pt x="633" y="1963"/>
                  <a:pt x="633" y="1963"/>
                  <a:pt x="632" y="1963"/>
                </a:cubicBezTo>
                <a:cubicBezTo>
                  <a:pt x="632" y="1963"/>
                  <a:pt x="632" y="1962"/>
                  <a:pt x="632" y="1962"/>
                </a:cubicBezTo>
                <a:cubicBezTo>
                  <a:pt x="632" y="1962"/>
                  <a:pt x="632" y="1962"/>
                  <a:pt x="632" y="1962"/>
                </a:cubicBezTo>
                <a:cubicBezTo>
                  <a:pt x="632" y="1962"/>
                  <a:pt x="632" y="1961"/>
                  <a:pt x="632" y="1960"/>
                </a:cubicBezTo>
                <a:cubicBezTo>
                  <a:pt x="632" y="1959"/>
                  <a:pt x="632" y="1959"/>
                  <a:pt x="633" y="1959"/>
                </a:cubicBezTo>
                <a:cubicBezTo>
                  <a:pt x="633" y="1958"/>
                  <a:pt x="633" y="1957"/>
                  <a:pt x="633" y="1956"/>
                </a:cubicBezTo>
                <a:cubicBezTo>
                  <a:pt x="633" y="1956"/>
                  <a:pt x="633" y="1956"/>
                  <a:pt x="633" y="1956"/>
                </a:cubicBezTo>
                <a:cubicBezTo>
                  <a:pt x="634" y="1955"/>
                  <a:pt x="634" y="1955"/>
                  <a:pt x="634" y="1955"/>
                </a:cubicBezTo>
                <a:cubicBezTo>
                  <a:pt x="634" y="1954"/>
                  <a:pt x="635" y="1953"/>
                  <a:pt x="635" y="1952"/>
                </a:cubicBezTo>
                <a:cubicBezTo>
                  <a:pt x="639" y="1944"/>
                  <a:pt x="643" y="1936"/>
                  <a:pt x="647" y="1928"/>
                </a:cubicBezTo>
                <a:cubicBezTo>
                  <a:pt x="647" y="1928"/>
                  <a:pt x="647" y="1928"/>
                  <a:pt x="647" y="1928"/>
                </a:cubicBezTo>
                <a:close/>
                <a:moveTo>
                  <a:pt x="527" y="1875"/>
                </a:moveTo>
                <a:cubicBezTo>
                  <a:pt x="528" y="1873"/>
                  <a:pt x="531" y="1870"/>
                  <a:pt x="532" y="1868"/>
                </a:cubicBezTo>
                <a:cubicBezTo>
                  <a:pt x="536" y="1861"/>
                  <a:pt x="541" y="1854"/>
                  <a:pt x="546" y="1848"/>
                </a:cubicBezTo>
                <a:cubicBezTo>
                  <a:pt x="546" y="1847"/>
                  <a:pt x="546" y="1847"/>
                  <a:pt x="547" y="1847"/>
                </a:cubicBezTo>
                <a:cubicBezTo>
                  <a:pt x="547" y="1847"/>
                  <a:pt x="547" y="1847"/>
                  <a:pt x="547" y="1846"/>
                </a:cubicBezTo>
                <a:cubicBezTo>
                  <a:pt x="561" y="1833"/>
                  <a:pt x="590" y="1837"/>
                  <a:pt x="608" y="1837"/>
                </a:cubicBezTo>
                <a:cubicBezTo>
                  <a:pt x="616" y="1837"/>
                  <a:pt x="626" y="1835"/>
                  <a:pt x="634" y="1839"/>
                </a:cubicBezTo>
                <a:cubicBezTo>
                  <a:pt x="634" y="1839"/>
                  <a:pt x="634" y="1839"/>
                  <a:pt x="634" y="1839"/>
                </a:cubicBezTo>
                <a:cubicBezTo>
                  <a:pt x="634" y="1839"/>
                  <a:pt x="635" y="1839"/>
                  <a:pt x="636" y="1840"/>
                </a:cubicBezTo>
                <a:cubicBezTo>
                  <a:pt x="636" y="1840"/>
                  <a:pt x="636" y="1840"/>
                  <a:pt x="636" y="1840"/>
                </a:cubicBezTo>
                <a:cubicBezTo>
                  <a:pt x="638" y="1841"/>
                  <a:pt x="639" y="1843"/>
                  <a:pt x="639" y="1844"/>
                </a:cubicBezTo>
                <a:cubicBezTo>
                  <a:pt x="640" y="1845"/>
                  <a:pt x="640" y="1847"/>
                  <a:pt x="639" y="1849"/>
                </a:cubicBezTo>
                <a:cubicBezTo>
                  <a:pt x="638" y="1850"/>
                  <a:pt x="638" y="1850"/>
                  <a:pt x="638" y="1850"/>
                </a:cubicBezTo>
                <a:cubicBezTo>
                  <a:pt x="637" y="1854"/>
                  <a:pt x="633" y="1858"/>
                  <a:pt x="631" y="1862"/>
                </a:cubicBezTo>
                <a:cubicBezTo>
                  <a:pt x="631" y="1862"/>
                  <a:pt x="631" y="1862"/>
                  <a:pt x="631" y="1862"/>
                </a:cubicBezTo>
                <a:cubicBezTo>
                  <a:pt x="625" y="1873"/>
                  <a:pt x="625" y="1873"/>
                  <a:pt x="625" y="1873"/>
                </a:cubicBezTo>
                <a:cubicBezTo>
                  <a:pt x="624" y="1874"/>
                  <a:pt x="623" y="1876"/>
                  <a:pt x="621" y="1878"/>
                </a:cubicBezTo>
                <a:cubicBezTo>
                  <a:pt x="618" y="1879"/>
                  <a:pt x="616" y="1881"/>
                  <a:pt x="613" y="1882"/>
                </a:cubicBezTo>
                <a:cubicBezTo>
                  <a:pt x="612" y="1882"/>
                  <a:pt x="611" y="1883"/>
                  <a:pt x="610" y="1883"/>
                </a:cubicBezTo>
                <a:cubicBezTo>
                  <a:pt x="610" y="1883"/>
                  <a:pt x="609" y="1883"/>
                  <a:pt x="609" y="1884"/>
                </a:cubicBezTo>
                <a:cubicBezTo>
                  <a:pt x="609" y="1884"/>
                  <a:pt x="609" y="1884"/>
                  <a:pt x="609" y="1884"/>
                </a:cubicBezTo>
                <a:cubicBezTo>
                  <a:pt x="607" y="1884"/>
                  <a:pt x="605" y="1885"/>
                  <a:pt x="603" y="1885"/>
                </a:cubicBezTo>
                <a:cubicBezTo>
                  <a:pt x="599" y="1886"/>
                  <a:pt x="596" y="1886"/>
                  <a:pt x="592" y="1886"/>
                </a:cubicBezTo>
                <a:cubicBezTo>
                  <a:pt x="582" y="1886"/>
                  <a:pt x="582" y="1886"/>
                  <a:pt x="582" y="1886"/>
                </a:cubicBezTo>
                <a:cubicBezTo>
                  <a:pt x="582" y="1886"/>
                  <a:pt x="582" y="1886"/>
                  <a:pt x="582" y="1886"/>
                </a:cubicBezTo>
                <a:cubicBezTo>
                  <a:pt x="570" y="1886"/>
                  <a:pt x="557" y="1886"/>
                  <a:pt x="545" y="1886"/>
                </a:cubicBezTo>
                <a:cubicBezTo>
                  <a:pt x="540" y="1886"/>
                  <a:pt x="528" y="1885"/>
                  <a:pt x="527" y="1878"/>
                </a:cubicBezTo>
                <a:cubicBezTo>
                  <a:pt x="527" y="1877"/>
                  <a:pt x="527" y="1876"/>
                  <a:pt x="527" y="1875"/>
                </a:cubicBezTo>
                <a:close/>
                <a:moveTo>
                  <a:pt x="545" y="2017"/>
                </a:moveTo>
                <a:cubicBezTo>
                  <a:pt x="545" y="2017"/>
                  <a:pt x="545" y="2017"/>
                  <a:pt x="545" y="2017"/>
                </a:cubicBezTo>
                <a:cubicBezTo>
                  <a:pt x="543" y="2024"/>
                  <a:pt x="538" y="2031"/>
                  <a:pt x="534" y="2038"/>
                </a:cubicBezTo>
                <a:cubicBezTo>
                  <a:pt x="534" y="2038"/>
                  <a:pt x="534" y="2038"/>
                  <a:pt x="534" y="2038"/>
                </a:cubicBezTo>
                <a:cubicBezTo>
                  <a:pt x="530" y="2045"/>
                  <a:pt x="527" y="2053"/>
                  <a:pt x="521" y="2060"/>
                </a:cubicBezTo>
                <a:cubicBezTo>
                  <a:pt x="521" y="2061"/>
                  <a:pt x="520" y="2061"/>
                  <a:pt x="520" y="2062"/>
                </a:cubicBezTo>
                <a:cubicBezTo>
                  <a:pt x="520" y="2062"/>
                  <a:pt x="520" y="2062"/>
                  <a:pt x="520" y="2062"/>
                </a:cubicBezTo>
                <a:cubicBezTo>
                  <a:pt x="519" y="2063"/>
                  <a:pt x="518" y="2064"/>
                  <a:pt x="517" y="2064"/>
                </a:cubicBezTo>
                <a:cubicBezTo>
                  <a:pt x="517" y="2065"/>
                  <a:pt x="517" y="2065"/>
                  <a:pt x="516" y="2065"/>
                </a:cubicBezTo>
                <a:cubicBezTo>
                  <a:pt x="516" y="2065"/>
                  <a:pt x="516" y="2066"/>
                  <a:pt x="516" y="2066"/>
                </a:cubicBezTo>
                <a:cubicBezTo>
                  <a:pt x="510" y="2071"/>
                  <a:pt x="503" y="2074"/>
                  <a:pt x="496" y="2076"/>
                </a:cubicBezTo>
                <a:cubicBezTo>
                  <a:pt x="495" y="2076"/>
                  <a:pt x="494" y="2076"/>
                  <a:pt x="493" y="2077"/>
                </a:cubicBezTo>
                <a:cubicBezTo>
                  <a:pt x="489" y="2078"/>
                  <a:pt x="484" y="2078"/>
                  <a:pt x="480" y="2078"/>
                </a:cubicBezTo>
                <a:cubicBezTo>
                  <a:pt x="476" y="2078"/>
                  <a:pt x="476" y="2078"/>
                  <a:pt x="476" y="2078"/>
                </a:cubicBezTo>
                <a:cubicBezTo>
                  <a:pt x="476" y="2078"/>
                  <a:pt x="476" y="2078"/>
                  <a:pt x="476" y="2078"/>
                </a:cubicBezTo>
                <a:cubicBezTo>
                  <a:pt x="458" y="2078"/>
                  <a:pt x="439" y="2078"/>
                  <a:pt x="421" y="2079"/>
                </a:cubicBezTo>
                <a:cubicBezTo>
                  <a:pt x="419" y="2079"/>
                  <a:pt x="418" y="2078"/>
                  <a:pt x="416" y="2078"/>
                </a:cubicBezTo>
                <a:cubicBezTo>
                  <a:pt x="414" y="2078"/>
                  <a:pt x="412" y="2078"/>
                  <a:pt x="410" y="2077"/>
                </a:cubicBezTo>
                <a:cubicBezTo>
                  <a:pt x="406" y="2076"/>
                  <a:pt x="404" y="2074"/>
                  <a:pt x="402" y="2072"/>
                </a:cubicBezTo>
                <a:cubicBezTo>
                  <a:pt x="401" y="2070"/>
                  <a:pt x="400" y="2068"/>
                  <a:pt x="400" y="2066"/>
                </a:cubicBezTo>
                <a:cubicBezTo>
                  <a:pt x="400" y="2064"/>
                  <a:pt x="401" y="2062"/>
                  <a:pt x="402" y="2060"/>
                </a:cubicBezTo>
                <a:cubicBezTo>
                  <a:pt x="402" y="2059"/>
                  <a:pt x="402" y="2059"/>
                  <a:pt x="403" y="2059"/>
                </a:cubicBezTo>
                <a:cubicBezTo>
                  <a:pt x="403" y="2058"/>
                  <a:pt x="403" y="2058"/>
                  <a:pt x="403" y="2058"/>
                </a:cubicBezTo>
                <a:cubicBezTo>
                  <a:pt x="404" y="2057"/>
                  <a:pt x="404" y="2057"/>
                  <a:pt x="404" y="2057"/>
                </a:cubicBezTo>
                <a:cubicBezTo>
                  <a:pt x="404" y="2057"/>
                  <a:pt x="404" y="2057"/>
                  <a:pt x="404" y="2057"/>
                </a:cubicBezTo>
                <a:cubicBezTo>
                  <a:pt x="409" y="2050"/>
                  <a:pt x="413" y="2043"/>
                  <a:pt x="418" y="2035"/>
                </a:cubicBezTo>
                <a:cubicBezTo>
                  <a:pt x="422" y="2030"/>
                  <a:pt x="425" y="2024"/>
                  <a:pt x="430" y="2019"/>
                </a:cubicBezTo>
                <a:cubicBezTo>
                  <a:pt x="430" y="2018"/>
                  <a:pt x="431" y="2018"/>
                  <a:pt x="431" y="2017"/>
                </a:cubicBezTo>
                <a:cubicBezTo>
                  <a:pt x="431" y="2017"/>
                  <a:pt x="432" y="2017"/>
                  <a:pt x="432" y="2017"/>
                </a:cubicBezTo>
                <a:cubicBezTo>
                  <a:pt x="433" y="2016"/>
                  <a:pt x="434" y="2015"/>
                  <a:pt x="435" y="2014"/>
                </a:cubicBezTo>
                <a:cubicBezTo>
                  <a:pt x="435" y="2014"/>
                  <a:pt x="435" y="2014"/>
                  <a:pt x="435" y="2014"/>
                </a:cubicBezTo>
                <a:cubicBezTo>
                  <a:pt x="435" y="2014"/>
                  <a:pt x="435" y="2014"/>
                  <a:pt x="435" y="2014"/>
                </a:cubicBezTo>
                <a:cubicBezTo>
                  <a:pt x="441" y="2009"/>
                  <a:pt x="449" y="2006"/>
                  <a:pt x="457" y="2004"/>
                </a:cubicBezTo>
                <a:cubicBezTo>
                  <a:pt x="457" y="2004"/>
                  <a:pt x="457" y="2004"/>
                  <a:pt x="457" y="2004"/>
                </a:cubicBezTo>
                <a:cubicBezTo>
                  <a:pt x="457" y="2004"/>
                  <a:pt x="458" y="2004"/>
                  <a:pt x="458" y="2004"/>
                </a:cubicBezTo>
                <a:cubicBezTo>
                  <a:pt x="459" y="2004"/>
                  <a:pt x="461" y="2004"/>
                  <a:pt x="462" y="2004"/>
                </a:cubicBezTo>
                <a:cubicBezTo>
                  <a:pt x="463" y="2003"/>
                  <a:pt x="464" y="2003"/>
                  <a:pt x="465" y="2003"/>
                </a:cubicBezTo>
                <a:cubicBezTo>
                  <a:pt x="466" y="2003"/>
                  <a:pt x="467" y="2003"/>
                  <a:pt x="468" y="2003"/>
                </a:cubicBezTo>
                <a:cubicBezTo>
                  <a:pt x="468" y="2003"/>
                  <a:pt x="469" y="2003"/>
                  <a:pt x="470" y="2003"/>
                </a:cubicBezTo>
                <a:cubicBezTo>
                  <a:pt x="471" y="2003"/>
                  <a:pt x="471" y="2003"/>
                  <a:pt x="471" y="2003"/>
                </a:cubicBezTo>
                <a:cubicBezTo>
                  <a:pt x="471" y="2003"/>
                  <a:pt x="471" y="2003"/>
                  <a:pt x="471" y="2003"/>
                </a:cubicBezTo>
                <a:cubicBezTo>
                  <a:pt x="488" y="2003"/>
                  <a:pt x="504" y="2003"/>
                  <a:pt x="521" y="2003"/>
                </a:cubicBezTo>
                <a:cubicBezTo>
                  <a:pt x="521" y="2003"/>
                  <a:pt x="521" y="2003"/>
                  <a:pt x="521" y="2003"/>
                </a:cubicBezTo>
                <a:cubicBezTo>
                  <a:pt x="524" y="2003"/>
                  <a:pt x="524" y="2003"/>
                  <a:pt x="524" y="2003"/>
                </a:cubicBezTo>
                <a:cubicBezTo>
                  <a:pt x="528" y="2003"/>
                  <a:pt x="532" y="2003"/>
                  <a:pt x="535" y="2004"/>
                </a:cubicBezTo>
                <a:cubicBezTo>
                  <a:pt x="536" y="2004"/>
                  <a:pt x="536" y="2005"/>
                  <a:pt x="537" y="2005"/>
                </a:cubicBezTo>
                <a:cubicBezTo>
                  <a:pt x="537" y="2005"/>
                  <a:pt x="538" y="2005"/>
                  <a:pt x="538" y="2006"/>
                </a:cubicBezTo>
                <a:cubicBezTo>
                  <a:pt x="538" y="2006"/>
                  <a:pt x="539" y="2006"/>
                  <a:pt x="539" y="2006"/>
                </a:cubicBezTo>
                <a:cubicBezTo>
                  <a:pt x="543" y="2008"/>
                  <a:pt x="546" y="2012"/>
                  <a:pt x="545" y="2017"/>
                </a:cubicBezTo>
                <a:close/>
                <a:moveTo>
                  <a:pt x="579" y="1956"/>
                </a:moveTo>
                <a:cubicBezTo>
                  <a:pt x="579" y="1956"/>
                  <a:pt x="579" y="1956"/>
                  <a:pt x="579" y="1956"/>
                </a:cubicBezTo>
                <a:cubicBezTo>
                  <a:pt x="579" y="1956"/>
                  <a:pt x="579" y="1956"/>
                  <a:pt x="579" y="1956"/>
                </a:cubicBezTo>
                <a:cubicBezTo>
                  <a:pt x="578" y="1957"/>
                  <a:pt x="578" y="1958"/>
                  <a:pt x="577" y="1959"/>
                </a:cubicBezTo>
                <a:cubicBezTo>
                  <a:pt x="577" y="1959"/>
                  <a:pt x="577" y="1960"/>
                  <a:pt x="577" y="1960"/>
                </a:cubicBezTo>
                <a:cubicBezTo>
                  <a:pt x="572" y="1964"/>
                  <a:pt x="566" y="1968"/>
                  <a:pt x="560" y="1970"/>
                </a:cubicBezTo>
                <a:cubicBezTo>
                  <a:pt x="560" y="1970"/>
                  <a:pt x="560" y="1970"/>
                  <a:pt x="560" y="1970"/>
                </a:cubicBezTo>
                <a:cubicBezTo>
                  <a:pt x="559" y="1970"/>
                  <a:pt x="558" y="1970"/>
                  <a:pt x="557" y="1971"/>
                </a:cubicBezTo>
                <a:cubicBezTo>
                  <a:pt x="556" y="1971"/>
                  <a:pt x="556" y="1971"/>
                  <a:pt x="555" y="1971"/>
                </a:cubicBezTo>
                <a:cubicBezTo>
                  <a:pt x="554" y="1971"/>
                  <a:pt x="554" y="1971"/>
                  <a:pt x="553" y="1971"/>
                </a:cubicBezTo>
                <a:cubicBezTo>
                  <a:pt x="550" y="1972"/>
                  <a:pt x="546" y="1973"/>
                  <a:pt x="542" y="1973"/>
                </a:cubicBezTo>
                <a:cubicBezTo>
                  <a:pt x="541" y="1973"/>
                  <a:pt x="541" y="1973"/>
                  <a:pt x="541" y="1973"/>
                </a:cubicBezTo>
                <a:cubicBezTo>
                  <a:pt x="534" y="1973"/>
                  <a:pt x="527" y="1973"/>
                  <a:pt x="520" y="1973"/>
                </a:cubicBezTo>
                <a:cubicBezTo>
                  <a:pt x="510" y="1973"/>
                  <a:pt x="499" y="1973"/>
                  <a:pt x="489" y="1973"/>
                </a:cubicBezTo>
                <a:cubicBezTo>
                  <a:pt x="488" y="1973"/>
                  <a:pt x="486" y="1973"/>
                  <a:pt x="484" y="1973"/>
                </a:cubicBezTo>
                <a:cubicBezTo>
                  <a:pt x="484" y="1973"/>
                  <a:pt x="484" y="1973"/>
                  <a:pt x="483" y="1973"/>
                </a:cubicBezTo>
                <a:cubicBezTo>
                  <a:pt x="482" y="1972"/>
                  <a:pt x="480" y="1972"/>
                  <a:pt x="479" y="1972"/>
                </a:cubicBezTo>
                <a:cubicBezTo>
                  <a:pt x="479" y="1972"/>
                  <a:pt x="479" y="1972"/>
                  <a:pt x="479" y="1972"/>
                </a:cubicBezTo>
                <a:cubicBezTo>
                  <a:pt x="479" y="1972"/>
                  <a:pt x="479" y="1972"/>
                  <a:pt x="479" y="1972"/>
                </a:cubicBezTo>
                <a:cubicBezTo>
                  <a:pt x="474" y="1970"/>
                  <a:pt x="470" y="1968"/>
                  <a:pt x="470" y="1963"/>
                </a:cubicBezTo>
                <a:cubicBezTo>
                  <a:pt x="470" y="1962"/>
                  <a:pt x="470" y="1961"/>
                  <a:pt x="470" y="1960"/>
                </a:cubicBezTo>
                <a:cubicBezTo>
                  <a:pt x="470" y="1960"/>
                  <a:pt x="470" y="1959"/>
                  <a:pt x="471" y="1959"/>
                </a:cubicBezTo>
                <a:cubicBezTo>
                  <a:pt x="471" y="1958"/>
                  <a:pt x="471" y="1957"/>
                  <a:pt x="472" y="1957"/>
                </a:cubicBezTo>
                <a:cubicBezTo>
                  <a:pt x="472" y="1957"/>
                  <a:pt x="472" y="1956"/>
                  <a:pt x="472" y="1956"/>
                </a:cubicBezTo>
                <a:cubicBezTo>
                  <a:pt x="472" y="1956"/>
                  <a:pt x="472" y="1956"/>
                  <a:pt x="472" y="1956"/>
                </a:cubicBezTo>
                <a:cubicBezTo>
                  <a:pt x="473" y="1955"/>
                  <a:pt x="474" y="1954"/>
                  <a:pt x="474" y="1953"/>
                </a:cubicBezTo>
                <a:cubicBezTo>
                  <a:pt x="479" y="1945"/>
                  <a:pt x="485" y="1938"/>
                  <a:pt x="490" y="1930"/>
                </a:cubicBezTo>
                <a:cubicBezTo>
                  <a:pt x="490" y="1930"/>
                  <a:pt x="490" y="1930"/>
                  <a:pt x="490" y="1930"/>
                </a:cubicBezTo>
                <a:cubicBezTo>
                  <a:pt x="492" y="1927"/>
                  <a:pt x="492" y="1927"/>
                  <a:pt x="492" y="1927"/>
                </a:cubicBezTo>
                <a:cubicBezTo>
                  <a:pt x="493" y="1925"/>
                  <a:pt x="495" y="1923"/>
                  <a:pt x="498" y="1921"/>
                </a:cubicBezTo>
                <a:cubicBezTo>
                  <a:pt x="499" y="1920"/>
                  <a:pt x="501" y="1919"/>
                  <a:pt x="503" y="1918"/>
                </a:cubicBezTo>
                <a:cubicBezTo>
                  <a:pt x="504" y="1918"/>
                  <a:pt x="505" y="1917"/>
                  <a:pt x="506" y="1917"/>
                </a:cubicBezTo>
                <a:cubicBezTo>
                  <a:pt x="506" y="1917"/>
                  <a:pt x="506" y="1917"/>
                  <a:pt x="507" y="1917"/>
                </a:cubicBezTo>
                <a:cubicBezTo>
                  <a:pt x="507" y="1917"/>
                  <a:pt x="507" y="1916"/>
                  <a:pt x="507" y="1916"/>
                </a:cubicBezTo>
                <a:cubicBezTo>
                  <a:pt x="508" y="1916"/>
                  <a:pt x="508" y="1916"/>
                  <a:pt x="508" y="1916"/>
                </a:cubicBezTo>
                <a:cubicBezTo>
                  <a:pt x="511" y="1915"/>
                  <a:pt x="514" y="1914"/>
                  <a:pt x="517" y="1913"/>
                </a:cubicBezTo>
                <a:cubicBezTo>
                  <a:pt x="521" y="1913"/>
                  <a:pt x="525" y="1912"/>
                  <a:pt x="528" y="1912"/>
                </a:cubicBezTo>
                <a:cubicBezTo>
                  <a:pt x="538" y="1912"/>
                  <a:pt x="538" y="1912"/>
                  <a:pt x="538" y="1912"/>
                </a:cubicBezTo>
                <a:cubicBezTo>
                  <a:pt x="541" y="1912"/>
                  <a:pt x="543" y="1912"/>
                  <a:pt x="545" y="1912"/>
                </a:cubicBezTo>
                <a:cubicBezTo>
                  <a:pt x="555" y="1912"/>
                  <a:pt x="564" y="1912"/>
                  <a:pt x="573" y="1912"/>
                </a:cubicBezTo>
                <a:cubicBezTo>
                  <a:pt x="573" y="1912"/>
                  <a:pt x="573" y="1912"/>
                  <a:pt x="573" y="1912"/>
                </a:cubicBezTo>
                <a:cubicBezTo>
                  <a:pt x="577" y="1912"/>
                  <a:pt x="577" y="1912"/>
                  <a:pt x="577" y="1912"/>
                </a:cubicBezTo>
                <a:cubicBezTo>
                  <a:pt x="581" y="1912"/>
                  <a:pt x="584" y="1913"/>
                  <a:pt x="587" y="1913"/>
                </a:cubicBezTo>
                <a:cubicBezTo>
                  <a:pt x="589" y="1914"/>
                  <a:pt x="590" y="1915"/>
                  <a:pt x="592" y="1915"/>
                </a:cubicBezTo>
                <a:cubicBezTo>
                  <a:pt x="596" y="1918"/>
                  <a:pt x="599" y="1921"/>
                  <a:pt x="595" y="1927"/>
                </a:cubicBezTo>
                <a:cubicBezTo>
                  <a:pt x="592" y="1934"/>
                  <a:pt x="588" y="1941"/>
                  <a:pt x="584" y="1948"/>
                </a:cubicBezTo>
                <a:cubicBezTo>
                  <a:pt x="579" y="1956"/>
                  <a:pt x="579" y="1956"/>
                  <a:pt x="579" y="1956"/>
                </a:cubicBezTo>
                <a:cubicBezTo>
                  <a:pt x="579" y="1956"/>
                  <a:pt x="579" y="1956"/>
                  <a:pt x="579" y="1956"/>
                </a:cubicBezTo>
                <a:close/>
                <a:moveTo>
                  <a:pt x="1064" y="2056"/>
                </a:moveTo>
                <a:cubicBezTo>
                  <a:pt x="1064" y="2057"/>
                  <a:pt x="1064" y="2059"/>
                  <a:pt x="1064" y="2060"/>
                </a:cubicBezTo>
                <a:cubicBezTo>
                  <a:pt x="1064" y="2060"/>
                  <a:pt x="1064" y="2060"/>
                  <a:pt x="1064" y="2061"/>
                </a:cubicBezTo>
                <a:cubicBezTo>
                  <a:pt x="1063" y="2062"/>
                  <a:pt x="1063" y="2063"/>
                  <a:pt x="1062" y="2064"/>
                </a:cubicBezTo>
                <a:cubicBezTo>
                  <a:pt x="1062" y="2064"/>
                  <a:pt x="1062" y="2064"/>
                  <a:pt x="1062" y="2064"/>
                </a:cubicBezTo>
                <a:cubicBezTo>
                  <a:pt x="1062" y="2064"/>
                  <a:pt x="1062" y="2064"/>
                  <a:pt x="1062" y="2064"/>
                </a:cubicBezTo>
                <a:cubicBezTo>
                  <a:pt x="1061" y="2065"/>
                  <a:pt x="1060" y="2066"/>
                  <a:pt x="1059" y="2067"/>
                </a:cubicBezTo>
                <a:cubicBezTo>
                  <a:pt x="1059" y="2067"/>
                  <a:pt x="1059" y="2067"/>
                  <a:pt x="1059" y="2068"/>
                </a:cubicBezTo>
                <a:cubicBezTo>
                  <a:pt x="1058" y="2069"/>
                  <a:pt x="1057" y="2069"/>
                  <a:pt x="1056" y="2070"/>
                </a:cubicBezTo>
                <a:cubicBezTo>
                  <a:pt x="1056" y="2070"/>
                  <a:pt x="1055" y="2071"/>
                  <a:pt x="1055" y="2071"/>
                </a:cubicBezTo>
                <a:cubicBezTo>
                  <a:pt x="1055" y="2071"/>
                  <a:pt x="1055" y="2071"/>
                  <a:pt x="1055" y="2071"/>
                </a:cubicBezTo>
                <a:cubicBezTo>
                  <a:pt x="1053" y="2072"/>
                  <a:pt x="1052" y="2072"/>
                  <a:pt x="1051" y="2073"/>
                </a:cubicBezTo>
                <a:cubicBezTo>
                  <a:pt x="1051" y="2073"/>
                  <a:pt x="1051" y="2073"/>
                  <a:pt x="1050" y="2073"/>
                </a:cubicBezTo>
                <a:cubicBezTo>
                  <a:pt x="1049" y="2074"/>
                  <a:pt x="1048" y="2074"/>
                  <a:pt x="1047" y="2074"/>
                </a:cubicBezTo>
                <a:cubicBezTo>
                  <a:pt x="1047" y="2075"/>
                  <a:pt x="1046" y="2075"/>
                  <a:pt x="1046" y="2075"/>
                </a:cubicBezTo>
                <a:cubicBezTo>
                  <a:pt x="1046" y="2075"/>
                  <a:pt x="1045" y="2075"/>
                  <a:pt x="1045" y="2075"/>
                </a:cubicBezTo>
                <a:cubicBezTo>
                  <a:pt x="1045" y="2075"/>
                  <a:pt x="1045" y="2075"/>
                  <a:pt x="1044" y="2075"/>
                </a:cubicBezTo>
                <a:cubicBezTo>
                  <a:pt x="1043" y="2076"/>
                  <a:pt x="1042" y="2076"/>
                  <a:pt x="1041" y="2076"/>
                </a:cubicBezTo>
                <a:cubicBezTo>
                  <a:pt x="1039" y="2076"/>
                  <a:pt x="1038" y="2076"/>
                  <a:pt x="1037" y="2077"/>
                </a:cubicBezTo>
                <a:cubicBezTo>
                  <a:pt x="1036" y="2077"/>
                  <a:pt x="1035" y="2077"/>
                  <a:pt x="1034" y="2077"/>
                </a:cubicBezTo>
                <a:cubicBezTo>
                  <a:pt x="1033" y="2077"/>
                  <a:pt x="1033" y="2077"/>
                  <a:pt x="1033" y="2077"/>
                </a:cubicBezTo>
                <a:cubicBezTo>
                  <a:pt x="1031" y="2077"/>
                  <a:pt x="1031" y="2077"/>
                  <a:pt x="1031" y="2077"/>
                </a:cubicBezTo>
                <a:cubicBezTo>
                  <a:pt x="1031" y="2077"/>
                  <a:pt x="1031" y="2077"/>
                  <a:pt x="1031" y="2077"/>
                </a:cubicBezTo>
                <a:cubicBezTo>
                  <a:pt x="1025" y="2077"/>
                  <a:pt x="1018" y="2077"/>
                  <a:pt x="1011" y="2077"/>
                </a:cubicBezTo>
                <a:cubicBezTo>
                  <a:pt x="981" y="2077"/>
                  <a:pt x="630" y="2078"/>
                  <a:pt x="605" y="2078"/>
                </a:cubicBezTo>
                <a:cubicBezTo>
                  <a:pt x="604" y="2078"/>
                  <a:pt x="602" y="2078"/>
                  <a:pt x="600" y="2078"/>
                </a:cubicBezTo>
                <a:cubicBezTo>
                  <a:pt x="598" y="2077"/>
                  <a:pt x="596" y="2077"/>
                  <a:pt x="594" y="2076"/>
                </a:cubicBezTo>
                <a:cubicBezTo>
                  <a:pt x="590" y="2075"/>
                  <a:pt x="588" y="2074"/>
                  <a:pt x="586" y="2072"/>
                </a:cubicBezTo>
                <a:cubicBezTo>
                  <a:pt x="584" y="2070"/>
                  <a:pt x="583" y="2068"/>
                  <a:pt x="582" y="2065"/>
                </a:cubicBezTo>
                <a:cubicBezTo>
                  <a:pt x="582" y="2063"/>
                  <a:pt x="582" y="2060"/>
                  <a:pt x="584" y="2057"/>
                </a:cubicBezTo>
                <a:cubicBezTo>
                  <a:pt x="584" y="2056"/>
                  <a:pt x="584" y="2056"/>
                  <a:pt x="584" y="2056"/>
                </a:cubicBezTo>
                <a:cubicBezTo>
                  <a:pt x="584" y="2056"/>
                  <a:pt x="584" y="2056"/>
                  <a:pt x="584" y="2056"/>
                </a:cubicBezTo>
                <a:cubicBezTo>
                  <a:pt x="588" y="2048"/>
                  <a:pt x="592" y="2040"/>
                  <a:pt x="596" y="2031"/>
                </a:cubicBezTo>
                <a:cubicBezTo>
                  <a:pt x="597" y="2030"/>
                  <a:pt x="598" y="2029"/>
                  <a:pt x="598" y="2027"/>
                </a:cubicBezTo>
                <a:cubicBezTo>
                  <a:pt x="601" y="2021"/>
                  <a:pt x="601" y="2021"/>
                  <a:pt x="601" y="2021"/>
                </a:cubicBezTo>
                <a:cubicBezTo>
                  <a:pt x="603" y="2018"/>
                  <a:pt x="605" y="2016"/>
                  <a:pt x="607" y="2014"/>
                </a:cubicBezTo>
                <a:cubicBezTo>
                  <a:pt x="608" y="2013"/>
                  <a:pt x="609" y="2013"/>
                  <a:pt x="609" y="2012"/>
                </a:cubicBezTo>
                <a:cubicBezTo>
                  <a:pt x="610" y="2012"/>
                  <a:pt x="610" y="2012"/>
                  <a:pt x="610" y="2011"/>
                </a:cubicBezTo>
                <a:cubicBezTo>
                  <a:pt x="611" y="2011"/>
                  <a:pt x="612" y="2011"/>
                  <a:pt x="612" y="2010"/>
                </a:cubicBezTo>
                <a:cubicBezTo>
                  <a:pt x="612" y="2010"/>
                  <a:pt x="612" y="2010"/>
                  <a:pt x="613" y="2010"/>
                </a:cubicBezTo>
                <a:cubicBezTo>
                  <a:pt x="613" y="2010"/>
                  <a:pt x="613" y="2010"/>
                  <a:pt x="614" y="2009"/>
                </a:cubicBezTo>
                <a:cubicBezTo>
                  <a:pt x="615" y="2009"/>
                  <a:pt x="616" y="2008"/>
                  <a:pt x="617" y="2008"/>
                </a:cubicBezTo>
                <a:cubicBezTo>
                  <a:pt x="617" y="2008"/>
                  <a:pt x="618" y="2007"/>
                  <a:pt x="618" y="2007"/>
                </a:cubicBezTo>
                <a:cubicBezTo>
                  <a:pt x="619" y="2007"/>
                  <a:pt x="620" y="2007"/>
                  <a:pt x="621" y="2006"/>
                </a:cubicBezTo>
                <a:cubicBezTo>
                  <a:pt x="622" y="2006"/>
                  <a:pt x="623" y="2005"/>
                  <a:pt x="625" y="2005"/>
                </a:cubicBezTo>
                <a:cubicBezTo>
                  <a:pt x="625" y="2005"/>
                  <a:pt x="626" y="2004"/>
                  <a:pt x="627" y="2004"/>
                </a:cubicBezTo>
                <a:cubicBezTo>
                  <a:pt x="627" y="2004"/>
                  <a:pt x="628" y="2004"/>
                  <a:pt x="628" y="2004"/>
                </a:cubicBezTo>
                <a:cubicBezTo>
                  <a:pt x="632" y="2003"/>
                  <a:pt x="636" y="2002"/>
                  <a:pt x="640" y="2002"/>
                </a:cubicBezTo>
                <a:cubicBezTo>
                  <a:pt x="640" y="2002"/>
                  <a:pt x="1008" y="2001"/>
                  <a:pt x="1021" y="2001"/>
                </a:cubicBezTo>
                <a:cubicBezTo>
                  <a:pt x="1026" y="2001"/>
                  <a:pt x="1030" y="2001"/>
                  <a:pt x="1034" y="2001"/>
                </a:cubicBezTo>
                <a:cubicBezTo>
                  <a:pt x="1036" y="2001"/>
                  <a:pt x="1038" y="2002"/>
                  <a:pt x="1040" y="2002"/>
                </a:cubicBezTo>
                <a:cubicBezTo>
                  <a:pt x="1040" y="2002"/>
                  <a:pt x="1040" y="2002"/>
                  <a:pt x="1041" y="2002"/>
                </a:cubicBezTo>
                <a:cubicBezTo>
                  <a:pt x="1042" y="2002"/>
                  <a:pt x="1044" y="2002"/>
                  <a:pt x="1045" y="2003"/>
                </a:cubicBezTo>
                <a:cubicBezTo>
                  <a:pt x="1045" y="2003"/>
                  <a:pt x="1046" y="2003"/>
                  <a:pt x="1046" y="2003"/>
                </a:cubicBezTo>
                <a:cubicBezTo>
                  <a:pt x="1046" y="2003"/>
                  <a:pt x="1046" y="2003"/>
                  <a:pt x="1046" y="2003"/>
                </a:cubicBezTo>
                <a:cubicBezTo>
                  <a:pt x="1048" y="2003"/>
                  <a:pt x="1049" y="2004"/>
                  <a:pt x="1050" y="2004"/>
                </a:cubicBezTo>
                <a:cubicBezTo>
                  <a:pt x="1050" y="2004"/>
                  <a:pt x="1051" y="2005"/>
                  <a:pt x="1051" y="2005"/>
                </a:cubicBezTo>
                <a:cubicBezTo>
                  <a:pt x="1052" y="2005"/>
                  <a:pt x="1053" y="2006"/>
                  <a:pt x="1054" y="2006"/>
                </a:cubicBezTo>
                <a:cubicBezTo>
                  <a:pt x="1055" y="2006"/>
                  <a:pt x="1055" y="2007"/>
                  <a:pt x="1055" y="2007"/>
                </a:cubicBezTo>
                <a:cubicBezTo>
                  <a:pt x="1055" y="2007"/>
                  <a:pt x="1055" y="2007"/>
                  <a:pt x="1056" y="2007"/>
                </a:cubicBezTo>
                <a:cubicBezTo>
                  <a:pt x="1056" y="2008"/>
                  <a:pt x="1057" y="2008"/>
                  <a:pt x="1058" y="2009"/>
                </a:cubicBezTo>
                <a:cubicBezTo>
                  <a:pt x="1059" y="2010"/>
                  <a:pt x="1061" y="2011"/>
                  <a:pt x="1061" y="2013"/>
                </a:cubicBezTo>
                <a:cubicBezTo>
                  <a:pt x="1063" y="2015"/>
                  <a:pt x="1064" y="2017"/>
                  <a:pt x="1064" y="2020"/>
                </a:cubicBezTo>
                <a:cubicBezTo>
                  <a:pt x="1064" y="2022"/>
                  <a:pt x="1064" y="2022"/>
                  <a:pt x="1064" y="2022"/>
                </a:cubicBezTo>
                <a:cubicBezTo>
                  <a:pt x="1064" y="2022"/>
                  <a:pt x="1064" y="2022"/>
                  <a:pt x="1064" y="2022"/>
                </a:cubicBezTo>
                <a:cubicBezTo>
                  <a:pt x="1064" y="2031"/>
                  <a:pt x="1064" y="2040"/>
                  <a:pt x="1064" y="2049"/>
                </a:cubicBezTo>
                <a:cubicBezTo>
                  <a:pt x="1064" y="2051"/>
                  <a:pt x="1064" y="2054"/>
                  <a:pt x="1064" y="2056"/>
                </a:cubicBezTo>
                <a:close/>
                <a:moveTo>
                  <a:pt x="1114" y="1878"/>
                </a:moveTo>
                <a:cubicBezTo>
                  <a:pt x="1114" y="1878"/>
                  <a:pt x="1114" y="1877"/>
                  <a:pt x="1113" y="1877"/>
                </a:cubicBezTo>
                <a:cubicBezTo>
                  <a:pt x="1113" y="1877"/>
                  <a:pt x="1113" y="1877"/>
                  <a:pt x="1113" y="1877"/>
                </a:cubicBezTo>
                <a:cubicBezTo>
                  <a:pt x="1112" y="1875"/>
                  <a:pt x="1111" y="1873"/>
                  <a:pt x="1111" y="1871"/>
                </a:cubicBezTo>
                <a:cubicBezTo>
                  <a:pt x="1111" y="1870"/>
                  <a:pt x="1111" y="1870"/>
                  <a:pt x="1111" y="1870"/>
                </a:cubicBezTo>
                <a:cubicBezTo>
                  <a:pt x="1110" y="1868"/>
                  <a:pt x="1110" y="1867"/>
                  <a:pt x="1110" y="1866"/>
                </a:cubicBezTo>
                <a:cubicBezTo>
                  <a:pt x="1110" y="1866"/>
                  <a:pt x="1110" y="1866"/>
                  <a:pt x="1110" y="1866"/>
                </a:cubicBezTo>
                <a:cubicBezTo>
                  <a:pt x="1110" y="1861"/>
                  <a:pt x="1109" y="1855"/>
                  <a:pt x="1109" y="1849"/>
                </a:cubicBezTo>
                <a:cubicBezTo>
                  <a:pt x="1109" y="1848"/>
                  <a:pt x="1109" y="1848"/>
                  <a:pt x="1109" y="1848"/>
                </a:cubicBezTo>
                <a:cubicBezTo>
                  <a:pt x="1109" y="1846"/>
                  <a:pt x="1109" y="1844"/>
                  <a:pt x="1110" y="1843"/>
                </a:cubicBezTo>
                <a:cubicBezTo>
                  <a:pt x="1112" y="1841"/>
                  <a:pt x="1113" y="1840"/>
                  <a:pt x="1115" y="1839"/>
                </a:cubicBezTo>
                <a:cubicBezTo>
                  <a:pt x="1118" y="1838"/>
                  <a:pt x="1120" y="1837"/>
                  <a:pt x="1123" y="1836"/>
                </a:cubicBezTo>
                <a:cubicBezTo>
                  <a:pt x="1123" y="1836"/>
                  <a:pt x="1123" y="1836"/>
                  <a:pt x="1123" y="1836"/>
                </a:cubicBezTo>
                <a:cubicBezTo>
                  <a:pt x="1123" y="1836"/>
                  <a:pt x="1123" y="1836"/>
                  <a:pt x="1123" y="1836"/>
                </a:cubicBezTo>
                <a:cubicBezTo>
                  <a:pt x="1124" y="1836"/>
                  <a:pt x="1125" y="1836"/>
                  <a:pt x="1126" y="1836"/>
                </a:cubicBezTo>
                <a:cubicBezTo>
                  <a:pt x="1127" y="1836"/>
                  <a:pt x="1127" y="1836"/>
                  <a:pt x="1128" y="1836"/>
                </a:cubicBezTo>
                <a:cubicBezTo>
                  <a:pt x="1133" y="1835"/>
                  <a:pt x="1138" y="1835"/>
                  <a:pt x="1143" y="1835"/>
                </a:cubicBezTo>
                <a:cubicBezTo>
                  <a:pt x="1176" y="1835"/>
                  <a:pt x="1176" y="1835"/>
                  <a:pt x="1176" y="1835"/>
                </a:cubicBezTo>
                <a:cubicBezTo>
                  <a:pt x="1178" y="1835"/>
                  <a:pt x="1180" y="1835"/>
                  <a:pt x="1182" y="1836"/>
                </a:cubicBezTo>
                <a:cubicBezTo>
                  <a:pt x="1191" y="1837"/>
                  <a:pt x="1201" y="1839"/>
                  <a:pt x="1203" y="1848"/>
                </a:cubicBezTo>
                <a:cubicBezTo>
                  <a:pt x="1205" y="1855"/>
                  <a:pt x="1206" y="1863"/>
                  <a:pt x="1207" y="1870"/>
                </a:cubicBezTo>
                <a:cubicBezTo>
                  <a:pt x="1207" y="1871"/>
                  <a:pt x="1207" y="1871"/>
                  <a:pt x="1207" y="1871"/>
                </a:cubicBezTo>
                <a:cubicBezTo>
                  <a:pt x="1208" y="1873"/>
                  <a:pt x="1207" y="1874"/>
                  <a:pt x="1207" y="1876"/>
                </a:cubicBezTo>
                <a:cubicBezTo>
                  <a:pt x="1207" y="1876"/>
                  <a:pt x="1207" y="1876"/>
                  <a:pt x="1206" y="1876"/>
                </a:cubicBezTo>
                <a:cubicBezTo>
                  <a:pt x="1206" y="1876"/>
                  <a:pt x="1206" y="1876"/>
                  <a:pt x="1206" y="1876"/>
                </a:cubicBezTo>
                <a:cubicBezTo>
                  <a:pt x="1206" y="1877"/>
                  <a:pt x="1206" y="1877"/>
                  <a:pt x="1206" y="1877"/>
                </a:cubicBezTo>
                <a:cubicBezTo>
                  <a:pt x="1204" y="1880"/>
                  <a:pt x="1200" y="1882"/>
                  <a:pt x="1195" y="1883"/>
                </a:cubicBezTo>
                <a:cubicBezTo>
                  <a:pt x="1195" y="1883"/>
                  <a:pt x="1195" y="1884"/>
                  <a:pt x="1194" y="1884"/>
                </a:cubicBezTo>
                <a:cubicBezTo>
                  <a:pt x="1194" y="1884"/>
                  <a:pt x="1193" y="1884"/>
                  <a:pt x="1193" y="1884"/>
                </a:cubicBezTo>
                <a:cubicBezTo>
                  <a:pt x="1192" y="1884"/>
                  <a:pt x="1192" y="1884"/>
                  <a:pt x="1192" y="1884"/>
                </a:cubicBezTo>
                <a:cubicBezTo>
                  <a:pt x="1191" y="1884"/>
                  <a:pt x="1190" y="1884"/>
                  <a:pt x="1189" y="1885"/>
                </a:cubicBezTo>
                <a:cubicBezTo>
                  <a:pt x="1178" y="1886"/>
                  <a:pt x="1164" y="1885"/>
                  <a:pt x="1158" y="1885"/>
                </a:cubicBezTo>
                <a:cubicBezTo>
                  <a:pt x="1137" y="1885"/>
                  <a:pt x="1137" y="1885"/>
                  <a:pt x="1137" y="1885"/>
                </a:cubicBezTo>
                <a:cubicBezTo>
                  <a:pt x="1135" y="1885"/>
                  <a:pt x="1134" y="1885"/>
                  <a:pt x="1132" y="1885"/>
                </a:cubicBezTo>
                <a:cubicBezTo>
                  <a:pt x="1131" y="1884"/>
                  <a:pt x="1130" y="1884"/>
                  <a:pt x="1128" y="1884"/>
                </a:cubicBezTo>
                <a:cubicBezTo>
                  <a:pt x="1128" y="1884"/>
                  <a:pt x="1128" y="1884"/>
                  <a:pt x="1127" y="1884"/>
                </a:cubicBezTo>
                <a:cubicBezTo>
                  <a:pt x="1127" y="1884"/>
                  <a:pt x="1127" y="1884"/>
                  <a:pt x="1127" y="1884"/>
                </a:cubicBezTo>
                <a:cubicBezTo>
                  <a:pt x="1126" y="1883"/>
                  <a:pt x="1125" y="1883"/>
                  <a:pt x="1123" y="1883"/>
                </a:cubicBezTo>
                <a:cubicBezTo>
                  <a:pt x="1123" y="1883"/>
                  <a:pt x="1122" y="1882"/>
                  <a:pt x="1122" y="1882"/>
                </a:cubicBezTo>
                <a:cubicBezTo>
                  <a:pt x="1121" y="1882"/>
                  <a:pt x="1120" y="1881"/>
                  <a:pt x="1119" y="1881"/>
                </a:cubicBezTo>
                <a:cubicBezTo>
                  <a:pt x="1117" y="1880"/>
                  <a:pt x="1116" y="1879"/>
                  <a:pt x="1115" y="1878"/>
                </a:cubicBezTo>
                <a:cubicBezTo>
                  <a:pt x="1115" y="1878"/>
                  <a:pt x="1114" y="1878"/>
                  <a:pt x="1114" y="1878"/>
                </a:cubicBezTo>
                <a:close/>
                <a:moveTo>
                  <a:pt x="1120" y="1961"/>
                </a:moveTo>
                <a:cubicBezTo>
                  <a:pt x="1118" y="1959"/>
                  <a:pt x="1117" y="1957"/>
                  <a:pt x="1117" y="1955"/>
                </a:cubicBezTo>
                <a:cubicBezTo>
                  <a:pt x="1117" y="1952"/>
                  <a:pt x="1117" y="1952"/>
                  <a:pt x="1117" y="1952"/>
                </a:cubicBezTo>
                <a:cubicBezTo>
                  <a:pt x="1117" y="1952"/>
                  <a:pt x="1117" y="1952"/>
                  <a:pt x="1117" y="1952"/>
                </a:cubicBezTo>
                <a:cubicBezTo>
                  <a:pt x="1116" y="1943"/>
                  <a:pt x="1116" y="1935"/>
                  <a:pt x="1115" y="1926"/>
                </a:cubicBezTo>
                <a:cubicBezTo>
                  <a:pt x="1115" y="1926"/>
                  <a:pt x="1115" y="1926"/>
                  <a:pt x="1115" y="1926"/>
                </a:cubicBezTo>
                <a:cubicBezTo>
                  <a:pt x="1115" y="1926"/>
                  <a:pt x="1115" y="1926"/>
                  <a:pt x="1115" y="1926"/>
                </a:cubicBezTo>
                <a:cubicBezTo>
                  <a:pt x="1115" y="1925"/>
                  <a:pt x="1115" y="1925"/>
                  <a:pt x="1115" y="1924"/>
                </a:cubicBezTo>
                <a:cubicBezTo>
                  <a:pt x="1117" y="1906"/>
                  <a:pt x="1155" y="1911"/>
                  <a:pt x="1167" y="1911"/>
                </a:cubicBezTo>
                <a:cubicBezTo>
                  <a:pt x="1181" y="1911"/>
                  <a:pt x="1208" y="1907"/>
                  <a:pt x="1216" y="1921"/>
                </a:cubicBezTo>
                <a:cubicBezTo>
                  <a:pt x="1217" y="1923"/>
                  <a:pt x="1218" y="1924"/>
                  <a:pt x="1218" y="1925"/>
                </a:cubicBezTo>
                <a:cubicBezTo>
                  <a:pt x="1219" y="1927"/>
                  <a:pt x="1219" y="1927"/>
                  <a:pt x="1219" y="1927"/>
                </a:cubicBezTo>
                <a:cubicBezTo>
                  <a:pt x="1219" y="1927"/>
                  <a:pt x="1219" y="1927"/>
                  <a:pt x="1219" y="1927"/>
                </a:cubicBezTo>
                <a:cubicBezTo>
                  <a:pt x="1219" y="1931"/>
                  <a:pt x="1220" y="1936"/>
                  <a:pt x="1221" y="1940"/>
                </a:cubicBezTo>
                <a:cubicBezTo>
                  <a:pt x="1224" y="1955"/>
                  <a:pt x="1224" y="1955"/>
                  <a:pt x="1224" y="1955"/>
                </a:cubicBezTo>
                <a:cubicBezTo>
                  <a:pt x="1225" y="1957"/>
                  <a:pt x="1224" y="1959"/>
                  <a:pt x="1223" y="1961"/>
                </a:cubicBezTo>
                <a:cubicBezTo>
                  <a:pt x="1223" y="1962"/>
                  <a:pt x="1222" y="1963"/>
                  <a:pt x="1220" y="1964"/>
                </a:cubicBezTo>
                <a:cubicBezTo>
                  <a:pt x="1220" y="1965"/>
                  <a:pt x="1219" y="1965"/>
                  <a:pt x="1219" y="1966"/>
                </a:cubicBezTo>
                <a:cubicBezTo>
                  <a:pt x="1219" y="1966"/>
                  <a:pt x="1218" y="1966"/>
                  <a:pt x="1218" y="1966"/>
                </a:cubicBezTo>
                <a:cubicBezTo>
                  <a:pt x="1218" y="1966"/>
                  <a:pt x="1218" y="1966"/>
                  <a:pt x="1218" y="1967"/>
                </a:cubicBezTo>
                <a:cubicBezTo>
                  <a:pt x="1217" y="1967"/>
                  <a:pt x="1216" y="1967"/>
                  <a:pt x="1215" y="1968"/>
                </a:cubicBezTo>
                <a:cubicBezTo>
                  <a:pt x="1215" y="1968"/>
                  <a:pt x="1214" y="1968"/>
                  <a:pt x="1213" y="1969"/>
                </a:cubicBezTo>
                <a:cubicBezTo>
                  <a:pt x="1213" y="1969"/>
                  <a:pt x="1212" y="1969"/>
                  <a:pt x="1212" y="1969"/>
                </a:cubicBezTo>
                <a:cubicBezTo>
                  <a:pt x="1211" y="1969"/>
                  <a:pt x="1211" y="1970"/>
                  <a:pt x="1210" y="1970"/>
                </a:cubicBezTo>
                <a:cubicBezTo>
                  <a:pt x="1209" y="1970"/>
                  <a:pt x="1209" y="1970"/>
                  <a:pt x="1208" y="1970"/>
                </a:cubicBezTo>
                <a:cubicBezTo>
                  <a:pt x="1208" y="1970"/>
                  <a:pt x="1207" y="1970"/>
                  <a:pt x="1207" y="1970"/>
                </a:cubicBezTo>
                <a:cubicBezTo>
                  <a:pt x="1206" y="1971"/>
                  <a:pt x="1205" y="1971"/>
                  <a:pt x="1204" y="1971"/>
                </a:cubicBezTo>
                <a:cubicBezTo>
                  <a:pt x="1202" y="1971"/>
                  <a:pt x="1201" y="1971"/>
                  <a:pt x="1199" y="1971"/>
                </a:cubicBezTo>
                <a:cubicBezTo>
                  <a:pt x="1199" y="1971"/>
                  <a:pt x="1199" y="1971"/>
                  <a:pt x="1199" y="1971"/>
                </a:cubicBezTo>
                <a:cubicBezTo>
                  <a:pt x="1199" y="1971"/>
                  <a:pt x="1199" y="1971"/>
                  <a:pt x="1199" y="1971"/>
                </a:cubicBezTo>
                <a:cubicBezTo>
                  <a:pt x="1181" y="1971"/>
                  <a:pt x="1164" y="1971"/>
                  <a:pt x="1147" y="1971"/>
                </a:cubicBezTo>
                <a:cubicBezTo>
                  <a:pt x="1145" y="1971"/>
                  <a:pt x="1143" y="1971"/>
                  <a:pt x="1141" y="1971"/>
                </a:cubicBezTo>
                <a:cubicBezTo>
                  <a:pt x="1141" y="1971"/>
                  <a:pt x="1140" y="1971"/>
                  <a:pt x="1140" y="1971"/>
                </a:cubicBezTo>
                <a:cubicBezTo>
                  <a:pt x="1139" y="1971"/>
                  <a:pt x="1137" y="1970"/>
                  <a:pt x="1136" y="1970"/>
                </a:cubicBezTo>
                <a:cubicBezTo>
                  <a:pt x="1136" y="1970"/>
                  <a:pt x="1136" y="1970"/>
                  <a:pt x="1136" y="1970"/>
                </a:cubicBezTo>
                <a:cubicBezTo>
                  <a:pt x="1135" y="1970"/>
                  <a:pt x="1135" y="1970"/>
                  <a:pt x="1135" y="1970"/>
                </a:cubicBezTo>
                <a:cubicBezTo>
                  <a:pt x="1134" y="1969"/>
                  <a:pt x="1132" y="1969"/>
                  <a:pt x="1131" y="1969"/>
                </a:cubicBezTo>
                <a:cubicBezTo>
                  <a:pt x="1130" y="1968"/>
                  <a:pt x="1130" y="1968"/>
                  <a:pt x="1129" y="1968"/>
                </a:cubicBezTo>
                <a:cubicBezTo>
                  <a:pt x="1128" y="1967"/>
                  <a:pt x="1128" y="1967"/>
                  <a:pt x="1127" y="1967"/>
                </a:cubicBezTo>
                <a:cubicBezTo>
                  <a:pt x="1127" y="1967"/>
                  <a:pt x="1126" y="1967"/>
                  <a:pt x="1126" y="1966"/>
                </a:cubicBezTo>
                <a:cubicBezTo>
                  <a:pt x="1124" y="1965"/>
                  <a:pt x="1121" y="1963"/>
                  <a:pt x="1120" y="1961"/>
                </a:cubicBezTo>
                <a:close/>
                <a:moveTo>
                  <a:pt x="1244" y="2063"/>
                </a:moveTo>
                <a:cubicBezTo>
                  <a:pt x="1243" y="2066"/>
                  <a:pt x="1241" y="2068"/>
                  <a:pt x="1238" y="2070"/>
                </a:cubicBezTo>
                <a:cubicBezTo>
                  <a:pt x="1236" y="2072"/>
                  <a:pt x="1233" y="2074"/>
                  <a:pt x="1229" y="2075"/>
                </a:cubicBezTo>
                <a:cubicBezTo>
                  <a:pt x="1225" y="2076"/>
                  <a:pt x="1221" y="2076"/>
                  <a:pt x="1217" y="2076"/>
                </a:cubicBezTo>
                <a:cubicBezTo>
                  <a:pt x="1205" y="2076"/>
                  <a:pt x="1205" y="2076"/>
                  <a:pt x="1205" y="2076"/>
                </a:cubicBezTo>
                <a:cubicBezTo>
                  <a:pt x="1205" y="2076"/>
                  <a:pt x="1205" y="2076"/>
                  <a:pt x="1205" y="2076"/>
                </a:cubicBezTo>
                <a:cubicBezTo>
                  <a:pt x="1189" y="2076"/>
                  <a:pt x="1174" y="2076"/>
                  <a:pt x="1158" y="2077"/>
                </a:cubicBezTo>
                <a:cubicBezTo>
                  <a:pt x="1156" y="2077"/>
                  <a:pt x="1154" y="2076"/>
                  <a:pt x="1152" y="2076"/>
                </a:cubicBezTo>
                <a:cubicBezTo>
                  <a:pt x="1152" y="2076"/>
                  <a:pt x="1151" y="2076"/>
                  <a:pt x="1151" y="2076"/>
                </a:cubicBezTo>
                <a:cubicBezTo>
                  <a:pt x="1149" y="2076"/>
                  <a:pt x="1148" y="2075"/>
                  <a:pt x="1146" y="2075"/>
                </a:cubicBezTo>
                <a:cubicBezTo>
                  <a:pt x="1146" y="2075"/>
                  <a:pt x="1146" y="2075"/>
                  <a:pt x="1146" y="2075"/>
                </a:cubicBezTo>
                <a:cubicBezTo>
                  <a:pt x="1145" y="2075"/>
                  <a:pt x="1145" y="2075"/>
                  <a:pt x="1145" y="2075"/>
                </a:cubicBezTo>
                <a:cubicBezTo>
                  <a:pt x="1138" y="2073"/>
                  <a:pt x="1132" y="2069"/>
                  <a:pt x="1128" y="2064"/>
                </a:cubicBezTo>
                <a:cubicBezTo>
                  <a:pt x="1128" y="2064"/>
                  <a:pt x="1128" y="2064"/>
                  <a:pt x="1128" y="2064"/>
                </a:cubicBezTo>
                <a:cubicBezTo>
                  <a:pt x="1128" y="2064"/>
                  <a:pt x="1128" y="2064"/>
                  <a:pt x="1128" y="2064"/>
                </a:cubicBezTo>
                <a:cubicBezTo>
                  <a:pt x="1127" y="2063"/>
                  <a:pt x="1126" y="2062"/>
                  <a:pt x="1126" y="2060"/>
                </a:cubicBezTo>
                <a:cubicBezTo>
                  <a:pt x="1126" y="2060"/>
                  <a:pt x="1126" y="2059"/>
                  <a:pt x="1125" y="2059"/>
                </a:cubicBezTo>
                <a:cubicBezTo>
                  <a:pt x="1125" y="2058"/>
                  <a:pt x="1125" y="2057"/>
                  <a:pt x="1125" y="2057"/>
                </a:cubicBezTo>
                <a:cubicBezTo>
                  <a:pt x="1125" y="2056"/>
                  <a:pt x="1125" y="2056"/>
                  <a:pt x="1125" y="2056"/>
                </a:cubicBezTo>
                <a:cubicBezTo>
                  <a:pt x="1125" y="2055"/>
                  <a:pt x="1125" y="2055"/>
                  <a:pt x="1125" y="2055"/>
                </a:cubicBezTo>
                <a:cubicBezTo>
                  <a:pt x="1125" y="2055"/>
                  <a:pt x="1125" y="2055"/>
                  <a:pt x="1125" y="2055"/>
                </a:cubicBezTo>
                <a:cubicBezTo>
                  <a:pt x="1124" y="2046"/>
                  <a:pt x="1123" y="2037"/>
                  <a:pt x="1123" y="2029"/>
                </a:cubicBezTo>
                <a:cubicBezTo>
                  <a:pt x="1123" y="2027"/>
                  <a:pt x="1122" y="2026"/>
                  <a:pt x="1122" y="2024"/>
                </a:cubicBezTo>
                <a:cubicBezTo>
                  <a:pt x="1122" y="2020"/>
                  <a:pt x="1122" y="2020"/>
                  <a:pt x="1122" y="2020"/>
                </a:cubicBezTo>
                <a:cubicBezTo>
                  <a:pt x="1122" y="2019"/>
                  <a:pt x="1122" y="2019"/>
                  <a:pt x="1122" y="2019"/>
                </a:cubicBezTo>
                <a:cubicBezTo>
                  <a:pt x="1122" y="2018"/>
                  <a:pt x="1122" y="2017"/>
                  <a:pt x="1122" y="2016"/>
                </a:cubicBezTo>
                <a:cubicBezTo>
                  <a:pt x="1122" y="2016"/>
                  <a:pt x="1123" y="2016"/>
                  <a:pt x="1123" y="2015"/>
                </a:cubicBezTo>
                <a:cubicBezTo>
                  <a:pt x="1123" y="2014"/>
                  <a:pt x="1123" y="2014"/>
                  <a:pt x="1123" y="2013"/>
                </a:cubicBezTo>
                <a:cubicBezTo>
                  <a:pt x="1124" y="2013"/>
                  <a:pt x="1124" y="2013"/>
                  <a:pt x="1124" y="2012"/>
                </a:cubicBezTo>
                <a:cubicBezTo>
                  <a:pt x="1124" y="2012"/>
                  <a:pt x="1124" y="2012"/>
                  <a:pt x="1124" y="2012"/>
                </a:cubicBezTo>
                <a:cubicBezTo>
                  <a:pt x="1125" y="2011"/>
                  <a:pt x="1125" y="2010"/>
                  <a:pt x="1126" y="2010"/>
                </a:cubicBezTo>
                <a:cubicBezTo>
                  <a:pt x="1126" y="2009"/>
                  <a:pt x="1127" y="2009"/>
                  <a:pt x="1127" y="2009"/>
                </a:cubicBezTo>
                <a:cubicBezTo>
                  <a:pt x="1128" y="2008"/>
                  <a:pt x="1128" y="2008"/>
                  <a:pt x="1129" y="2007"/>
                </a:cubicBezTo>
                <a:cubicBezTo>
                  <a:pt x="1129" y="2007"/>
                  <a:pt x="1129" y="2007"/>
                  <a:pt x="1130" y="2006"/>
                </a:cubicBezTo>
                <a:cubicBezTo>
                  <a:pt x="1130" y="2006"/>
                  <a:pt x="1130" y="2006"/>
                  <a:pt x="1130" y="2006"/>
                </a:cubicBezTo>
                <a:cubicBezTo>
                  <a:pt x="1131" y="2006"/>
                  <a:pt x="1132" y="2005"/>
                  <a:pt x="1133" y="2004"/>
                </a:cubicBezTo>
                <a:cubicBezTo>
                  <a:pt x="1134" y="2004"/>
                  <a:pt x="1134" y="2004"/>
                  <a:pt x="1134" y="2004"/>
                </a:cubicBezTo>
                <a:cubicBezTo>
                  <a:pt x="1134" y="2004"/>
                  <a:pt x="1135" y="2004"/>
                  <a:pt x="1135" y="2004"/>
                </a:cubicBezTo>
                <a:cubicBezTo>
                  <a:pt x="1135" y="2004"/>
                  <a:pt x="1135" y="2004"/>
                  <a:pt x="1136" y="2004"/>
                </a:cubicBezTo>
                <a:cubicBezTo>
                  <a:pt x="1137" y="2003"/>
                  <a:pt x="1138" y="2003"/>
                  <a:pt x="1139" y="2003"/>
                </a:cubicBezTo>
                <a:cubicBezTo>
                  <a:pt x="1139" y="2002"/>
                  <a:pt x="1140" y="2002"/>
                  <a:pt x="1140" y="2002"/>
                </a:cubicBezTo>
                <a:cubicBezTo>
                  <a:pt x="1141" y="2002"/>
                  <a:pt x="1141" y="2002"/>
                  <a:pt x="1142" y="2002"/>
                </a:cubicBezTo>
                <a:cubicBezTo>
                  <a:pt x="1143" y="2002"/>
                  <a:pt x="1145" y="2001"/>
                  <a:pt x="1147" y="2001"/>
                </a:cubicBezTo>
                <a:cubicBezTo>
                  <a:pt x="1147" y="2001"/>
                  <a:pt x="1148" y="2001"/>
                  <a:pt x="1148" y="2001"/>
                </a:cubicBezTo>
                <a:cubicBezTo>
                  <a:pt x="1149" y="2001"/>
                  <a:pt x="1149" y="2001"/>
                  <a:pt x="1150" y="2001"/>
                </a:cubicBezTo>
                <a:cubicBezTo>
                  <a:pt x="1153" y="2001"/>
                  <a:pt x="1153" y="2001"/>
                  <a:pt x="1153" y="2001"/>
                </a:cubicBezTo>
                <a:cubicBezTo>
                  <a:pt x="1155" y="2001"/>
                  <a:pt x="1158" y="2001"/>
                  <a:pt x="1160" y="2001"/>
                </a:cubicBezTo>
                <a:cubicBezTo>
                  <a:pt x="1163" y="2001"/>
                  <a:pt x="1165" y="2001"/>
                  <a:pt x="1168" y="2001"/>
                </a:cubicBezTo>
                <a:cubicBezTo>
                  <a:pt x="1191" y="2001"/>
                  <a:pt x="1191" y="2001"/>
                  <a:pt x="1191" y="2001"/>
                </a:cubicBezTo>
                <a:cubicBezTo>
                  <a:pt x="1197" y="2001"/>
                  <a:pt x="1203" y="2001"/>
                  <a:pt x="1209" y="2001"/>
                </a:cubicBezTo>
                <a:cubicBezTo>
                  <a:pt x="1210" y="2001"/>
                  <a:pt x="1211" y="2001"/>
                  <a:pt x="1212" y="2002"/>
                </a:cubicBezTo>
                <a:cubicBezTo>
                  <a:pt x="1212" y="2002"/>
                  <a:pt x="1213" y="2002"/>
                  <a:pt x="1214" y="2002"/>
                </a:cubicBezTo>
                <a:cubicBezTo>
                  <a:pt x="1214" y="2002"/>
                  <a:pt x="1214" y="2002"/>
                  <a:pt x="1215" y="2002"/>
                </a:cubicBezTo>
                <a:cubicBezTo>
                  <a:pt x="1215" y="2002"/>
                  <a:pt x="1216" y="2002"/>
                  <a:pt x="1216" y="2002"/>
                </a:cubicBezTo>
                <a:cubicBezTo>
                  <a:pt x="1216" y="2002"/>
                  <a:pt x="1216" y="2003"/>
                  <a:pt x="1217" y="2003"/>
                </a:cubicBezTo>
                <a:cubicBezTo>
                  <a:pt x="1218" y="2003"/>
                  <a:pt x="1219" y="2003"/>
                  <a:pt x="1220" y="2004"/>
                </a:cubicBezTo>
                <a:cubicBezTo>
                  <a:pt x="1221" y="2004"/>
                  <a:pt x="1221" y="2004"/>
                  <a:pt x="1222" y="2004"/>
                </a:cubicBezTo>
                <a:cubicBezTo>
                  <a:pt x="1222" y="2005"/>
                  <a:pt x="1223" y="2005"/>
                  <a:pt x="1223" y="2005"/>
                </a:cubicBezTo>
                <a:cubicBezTo>
                  <a:pt x="1224" y="2005"/>
                  <a:pt x="1225" y="2006"/>
                  <a:pt x="1226" y="2006"/>
                </a:cubicBezTo>
                <a:cubicBezTo>
                  <a:pt x="1229" y="2008"/>
                  <a:pt x="1231" y="2010"/>
                  <a:pt x="1233" y="2012"/>
                </a:cubicBezTo>
                <a:cubicBezTo>
                  <a:pt x="1235" y="2014"/>
                  <a:pt x="1237" y="2017"/>
                  <a:pt x="1237" y="2019"/>
                </a:cubicBezTo>
                <a:cubicBezTo>
                  <a:pt x="1240" y="2034"/>
                  <a:pt x="1240" y="2034"/>
                  <a:pt x="1240" y="2034"/>
                </a:cubicBezTo>
                <a:cubicBezTo>
                  <a:pt x="1241" y="2040"/>
                  <a:pt x="1243" y="2046"/>
                  <a:pt x="1244" y="2052"/>
                </a:cubicBezTo>
                <a:cubicBezTo>
                  <a:pt x="1244" y="2052"/>
                  <a:pt x="1244" y="2052"/>
                  <a:pt x="1244" y="2052"/>
                </a:cubicBezTo>
                <a:cubicBezTo>
                  <a:pt x="1244" y="2055"/>
                  <a:pt x="1244" y="2055"/>
                  <a:pt x="1244" y="2055"/>
                </a:cubicBezTo>
                <a:cubicBezTo>
                  <a:pt x="1245" y="2058"/>
                  <a:pt x="1245" y="2061"/>
                  <a:pt x="1244" y="2063"/>
                </a:cubicBezTo>
                <a:close/>
                <a:moveTo>
                  <a:pt x="1349" y="1880"/>
                </a:moveTo>
                <a:cubicBezTo>
                  <a:pt x="1346" y="1879"/>
                  <a:pt x="1344" y="1878"/>
                  <a:pt x="1342" y="1876"/>
                </a:cubicBezTo>
                <a:cubicBezTo>
                  <a:pt x="1340" y="1875"/>
                  <a:pt x="1338" y="1873"/>
                  <a:pt x="1338" y="1871"/>
                </a:cubicBezTo>
                <a:cubicBezTo>
                  <a:pt x="1337" y="1868"/>
                  <a:pt x="1337" y="1868"/>
                  <a:pt x="1337" y="1868"/>
                </a:cubicBezTo>
                <a:cubicBezTo>
                  <a:pt x="1335" y="1863"/>
                  <a:pt x="1333" y="1859"/>
                  <a:pt x="1332" y="1854"/>
                </a:cubicBezTo>
                <a:cubicBezTo>
                  <a:pt x="1331" y="1852"/>
                  <a:pt x="1329" y="1848"/>
                  <a:pt x="1329" y="1845"/>
                </a:cubicBezTo>
                <a:cubicBezTo>
                  <a:pt x="1329" y="1845"/>
                  <a:pt x="1329" y="1845"/>
                  <a:pt x="1329" y="1844"/>
                </a:cubicBezTo>
                <a:cubicBezTo>
                  <a:pt x="1329" y="1844"/>
                  <a:pt x="1329" y="1844"/>
                  <a:pt x="1329" y="1844"/>
                </a:cubicBezTo>
                <a:cubicBezTo>
                  <a:pt x="1329" y="1844"/>
                  <a:pt x="1329" y="1843"/>
                  <a:pt x="1329" y="1843"/>
                </a:cubicBezTo>
                <a:cubicBezTo>
                  <a:pt x="1329" y="1843"/>
                  <a:pt x="1329" y="1843"/>
                  <a:pt x="1329" y="1842"/>
                </a:cubicBezTo>
                <a:cubicBezTo>
                  <a:pt x="1329" y="1842"/>
                  <a:pt x="1329" y="1842"/>
                  <a:pt x="1329" y="1842"/>
                </a:cubicBezTo>
                <a:cubicBezTo>
                  <a:pt x="1333" y="1834"/>
                  <a:pt x="1348" y="1835"/>
                  <a:pt x="1355" y="1835"/>
                </a:cubicBezTo>
                <a:cubicBezTo>
                  <a:pt x="1392" y="1835"/>
                  <a:pt x="1392" y="1835"/>
                  <a:pt x="1392" y="1835"/>
                </a:cubicBezTo>
                <a:cubicBezTo>
                  <a:pt x="1396" y="1835"/>
                  <a:pt x="1399" y="1835"/>
                  <a:pt x="1402" y="1836"/>
                </a:cubicBezTo>
                <a:cubicBezTo>
                  <a:pt x="1403" y="1836"/>
                  <a:pt x="1404" y="1836"/>
                  <a:pt x="1405" y="1836"/>
                </a:cubicBezTo>
                <a:cubicBezTo>
                  <a:pt x="1405" y="1836"/>
                  <a:pt x="1405" y="1837"/>
                  <a:pt x="1406" y="1837"/>
                </a:cubicBezTo>
                <a:cubicBezTo>
                  <a:pt x="1406" y="1837"/>
                  <a:pt x="1407" y="1837"/>
                  <a:pt x="1408" y="1837"/>
                </a:cubicBezTo>
                <a:cubicBezTo>
                  <a:pt x="1409" y="1837"/>
                  <a:pt x="1410" y="1838"/>
                  <a:pt x="1411" y="1838"/>
                </a:cubicBezTo>
                <a:cubicBezTo>
                  <a:pt x="1411" y="1838"/>
                  <a:pt x="1411" y="1838"/>
                  <a:pt x="1411" y="1838"/>
                </a:cubicBezTo>
                <a:cubicBezTo>
                  <a:pt x="1411" y="1838"/>
                  <a:pt x="1411" y="1838"/>
                  <a:pt x="1411" y="1838"/>
                </a:cubicBezTo>
                <a:cubicBezTo>
                  <a:pt x="1412" y="1839"/>
                  <a:pt x="1413" y="1839"/>
                  <a:pt x="1414" y="1840"/>
                </a:cubicBezTo>
                <a:cubicBezTo>
                  <a:pt x="1415" y="1840"/>
                  <a:pt x="1415" y="1840"/>
                  <a:pt x="1416" y="1841"/>
                </a:cubicBezTo>
                <a:cubicBezTo>
                  <a:pt x="1416" y="1841"/>
                  <a:pt x="1416" y="1841"/>
                  <a:pt x="1417" y="1841"/>
                </a:cubicBezTo>
                <a:cubicBezTo>
                  <a:pt x="1417" y="1841"/>
                  <a:pt x="1417" y="1841"/>
                  <a:pt x="1417" y="1842"/>
                </a:cubicBezTo>
                <a:cubicBezTo>
                  <a:pt x="1418" y="1842"/>
                  <a:pt x="1418" y="1842"/>
                  <a:pt x="1418" y="1842"/>
                </a:cubicBezTo>
                <a:cubicBezTo>
                  <a:pt x="1420" y="1844"/>
                  <a:pt x="1422" y="1845"/>
                  <a:pt x="1423" y="1847"/>
                </a:cubicBezTo>
                <a:cubicBezTo>
                  <a:pt x="1423" y="1847"/>
                  <a:pt x="1423" y="1847"/>
                  <a:pt x="1423" y="1847"/>
                </a:cubicBezTo>
                <a:cubicBezTo>
                  <a:pt x="1426" y="1852"/>
                  <a:pt x="1428" y="1859"/>
                  <a:pt x="1431" y="1864"/>
                </a:cubicBezTo>
                <a:cubicBezTo>
                  <a:pt x="1431" y="1864"/>
                  <a:pt x="1431" y="1864"/>
                  <a:pt x="1431" y="1864"/>
                </a:cubicBezTo>
                <a:cubicBezTo>
                  <a:pt x="1432" y="1867"/>
                  <a:pt x="1434" y="1870"/>
                  <a:pt x="1435" y="1873"/>
                </a:cubicBezTo>
                <a:cubicBezTo>
                  <a:pt x="1435" y="1873"/>
                  <a:pt x="1435" y="1873"/>
                  <a:pt x="1435" y="1873"/>
                </a:cubicBezTo>
                <a:cubicBezTo>
                  <a:pt x="1435" y="1873"/>
                  <a:pt x="1435" y="1873"/>
                  <a:pt x="1435" y="1874"/>
                </a:cubicBezTo>
                <a:cubicBezTo>
                  <a:pt x="1436" y="1879"/>
                  <a:pt x="1431" y="1882"/>
                  <a:pt x="1425" y="1883"/>
                </a:cubicBezTo>
                <a:cubicBezTo>
                  <a:pt x="1425" y="1883"/>
                  <a:pt x="1425" y="1883"/>
                  <a:pt x="1425" y="1883"/>
                </a:cubicBezTo>
                <a:cubicBezTo>
                  <a:pt x="1425" y="1883"/>
                  <a:pt x="1424" y="1883"/>
                  <a:pt x="1424" y="1883"/>
                </a:cubicBezTo>
                <a:cubicBezTo>
                  <a:pt x="1423" y="1884"/>
                  <a:pt x="1422" y="1884"/>
                  <a:pt x="1421" y="1884"/>
                </a:cubicBezTo>
                <a:cubicBezTo>
                  <a:pt x="1421" y="1884"/>
                  <a:pt x="1420" y="1884"/>
                  <a:pt x="1420" y="1884"/>
                </a:cubicBezTo>
                <a:cubicBezTo>
                  <a:pt x="1419" y="1884"/>
                  <a:pt x="1418" y="1884"/>
                  <a:pt x="1417" y="1884"/>
                </a:cubicBezTo>
                <a:cubicBezTo>
                  <a:pt x="1417" y="1884"/>
                  <a:pt x="1416" y="1884"/>
                  <a:pt x="1416" y="1884"/>
                </a:cubicBezTo>
                <a:cubicBezTo>
                  <a:pt x="1416" y="1884"/>
                  <a:pt x="1416" y="1884"/>
                  <a:pt x="1415" y="1884"/>
                </a:cubicBezTo>
                <a:cubicBezTo>
                  <a:pt x="1414" y="1884"/>
                  <a:pt x="1414" y="1884"/>
                  <a:pt x="1414" y="1884"/>
                </a:cubicBezTo>
                <a:cubicBezTo>
                  <a:pt x="1408" y="1884"/>
                  <a:pt x="1403" y="1884"/>
                  <a:pt x="1397" y="1884"/>
                </a:cubicBezTo>
                <a:cubicBezTo>
                  <a:pt x="1387" y="1884"/>
                  <a:pt x="1378" y="1884"/>
                  <a:pt x="1368" y="1884"/>
                </a:cubicBezTo>
                <a:cubicBezTo>
                  <a:pt x="1362" y="1884"/>
                  <a:pt x="1355" y="1883"/>
                  <a:pt x="1349" y="1880"/>
                </a:cubicBezTo>
                <a:cubicBezTo>
                  <a:pt x="1349" y="1880"/>
                  <a:pt x="1349" y="1880"/>
                  <a:pt x="1349" y="1880"/>
                </a:cubicBezTo>
                <a:close/>
                <a:moveTo>
                  <a:pt x="1373" y="1961"/>
                </a:moveTo>
                <a:cubicBezTo>
                  <a:pt x="1371" y="1959"/>
                  <a:pt x="1369" y="1956"/>
                  <a:pt x="1369" y="1954"/>
                </a:cubicBezTo>
                <a:cubicBezTo>
                  <a:pt x="1363" y="1940"/>
                  <a:pt x="1363" y="1940"/>
                  <a:pt x="1363" y="1940"/>
                </a:cubicBezTo>
                <a:cubicBezTo>
                  <a:pt x="1362" y="1935"/>
                  <a:pt x="1360" y="1931"/>
                  <a:pt x="1359" y="1927"/>
                </a:cubicBezTo>
                <a:cubicBezTo>
                  <a:pt x="1359" y="1927"/>
                  <a:pt x="1359" y="1927"/>
                  <a:pt x="1359" y="1927"/>
                </a:cubicBezTo>
                <a:cubicBezTo>
                  <a:pt x="1358" y="1925"/>
                  <a:pt x="1358" y="1925"/>
                  <a:pt x="1358" y="1925"/>
                </a:cubicBezTo>
                <a:cubicBezTo>
                  <a:pt x="1357" y="1923"/>
                  <a:pt x="1357" y="1921"/>
                  <a:pt x="1358" y="1919"/>
                </a:cubicBezTo>
                <a:cubicBezTo>
                  <a:pt x="1358" y="1918"/>
                  <a:pt x="1359" y="1917"/>
                  <a:pt x="1360" y="1916"/>
                </a:cubicBezTo>
                <a:cubicBezTo>
                  <a:pt x="1360" y="1916"/>
                  <a:pt x="1361" y="1916"/>
                  <a:pt x="1361" y="1915"/>
                </a:cubicBezTo>
                <a:cubicBezTo>
                  <a:pt x="1361" y="1915"/>
                  <a:pt x="1361" y="1915"/>
                  <a:pt x="1362" y="1915"/>
                </a:cubicBezTo>
                <a:cubicBezTo>
                  <a:pt x="1364" y="1913"/>
                  <a:pt x="1366" y="1912"/>
                  <a:pt x="1369" y="1911"/>
                </a:cubicBezTo>
                <a:cubicBezTo>
                  <a:pt x="1371" y="1911"/>
                  <a:pt x="1374" y="1910"/>
                  <a:pt x="1376" y="1910"/>
                </a:cubicBezTo>
                <a:cubicBezTo>
                  <a:pt x="1386" y="1909"/>
                  <a:pt x="1397" y="1910"/>
                  <a:pt x="1402" y="1910"/>
                </a:cubicBezTo>
                <a:cubicBezTo>
                  <a:pt x="1420" y="1910"/>
                  <a:pt x="1451" y="1906"/>
                  <a:pt x="1461" y="1925"/>
                </a:cubicBezTo>
                <a:cubicBezTo>
                  <a:pt x="1461" y="1925"/>
                  <a:pt x="1461" y="1925"/>
                  <a:pt x="1461" y="1925"/>
                </a:cubicBezTo>
                <a:cubicBezTo>
                  <a:pt x="1461" y="1925"/>
                  <a:pt x="1461" y="1925"/>
                  <a:pt x="1461" y="1925"/>
                </a:cubicBezTo>
                <a:cubicBezTo>
                  <a:pt x="1461" y="1925"/>
                  <a:pt x="1461" y="1925"/>
                  <a:pt x="1461" y="1925"/>
                </a:cubicBezTo>
                <a:cubicBezTo>
                  <a:pt x="1465" y="1933"/>
                  <a:pt x="1469" y="1940"/>
                  <a:pt x="1473" y="1948"/>
                </a:cubicBezTo>
                <a:cubicBezTo>
                  <a:pt x="1474" y="1951"/>
                  <a:pt x="1476" y="1953"/>
                  <a:pt x="1476" y="1956"/>
                </a:cubicBezTo>
                <a:cubicBezTo>
                  <a:pt x="1476" y="1956"/>
                  <a:pt x="1476" y="1956"/>
                  <a:pt x="1476" y="1957"/>
                </a:cubicBezTo>
                <a:cubicBezTo>
                  <a:pt x="1477" y="1957"/>
                  <a:pt x="1477" y="1958"/>
                  <a:pt x="1477" y="1958"/>
                </a:cubicBezTo>
                <a:cubicBezTo>
                  <a:pt x="1477" y="1959"/>
                  <a:pt x="1477" y="1959"/>
                  <a:pt x="1477" y="1960"/>
                </a:cubicBezTo>
                <a:cubicBezTo>
                  <a:pt x="1477" y="1960"/>
                  <a:pt x="1477" y="1960"/>
                  <a:pt x="1477" y="1960"/>
                </a:cubicBezTo>
                <a:cubicBezTo>
                  <a:pt x="1477" y="1960"/>
                  <a:pt x="1476" y="1961"/>
                  <a:pt x="1476" y="1961"/>
                </a:cubicBezTo>
                <a:cubicBezTo>
                  <a:pt x="1476" y="1962"/>
                  <a:pt x="1476" y="1962"/>
                  <a:pt x="1475" y="1963"/>
                </a:cubicBezTo>
                <a:cubicBezTo>
                  <a:pt x="1475" y="1963"/>
                  <a:pt x="1475" y="1963"/>
                  <a:pt x="1475" y="1963"/>
                </a:cubicBezTo>
                <a:cubicBezTo>
                  <a:pt x="1475" y="1964"/>
                  <a:pt x="1474" y="1965"/>
                  <a:pt x="1474" y="1965"/>
                </a:cubicBezTo>
                <a:cubicBezTo>
                  <a:pt x="1473" y="1965"/>
                  <a:pt x="1473" y="1965"/>
                  <a:pt x="1473" y="1966"/>
                </a:cubicBezTo>
                <a:cubicBezTo>
                  <a:pt x="1473" y="1966"/>
                  <a:pt x="1473" y="1966"/>
                  <a:pt x="1472" y="1966"/>
                </a:cubicBezTo>
                <a:cubicBezTo>
                  <a:pt x="1472" y="1966"/>
                  <a:pt x="1472" y="1967"/>
                  <a:pt x="1471" y="1967"/>
                </a:cubicBezTo>
                <a:cubicBezTo>
                  <a:pt x="1470" y="1968"/>
                  <a:pt x="1468" y="1969"/>
                  <a:pt x="1466" y="1969"/>
                </a:cubicBezTo>
                <a:cubicBezTo>
                  <a:pt x="1465" y="1969"/>
                  <a:pt x="1465" y="1969"/>
                  <a:pt x="1464" y="1970"/>
                </a:cubicBezTo>
                <a:cubicBezTo>
                  <a:pt x="1463" y="1970"/>
                  <a:pt x="1462" y="1970"/>
                  <a:pt x="1462" y="1970"/>
                </a:cubicBezTo>
                <a:cubicBezTo>
                  <a:pt x="1461" y="1970"/>
                  <a:pt x="1461" y="1970"/>
                  <a:pt x="1461" y="1970"/>
                </a:cubicBezTo>
                <a:cubicBezTo>
                  <a:pt x="1460" y="1970"/>
                  <a:pt x="1460" y="1970"/>
                  <a:pt x="1460" y="1970"/>
                </a:cubicBezTo>
                <a:cubicBezTo>
                  <a:pt x="1441" y="1972"/>
                  <a:pt x="1422" y="1971"/>
                  <a:pt x="1403" y="1971"/>
                </a:cubicBezTo>
                <a:cubicBezTo>
                  <a:pt x="1401" y="1971"/>
                  <a:pt x="1399" y="1971"/>
                  <a:pt x="1397" y="1970"/>
                </a:cubicBezTo>
                <a:cubicBezTo>
                  <a:pt x="1397" y="1970"/>
                  <a:pt x="1397" y="1970"/>
                  <a:pt x="1397" y="1970"/>
                </a:cubicBezTo>
                <a:cubicBezTo>
                  <a:pt x="1390" y="1970"/>
                  <a:pt x="1383" y="1967"/>
                  <a:pt x="1377" y="1964"/>
                </a:cubicBezTo>
                <a:cubicBezTo>
                  <a:pt x="1376" y="1963"/>
                  <a:pt x="1374" y="1962"/>
                  <a:pt x="1373" y="1961"/>
                </a:cubicBezTo>
                <a:close/>
                <a:moveTo>
                  <a:pt x="1527" y="2063"/>
                </a:moveTo>
                <a:cubicBezTo>
                  <a:pt x="1527" y="2063"/>
                  <a:pt x="1527" y="2064"/>
                  <a:pt x="1527" y="2064"/>
                </a:cubicBezTo>
                <a:cubicBezTo>
                  <a:pt x="1527" y="2065"/>
                  <a:pt x="1526" y="2065"/>
                  <a:pt x="1526" y="2065"/>
                </a:cubicBezTo>
                <a:cubicBezTo>
                  <a:pt x="1526" y="2066"/>
                  <a:pt x="1526" y="2066"/>
                  <a:pt x="1525" y="2067"/>
                </a:cubicBezTo>
                <a:cubicBezTo>
                  <a:pt x="1525" y="2067"/>
                  <a:pt x="1525" y="2068"/>
                  <a:pt x="1525" y="2068"/>
                </a:cubicBezTo>
                <a:cubicBezTo>
                  <a:pt x="1525" y="2068"/>
                  <a:pt x="1524" y="2068"/>
                  <a:pt x="1524" y="2069"/>
                </a:cubicBezTo>
                <a:cubicBezTo>
                  <a:pt x="1524" y="2069"/>
                  <a:pt x="1524" y="2069"/>
                  <a:pt x="1524" y="2069"/>
                </a:cubicBezTo>
                <a:cubicBezTo>
                  <a:pt x="1524" y="2069"/>
                  <a:pt x="1523" y="2070"/>
                  <a:pt x="1523" y="2070"/>
                </a:cubicBezTo>
                <a:cubicBezTo>
                  <a:pt x="1520" y="2073"/>
                  <a:pt x="1515" y="2074"/>
                  <a:pt x="1511" y="2075"/>
                </a:cubicBezTo>
                <a:cubicBezTo>
                  <a:pt x="1510" y="2075"/>
                  <a:pt x="1510" y="2075"/>
                  <a:pt x="1510" y="2075"/>
                </a:cubicBezTo>
                <a:cubicBezTo>
                  <a:pt x="1508" y="2075"/>
                  <a:pt x="1506" y="2076"/>
                  <a:pt x="1504" y="2076"/>
                </a:cubicBezTo>
                <a:cubicBezTo>
                  <a:pt x="1504" y="2076"/>
                  <a:pt x="1504" y="2076"/>
                  <a:pt x="1504" y="2076"/>
                </a:cubicBezTo>
                <a:cubicBezTo>
                  <a:pt x="1503" y="2076"/>
                  <a:pt x="1503" y="2076"/>
                  <a:pt x="1503" y="2076"/>
                </a:cubicBezTo>
                <a:cubicBezTo>
                  <a:pt x="1501" y="2076"/>
                  <a:pt x="1499" y="2076"/>
                  <a:pt x="1497" y="2076"/>
                </a:cubicBezTo>
                <a:cubicBezTo>
                  <a:pt x="1446" y="2076"/>
                  <a:pt x="1446" y="2076"/>
                  <a:pt x="1446" y="2076"/>
                </a:cubicBezTo>
                <a:cubicBezTo>
                  <a:pt x="1444" y="2076"/>
                  <a:pt x="1441" y="2076"/>
                  <a:pt x="1439" y="2075"/>
                </a:cubicBezTo>
                <a:cubicBezTo>
                  <a:pt x="1439" y="2075"/>
                  <a:pt x="1438" y="2075"/>
                  <a:pt x="1438" y="2075"/>
                </a:cubicBezTo>
                <a:cubicBezTo>
                  <a:pt x="1427" y="2074"/>
                  <a:pt x="1414" y="2069"/>
                  <a:pt x="1408" y="2059"/>
                </a:cubicBezTo>
                <a:cubicBezTo>
                  <a:pt x="1407" y="2058"/>
                  <a:pt x="1407" y="2056"/>
                  <a:pt x="1406" y="2055"/>
                </a:cubicBezTo>
                <a:cubicBezTo>
                  <a:pt x="1406" y="2055"/>
                  <a:pt x="1406" y="2055"/>
                  <a:pt x="1406" y="2055"/>
                </a:cubicBezTo>
                <a:cubicBezTo>
                  <a:pt x="1406" y="2055"/>
                  <a:pt x="1406" y="2055"/>
                  <a:pt x="1406" y="2055"/>
                </a:cubicBezTo>
                <a:cubicBezTo>
                  <a:pt x="1403" y="2047"/>
                  <a:pt x="1400" y="2040"/>
                  <a:pt x="1398" y="2032"/>
                </a:cubicBezTo>
                <a:cubicBezTo>
                  <a:pt x="1396" y="2029"/>
                  <a:pt x="1394" y="2024"/>
                  <a:pt x="1393" y="2019"/>
                </a:cubicBezTo>
                <a:cubicBezTo>
                  <a:pt x="1393" y="2019"/>
                  <a:pt x="1393" y="2019"/>
                  <a:pt x="1393" y="2019"/>
                </a:cubicBezTo>
                <a:cubicBezTo>
                  <a:pt x="1393" y="2019"/>
                  <a:pt x="1393" y="2019"/>
                  <a:pt x="1393" y="2019"/>
                </a:cubicBezTo>
                <a:cubicBezTo>
                  <a:pt x="1392" y="2018"/>
                  <a:pt x="1392" y="2018"/>
                  <a:pt x="1392" y="2017"/>
                </a:cubicBezTo>
                <a:cubicBezTo>
                  <a:pt x="1392" y="2015"/>
                  <a:pt x="1392" y="2013"/>
                  <a:pt x="1392" y="2012"/>
                </a:cubicBezTo>
                <a:cubicBezTo>
                  <a:pt x="1393" y="2011"/>
                  <a:pt x="1393" y="2010"/>
                  <a:pt x="1394" y="2009"/>
                </a:cubicBezTo>
                <a:cubicBezTo>
                  <a:pt x="1394" y="2009"/>
                  <a:pt x="1394" y="2009"/>
                  <a:pt x="1394" y="2009"/>
                </a:cubicBezTo>
                <a:cubicBezTo>
                  <a:pt x="1397" y="2004"/>
                  <a:pt x="1403" y="2002"/>
                  <a:pt x="1409" y="2001"/>
                </a:cubicBezTo>
                <a:cubicBezTo>
                  <a:pt x="1409" y="2001"/>
                  <a:pt x="1409" y="2001"/>
                  <a:pt x="1410" y="2001"/>
                </a:cubicBezTo>
                <a:cubicBezTo>
                  <a:pt x="1411" y="2001"/>
                  <a:pt x="1413" y="2001"/>
                  <a:pt x="1414" y="2000"/>
                </a:cubicBezTo>
                <a:cubicBezTo>
                  <a:pt x="1414" y="2000"/>
                  <a:pt x="1415" y="2000"/>
                  <a:pt x="1415" y="2000"/>
                </a:cubicBezTo>
                <a:cubicBezTo>
                  <a:pt x="1418" y="2000"/>
                  <a:pt x="1418" y="2000"/>
                  <a:pt x="1418" y="2000"/>
                </a:cubicBezTo>
                <a:cubicBezTo>
                  <a:pt x="1419" y="2000"/>
                  <a:pt x="1420" y="2000"/>
                  <a:pt x="1421" y="2000"/>
                </a:cubicBezTo>
                <a:cubicBezTo>
                  <a:pt x="1437" y="2000"/>
                  <a:pt x="1453" y="2000"/>
                  <a:pt x="1469" y="2000"/>
                </a:cubicBezTo>
                <a:cubicBezTo>
                  <a:pt x="1469" y="2000"/>
                  <a:pt x="1469" y="2000"/>
                  <a:pt x="1469" y="2000"/>
                </a:cubicBezTo>
                <a:cubicBezTo>
                  <a:pt x="1469" y="2000"/>
                  <a:pt x="1469" y="2000"/>
                  <a:pt x="1469" y="2000"/>
                </a:cubicBezTo>
                <a:cubicBezTo>
                  <a:pt x="1471" y="2000"/>
                  <a:pt x="1473" y="2000"/>
                  <a:pt x="1475" y="2001"/>
                </a:cubicBezTo>
                <a:cubicBezTo>
                  <a:pt x="1475" y="2001"/>
                  <a:pt x="1476" y="2001"/>
                  <a:pt x="1476" y="2001"/>
                </a:cubicBezTo>
                <a:cubicBezTo>
                  <a:pt x="1487" y="2002"/>
                  <a:pt x="1499" y="2006"/>
                  <a:pt x="1505" y="2015"/>
                </a:cubicBezTo>
                <a:cubicBezTo>
                  <a:pt x="1506" y="2016"/>
                  <a:pt x="1507" y="2017"/>
                  <a:pt x="1508" y="2019"/>
                </a:cubicBezTo>
                <a:cubicBezTo>
                  <a:pt x="1509" y="2022"/>
                  <a:pt x="1509" y="2022"/>
                  <a:pt x="1509" y="2022"/>
                </a:cubicBezTo>
                <a:cubicBezTo>
                  <a:pt x="1512" y="2028"/>
                  <a:pt x="1516" y="2035"/>
                  <a:pt x="1519" y="2041"/>
                </a:cubicBezTo>
                <a:cubicBezTo>
                  <a:pt x="1521" y="2045"/>
                  <a:pt x="1524" y="2051"/>
                  <a:pt x="1526" y="2056"/>
                </a:cubicBezTo>
                <a:cubicBezTo>
                  <a:pt x="1527" y="2058"/>
                  <a:pt x="1527" y="2061"/>
                  <a:pt x="1527" y="2063"/>
                </a:cubicBezTo>
                <a:close/>
                <a:moveTo>
                  <a:pt x="1640" y="2000"/>
                </a:moveTo>
                <a:cubicBezTo>
                  <a:pt x="1642" y="2000"/>
                  <a:pt x="1643" y="2000"/>
                  <a:pt x="1645" y="2000"/>
                </a:cubicBezTo>
                <a:cubicBezTo>
                  <a:pt x="1645" y="2000"/>
                  <a:pt x="1645" y="2000"/>
                  <a:pt x="1646" y="2000"/>
                </a:cubicBezTo>
                <a:cubicBezTo>
                  <a:pt x="1657" y="2002"/>
                  <a:pt x="1669" y="2006"/>
                  <a:pt x="1677" y="2014"/>
                </a:cubicBezTo>
                <a:cubicBezTo>
                  <a:pt x="1678" y="2014"/>
                  <a:pt x="1678" y="2015"/>
                  <a:pt x="1678" y="2015"/>
                </a:cubicBezTo>
                <a:cubicBezTo>
                  <a:pt x="1679" y="2016"/>
                  <a:pt x="1679" y="2016"/>
                  <a:pt x="1680" y="2017"/>
                </a:cubicBezTo>
                <a:cubicBezTo>
                  <a:pt x="1680" y="2017"/>
                  <a:pt x="1680" y="2017"/>
                  <a:pt x="1680" y="2018"/>
                </a:cubicBezTo>
                <a:cubicBezTo>
                  <a:pt x="1681" y="2018"/>
                  <a:pt x="1681" y="2018"/>
                  <a:pt x="1681" y="2018"/>
                </a:cubicBezTo>
                <a:cubicBezTo>
                  <a:pt x="1682" y="2019"/>
                  <a:pt x="1682" y="2019"/>
                  <a:pt x="1682" y="2019"/>
                </a:cubicBezTo>
                <a:cubicBezTo>
                  <a:pt x="1685" y="2024"/>
                  <a:pt x="1688" y="2029"/>
                  <a:pt x="1692" y="2034"/>
                </a:cubicBezTo>
                <a:cubicBezTo>
                  <a:pt x="1692" y="2034"/>
                  <a:pt x="1692" y="2034"/>
                  <a:pt x="1692" y="2034"/>
                </a:cubicBezTo>
                <a:cubicBezTo>
                  <a:pt x="1697" y="2041"/>
                  <a:pt x="1703" y="2049"/>
                  <a:pt x="1707" y="2056"/>
                </a:cubicBezTo>
                <a:cubicBezTo>
                  <a:pt x="1707" y="2057"/>
                  <a:pt x="1707" y="2057"/>
                  <a:pt x="1708" y="2058"/>
                </a:cubicBezTo>
                <a:cubicBezTo>
                  <a:pt x="1708" y="2058"/>
                  <a:pt x="1708" y="2058"/>
                  <a:pt x="1708" y="2058"/>
                </a:cubicBezTo>
                <a:cubicBezTo>
                  <a:pt x="1709" y="2063"/>
                  <a:pt x="1709" y="2066"/>
                  <a:pt x="1707" y="2068"/>
                </a:cubicBezTo>
                <a:cubicBezTo>
                  <a:pt x="1706" y="2069"/>
                  <a:pt x="1706" y="2069"/>
                  <a:pt x="1706" y="2069"/>
                </a:cubicBezTo>
                <a:cubicBezTo>
                  <a:pt x="1705" y="2071"/>
                  <a:pt x="1702" y="2072"/>
                  <a:pt x="1699" y="2073"/>
                </a:cubicBezTo>
                <a:cubicBezTo>
                  <a:pt x="1696" y="2074"/>
                  <a:pt x="1692" y="2075"/>
                  <a:pt x="1688" y="2075"/>
                </a:cubicBezTo>
                <a:cubicBezTo>
                  <a:pt x="1684" y="2075"/>
                  <a:pt x="1684" y="2075"/>
                  <a:pt x="1684" y="2075"/>
                </a:cubicBezTo>
                <a:cubicBezTo>
                  <a:pt x="1684" y="2075"/>
                  <a:pt x="1684" y="2075"/>
                  <a:pt x="1684" y="2075"/>
                </a:cubicBezTo>
                <a:cubicBezTo>
                  <a:pt x="1666" y="2075"/>
                  <a:pt x="1648" y="2075"/>
                  <a:pt x="1629" y="2075"/>
                </a:cubicBezTo>
                <a:cubicBezTo>
                  <a:pt x="1627" y="2075"/>
                  <a:pt x="1625" y="2075"/>
                  <a:pt x="1623" y="2075"/>
                </a:cubicBezTo>
                <a:cubicBezTo>
                  <a:pt x="1623" y="2075"/>
                  <a:pt x="1623" y="2075"/>
                  <a:pt x="1623" y="2075"/>
                </a:cubicBezTo>
                <a:cubicBezTo>
                  <a:pt x="1610" y="2073"/>
                  <a:pt x="1597" y="2068"/>
                  <a:pt x="1589" y="2059"/>
                </a:cubicBezTo>
                <a:cubicBezTo>
                  <a:pt x="1588" y="2057"/>
                  <a:pt x="1587" y="2056"/>
                  <a:pt x="1586" y="2055"/>
                </a:cubicBezTo>
                <a:cubicBezTo>
                  <a:pt x="1586" y="2054"/>
                  <a:pt x="1586" y="2054"/>
                  <a:pt x="1586" y="2054"/>
                </a:cubicBezTo>
                <a:cubicBezTo>
                  <a:pt x="1586" y="2054"/>
                  <a:pt x="1586" y="2054"/>
                  <a:pt x="1586" y="2054"/>
                </a:cubicBezTo>
                <a:cubicBezTo>
                  <a:pt x="1582" y="2047"/>
                  <a:pt x="1578" y="2041"/>
                  <a:pt x="1574" y="2034"/>
                </a:cubicBezTo>
                <a:cubicBezTo>
                  <a:pt x="1571" y="2029"/>
                  <a:pt x="1566" y="2021"/>
                  <a:pt x="1564" y="2015"/>
                </a:cubicBezTo>
                <a:cubicBezTo>
                  <a:pt x="1564" y="2015"/>
                  <a:pt x="1564" y="2015"/>
                  <a:pt x="1564" y="2014"/>
                </a:cubicBezTo>
                <a:cubicBezTo>
                  <a:pt x="1564" y="2014"/>
                  <a:pt x="1564" y="2013"/>
                  <a:pt x="1564" y="2013"/>
                </a:cubicBezTo>
                <a:cubicBezTo>
                  <a:pt x="1564" y="2006"/>
                  <a:pt x="1568" y="2003"/>
                  <a:pt x="1574" y="2002"/>
                </a:cubicBezTo>
                <a:cubicBezTo>
                  <a:pt x="1574" y="2001"/>
                  <a:pt x="1574" y="2001"/>
                  <a:pt x="1574" y="2001"/>
                </a:cubicBezTo>
                <a:cubicBezTo>
                  <a:pt x="1574" y="2001"/>
                  <a:pt x="1575" y="2001"/>
                  <a:pt x="1575" y="2001"/>
                </a:cubicBezTo>
                <a:cubicBezTo>
                  <a:pt x="1575" y="2001"/>
                  <a:pt x="1576" y="2001"/>
                  <a:pt x="1576" y="2001"/>
                </a:cubicBezTo>
                <a:cubicBezTo>
                  <a:pt x="1579" y="2000"/>
                  <a:pt x="1581" y="2000"/>
                  <a:pt x="1585" y="2000"/>
                </a:cubicBezTo>
                <a:cubicBezTo>
                  <a:pt x="1621" y="2000"/>
                  <a:pt x="1621" y="2000"/>
                  <a:pt x="1621" y="2000"/>
                </a:cubicBezTo>
                <a:cubicBezTo>
                  <a:pt x="1627" y="2000"/>
                  <a:pt x="1633" y="2000"/>
                  <a:pt x="1639" y="2000"/>
                </a:cubicBezTo>
                <a:cubicBezTo>
                  <a:pt x="1639" y="2000"/>
                  <a:pt x="1639" y="2000"/>
                  <a:pt x="1639" y="2000"/>
                </a:cubicBezTo>
                <a:cubicBezTo>
                  <a:pt x="1639" y="2000"/>
                  <a:pt x="1640" y="2000"/>
                  <a:pt x="1640" y="2000"/>
                </a:cubicBezTo>
                <a:close/>
                <a:moveTo>
                  <a:pt x="1617" y="1924"/>
                </a:moveTo>
                <a:cubicBezTo>
                  <a:pt x="1621" y="1930"/>
                  <a:pt x="1625" y="1937"/>
                  <a:pt x="1629" y="1943"/>
                </a:cubicBezTo>
                <a:cubicBezTo>
                  <a:pt x="1631" y="1946"/>
                  <a:pt x="1635" y="1950"/>
                  <a:pt x="1637" y="1955"/>
                </a:cubicBezTo>
                <a:cubicBezTo>
                  <a:pt x="1638" y="1956"/>
                  <a:pt x="1639" y="1958"/>
                  <a:pt x="1639" y="1960"/>
                </a:cubicBezTo>
                <a:cubicBezTo>
                  <a:pt x="1639" y="1961"/>
                  <a:pt x="1638" y="1962"/>
                  <a:pt x="1638" y="1963"/>
                </a:cubicBezTo>
                <a:cubicBezTo>
                  <a:pt x="1637" y="1964"/>
                  <a:pt x="1637" y="1964"/>
                  <a:pt x="1636" y="1965"/>
                </a:cubicBezTo>
                <a:cubicBezTo>
                  <a:pt x="1636" y="1965"/>
                  <a:pt x="1636" y="1965"/>
                  <a:pt x="1636" y="1965"/>
                </a:cubicBezTo>
                <a:cubicBezTo>
                  <a:pt x="1636" y="1965"/>
                  <a:pt x="1636" y="1965"/>
                  <a:pt x="1636" y="1965"/>
                </a:cubicBezTo>
                <a:cubicBezTo>
                  <a:pt x="1636" y="1966"/>
                  <a:pt x="1635" y="1966"/>
                  <a:pt x="1635" y="1966"/>
                </a:cubicBezTo>
                <a:cubicBezTo>
                  <a:pt x="1635" y="1966"/>
                  <a:pt x="1634" y="1967"/>
                  <a:pt x="1634" y="1967"/>
                </a:cubicBezTo>
                <a:cubicBezTo>
                  <a:pt x="1634" y="1967"/>
                  <a:pt x="1633" y="1967"/>
                  <a:pt x="1632" y="1968"/>
                </a:cubicBezTo>
                <a:cubicBezTo>
                  <a:pt x="1632" y="1968"/>
                  <a:pt x="1631" y="1968"/>
                  <a:pt x="1630" y="1969"/>
                </a:cubicBezTo>
                <a:cubicBezTo>
                  <a:pt x="1630" y="1969"/>
                  <a:pt x="1630" y="1969"/>
                  <a:pt x="1630" y="1969"/>
                </a:cubicBezTo>
                <a:cubicBezTo>
                  <a:pt x="1630" y="1969"/>
                  <a:pt x="1630" y="1969"/>
                  <a:pt x="1629" y="1969"/>
                </a:cubicBezTo>
                <a:cubicBezTo>
                  <a:pt x="1620" y="1972"/>
                  <a:pt x="1607" y="1970"/>
                  <a:pt x="1598" y="1970"/>
                </a:cubicBezTo>
                <a:cubicBezTo>
                  <a:pt x="1588" y="1970"/>
                  <a:pt x="1578" y="1970"/>
                  <a:pt x="1567" y="1970"/>
                </a:cubicBezTo>
                <a:cubicBezTo>
                  <a:pt x="1558" y="1970"/>
                  <a:pt x="1547" y="1968"/>
                  <a:pt x="1539" y="1962"/>
                </a:cubicBezTo>
                <a:cubicBezTo>
                  <a:pt x="1538" y="1962"/>
                  <a:pt x="1536" y="1961"/>
                  <a:pt x="1535" y="1960"/>
                </a:cubicBezTo>
                <a:cubicBezTo>
                  <a:pt x="1533" y="1958"/>
                  <a:pt x="1531" y="1956"/>
                  <a:pt x="1530" y="1954"/>
                </a:cubicBezTo>
                <a:cubicBezTo>
                  <a:pt x="1529" y="1952"/>
                  <a:pt x="1529" y="1952"/>
                  <a:pt x="1529" y="1952"/>
                </a:cubicBezTo>
                <a:cubicBezTo>
                  <a:pt x="1529" y="1952"/>
                  <a:pt x="1529" y="1952"/>
                  <a:pt x="1529" y="1952"/>
                </a:cubicBezTo>
                <a:cubicBezTo>
                  <a:pt x="1524" y="1944"/>
                  <a:pt x="1520" y="1936"/>
                  <a:pt x="1515" y="1928"/>
                </a:cubicBezTo>
                <a:cubicBezTo>
                  <a:pt x="1513" y="1925"/>
                  <a:pt x="1513" y="1925"/>
                  <a:pt x="1513" y="1925"/>
                </a:cubicBezTo>
                <a:cubicBezTo>
                  <a:pt x="1512" y="1923"/>
                  <a:pt x="1512" y="1921"/>
                  <a:pt x="1512" y="1919"/>
                </a:cubicBezTo>
                <a:cubicBezTo>
                  <a:pt x="1512" y="1917"/>
                  <a:pt x="1513" y="1915"/>
                  <a:pt x="1515" y="1914"/>
                </a:cubicBezTo>
                <a:cubicBezTo>
                  <a:pt x="1517" y="1913"/>
                  <a:pt x="1519" y="1912"/>
                  <a:pt x="1522" y="1911"/>
                </a:cubicBezTo>
                <a:cubicBezTo>
                  <a:pt x="1524" y="1910"/>
                  <a:pt x="1528" y="1910"/>
                  <a:pt x="1531" y="1910"/>
                </a:cubicBezTo>
                <a:cubicBezTo>
                  <a:pt x="1532" y="1910"/>
                  <a:pt x="1532" y="1910"/>
                  <a:pt x="1532" y="1910"/>
                </a:cubicBezTo>
                <a:cubicBezTo>
                  <a:pt x="1540" y="1909"/>
                  <a:pt x="1548" y="1910"/>
                  <a:pt x="1553" y="1910"/>
                </a:cubicBezTo>
                <a:cubicBezTo>
                  <a:pt x="1573" y="1910"/>
                  <a:pt x="1604" y="1906"/>
                  <a:pt x="1617" y="1924"/>
                </a:cubicBezTo>
                <a:close/>
                <a:moveTo>
                  <a:pt x="366" y="1441"/>
                </a:moveTo>
                <a:cubicBezTo>
                  <a:pt x="372" y="1443"/>
                  <a:pt x="377" y="1446"/>
                  <a:pt x="382" y="1448"/>
                </a:cubicBezTo>
                <a:cubicBezTo>
                  <a:pt x="392" y="1453"/>
                  <a:pt x="403" y="1458"/>
                  <a:pt x="413" y="1462"/>
                </a:cubicBezTo>
                <a:cubicBezTo>
                  <a:pt x="418" y="1464"/>
                  <a:pt x="422" y="1466"/>
                  <a:pt x="426" y="1468"/>
                </a:cubicBezTo>
                <a:cubicBezTo>
                  <a:pt x="430" y="1469"/>
                  <a:pt x="433" y="1470"/>
                  <a:pt x="437" y="1472"/>
                </a:cubicBezTo>
                <a:cubicBezTo>
                  <a:pt x="458" y="1479"/>
                  <a:pt x="479" y="1486"/>
                  <a:pt x="502" y="1492"/>
                </a:cubicBezTo>
                <a:cubicBezTo>
                  <a:pt x="527" y="1499"/>
                  <a:pt x="552" y="1505"/>
                  <a:pt x="578" y="1510"/>
                </a:cubicBezTo>
                <a:cubicBezTo>
                  <a:pt x="683" y="1532"/>
                  <a:pt x="786" y="1541"/>
                  <a:pt x="819" y="1542"/>
                </a:cubicBezTo>
                <a:cubicBezTo>
                  <a:pt x="819" y="1610"/>
                  <a:pt x="819" y="1610"/>
                  <a:pt x="819" y="1610"/>
                </a:cubicBezTo>
                <a:cubicBezTo>
                  <a:pt x="857" y="1570"/>
                  <a:pt x="857" y="1570"/>
                  <a:pt x="857" y="1570"/>
                </a:cubicBezTo>
                <a:cubicBezTo>
                  <a:pt x="906" y="1518"/>
                  <a:pt x="906" y="1518"/>
                  <a:pt x="906" y="1518"/>
                </a:cubicBezTo>
                <a:cubicBezTo>
                  <a:pt x="1019" y="1399"/>
                  <a:pt x="1019" y="1399"/>
                  <a:pt x="1019" y="1399"/>
                </a:cubicBezTo>
                <a:cubicBezTo>
                  <a:pt x="933" y="1308"/>
                  <a:pt x="933" y="1308"/>
                  <a:pt x="933" y="1308"/>
                </a:cubicBezTo>
                <a:cubicBezTo>
                  <a:pt x="819" y="1188"/>
                  <a:pt x="819" y="1188"/>
                  <a:pt x="819" y="1188"/>
                </a:cubicBezTo>
                <a:cubicBezTo>
                  <a:pt x="819" y="1271"/>
                  <a:pt x="819" y="1271"/>
                  <a:pt x="819" y="1271"/>
                </a:cubicBezTo>
                <a:cubicBezTo>
                  <a:pt x="740" y="1279"/>
                  <a:pt x="653" y="1266"/>
                  <a:pt x="578" y="1249"/>
                </a:cubicBezTo>
                <a:cubicBezTo>
                  <a:pt x="550" y="1242"/>
                  <a:pt x="525" y="1235"/>
                  <a:pt x="502" y="1229"/>
                </a:cubicBezTo>
                <a:cubicBezTo>
                  <a:pt x="471" y="1219"/>
                  <a:pt x="445" y="1211"/>
                  <a:pt x="426" y="1204"/>
                </a:cubicBezTo>
                <a:cubicBezTo>
                  <a:pt x="422" y="1202"/>
                  <a:pt x="418" y="1201"/>
                  <a:pt x="415" y="1199"/>
                </a:cubicBezTo>
                <a:cubicBezTo>
                  <a:pt x="414" y="1199"/>
                  <a:pt x="414" y="1199"/>
                  <a:pt x="413" y="1199"/>
                </a:cubicBezTo>
                <a:cubicBezTo>
                  <a:pt x="413" y="1199"/>
                  <a:pt x="413" y="1199"/>
                  <a:pt x="413" y="1199"/>
                </a:cubicBezTo>
                <a:cubicBezTo>
                  <a:pt x="354" y="1175"/>
                  <a:pt x="300" y="1147"/>
                  <a:pt x="253" y="1115"/>
                </a:cubicBezTo>
                <a:cubicBezTo>
                  <a:pt x="189" y="1073"/>
                  <a:pt x="142" y="1028"/>
                  <a:pt x="110" y="981"/>
                </a:cubicBezTo>
                <a:cubicBezTo>
                  <a:pt x="94" y="963"/>
                  <a:pt x="80" y="944"/>
                  <a:pt x="68" y="925"/>
                </a:cubicBezTo>
                <a:cubicBezTo>
                  <a:pt x="33" y="870"/>
                  <a:pt x="13" y="811"/>
                  <a:pt x="11" y="751"/>
                </a:cubicBezTo>
                <a:cubicBezTo>
                  <a:pt x="7" y="768"/>
                  <a:pt x="4" y="785"/>
                  <a:pt x="3" y="802"/>
                </a:cubicBezTo>
                <a:cubicBezTo>
                  <a:pt x="0" y="834"/>
                  <a:pt x="4" y="864"/>
                  <a:pt x="7" y="893"/>
                </a:cubicBezTo>
                <a:cubicBezTo>
                  <a:pt x="8" y="898"/>
                  <a:pt x="9" y="904"/>
                  <a:pt x="9" y="909"/>
                </a:cubicBezTo>
                <a:cubicBezTo>
                  <a:pt x="22" y="1021"/>
                  <a:pt x="22" y="1021"/>
                  <a:pt x="22" y="1021"/>
                </a:cubicBezTo>
                <a:cubicBezTo>
                  <a:pt x="23" y="1025"/>
                  <a:pt x="23" y="1029"/>
                  <a:pt x="24" y="1033"/>
                </a:cubicBezTo>
                <a:cubicBezTo>
                  <a:pt x="25" y="1048"/>
                  <a:pt x="27" y="1064"/>
                  <a:pt x="30" y="1080"/>
                </a:cubicBezTo>
                <a:cubicBezTo>
                  <a:pt x="34" y="1101"/>
                  <a:pt x="40" y="1121"/>
                  <a:pt x="47" y="1140"/>
                </a:cubicBezTo>
                <a:cubicBezTo>
                  <a:pt x="61" y="1175"/>
                  <a:pt x="80" y="1208"/>
                  <a:pt x="103" y="1239"/>
                </a:cubicBezTo>
                <a:cubicBezTo>
                  <a:pt x="146" y="1295"/>
                  <a:pt x="202" y="1344"/>
                  <a:pt x="275" y="1390"/>
                </a:cubicBezTo>
                <a:cubicBezTo>
                  <a:pt x="304" y="1409"/>
                  <a:pt x="335" y="1426"/>
                  <a:pt x="366" y="1441"/>
                </a:cubicBezTo>
                <a:close/>
                <a:moveTo>
                  <a:pt x="64" y="773"/>
                </a:moveTo>
                <a:cubicBezTo>
                  <a:pt x="67" y="798"/>
                  <a:pt x="74" y="823"/>
                  <a:pt x="84" y="848"/>
                </a:cubicBezTo>
                <a:cubicBezTo>
                  <a:pt x="107" y="785"/>
                  <a:pt x="165" y="713"/>
                  <a:pt x="209" y="677"/>
                </a:cubicBezTo>
                <a:cubicBezTo>
                  <a:pt x="272" y="628"/>
                  <a:pt x="353" y="583"/>
                  <a:pt x="451" y="545"/>
                </a:cubicBezTo>
                <a:cubicBezTo>
                  <a:pt x="515" y="521"/>
                  <a:pt x="582" y="501"/>
                  <a:pt x="652" y="486"/>
                </a:cubicBezTo>
                <a:cubicBezTo>
                  <a:pt x="652" y="314"/>
                  <a:pt x="652" y="314"/>
                  <a:pt x="652" y="314"/>
                </a:cubicBezTo>
                <a:cubicBezTo>
                  <a:pt x="640" y="317"/>
                  <a:pt x="627" y="320"/>
                  <a:pt x="615" y="323"/>
                </a:cubicBezTo>
                <a:cubicBezTo>
                  <a:pt x="544" y="340"/>
                  <a:pt x="476" y="361"/>
                  <a:pt x="413" y="386"/>
                </a:cubicBezTo>
                <a:cubicBezTo>
                  <a:pt x="345" y="413"/>
                  <a:pt x="288" y="442"/>
                  <a:pt x="238" y="474"/>
                </a:cubicBezTo>
                <a:cubicBezTo>
                  <a:pt x="204" y="496"/>
                  <a:pt x="178" y="516"/>
                  <a:pt x="153" y="537"/>
                </a:cubicBezTo>
                <a:cubicBezTo>
                  <a:pt x="142" y="547"/>
                  <a:pt x="131" y="556"/>
                  <a:pt x="122" y="566"/>
                </a:cubicBezTo>
                <a:cubicBezTo>
                  <a:pt x="81" y="622"/>
                  <a:pt x="60" y="684"/>
                  <a:pt x="62" y="747"/>
                </a:cubicBezTo>
                <a:cubicBezTo>
                  <a:pt x="62" y="756"/>
                  <a:pt x="63" y="764"/>
                  <a:pt x="64" y="773"/>
                </a:cubicBezTo>
                <a:close/>
                <a:moveTo>
                  <a:pt x="1928" y="693"/>
                </a:moveTo>
                <a:cubicBezTo>
                  <a:pt x="1966" y="727"/>
                  <a:pt x="2007" y="795"/>
                  <a:pt x="2021" y="856"/>
                </a:cubicBezTo>
                <a:cubicBezTo>
                  <a:pt x="2034" y="828"/>
                  <a:pt x="2042" y="798"/>
                  <a:pt x="2045" y="768"/>
                </a:cubicBezTo>
                <a:cubicBezTo>
                  <a:pt x="2046" y="761"/>
                  <a:pt x="2047" y="754"/>
                  <a:pt x="2047" y="747"/>
                </a:cubicBezTo>
                <a:cubicBezTo>
                  <a:pt x="2049" y="670"/>
                  <a:pt x="2018" y="595"/>
                  <a:pt x="1958" y="530"/>
                </a:cubicBezTo>
                <a:cubicBezTo>
                  <a:pt x="1924" y="501"/>
                  <a:pt x="1884" y="473"/>
                  <a:pt x="1839" y="447"/>
                </a:cubicBezTo>
                <a:cubicBezTo>
                  <a:pt x="1782" y="415"/>
                  <a:pt x="1718" y="387"/>
                  <a:pt x="1639" y="359"/>
                </a:cubicBezTo>
                <a:cubicBezTo>
                  <a:pt x="1584" y="340"/>
                  <a:pt x="1524" y="324"/>
                  <a:pt x="1457" y="310"/>
                </a:cubicBezTo>
                <a:cubicBezTo>
                  <a:pt x="1457" y="482"/>
                  <a:pt x="1457" y="482"/>
                  <a:pt x="1457" y="482"/>
                </a:cubicBezTo>
                <a:cubicBezTo>
                  <a:pt x="1542" y="500"/>
                  <a:pt x="1625" y="525"/>
                  <a:pt x="1700" y="556"/>
                </a:cubicBezTo>
                <a:cubicBezTo>
                  <a:pt x="1795" y="595"/>
                  <a:pt x="1871" y="642"/>
                  <a:pt x="1928" y="693"/>
                </a:cubicBezTo>
                <a:close/>
                <a:moveTo>
                  <a:pt x="1054" y="814"/>
                </a:moveTo>
                <a:cubicBezTo>
                  <a:pt x="1186" y="814"/>
                  <a:pt x="1408" y="789"/>
                  <a:pt x="1408" y="696"/>
                </a:cubicBezTo>
                <a:cubicBezTo>
                  <a:pt x="1408" y="118"/>
                  <a:pt x="1408" y="118"/>
                  <a:pt x="1408" y="118"/>
                </a:cubicBezTo>
                <a:cubicBezTo>
                  <a:pt x="1408" y="25"/>
                  <a:pt x="1186" y="0"/>
                  <a:pt x="1054" y="0"/>
                </a:cubicBezTo>
                <a:cubicBezTo>
                  <a:pt x="923" y="0"/>
                  <a:pt x="701" y="25"/>
                  <a:pt x="701" y="118"/>
                </a:cubicBezTo>
                <a:cubicBezTo>
                  <a:pt x="701" y="696"/>
                  <a:pt x="701" y="696"/>
                  <a:pt x="701" y="696"/>
                </a:cubicBezTo>
                <a:cubicBezTo>
                  <a:pt x="701" y="789"/>
                  <a:pt x="923" y="814"/>
                  <a:pt x="1054" y="814"/>
                </a:cubicBezTo>
                <a:close/>
                <a:moveTo>
                  <a:pt x="1054" y="35"/>
                </a:moveTo>
                <a:cubicBezTo>
                  <a:pt x="1219" y="35"/>
                  <a:pt x="1352" y="71"/>
                  <a:pt x="1352" y="116"/>
                </a:cubicBezTo>
                <a:cubicBezTo>
                  <a:pt x="1352" y="161"/>
                  <a:pt x="1219" y="197"/>
                  <a:pt x="1054" y="197"/>
                </a:cubicBezTo>
                <a:cubicBezTo>
                  <a:pt x="890" y="197"/>
                  <a:pt x="757" y="161"/>
                  <a:pt x="757" y="116"/>
                </a:cubicBezTo>
                <a:cubicBezTo>
                  <a:pt x="757" y="71"/>
                  <a:pt x="890" y="35"/>
                  <a:pt x="1054" y="35"/>
                </a:cubicBezTo>
                <a:close/>
              </a:path>
            </a:pathLst>
          </a:custGeom>
          <a:solidFill>
            <a:srgbClr val="FFFFFF"/>
          </a:solidFill>
          <a:ln>
            <a:noFill/>
          </a:ln>
        </p:spPr>
        <p:txBody>
          <a:bodyPr vert="horz" wrap="square" lIns="82293" tIns="41147" rIns="82293" bIns="41147" numCol="1" anchor="t" anchorCtr="0" compatLnSpc="1">
            <a:prstTxWarp prst="textNoShape">
              <a:avLst/>
            </a:prstTxWarp>
          </a:bodyPr>
          <a:lstStyle/>
          <a:p>
            <a:pPr defTabSz="914225">
              <a:defRPr/>
            </a:pPr>
            <a:endParaRPr lang="en-US" sz="1600" kern="0">
              <a:solidFill>
                <a:srgbClr val="292929"/>
              </a:solidFill>
            </a:endParaRPr>
          </a:p>
        </p:txBody>
      </p:sp>
      <p:grpSp>
        <p:nvGrpSpPr>
          <p:cNvPr id="78" name="Group 77"/>
          <p:cNvGrpSpPr/>
          <p:nvPr/>
        </p:nvGrpSpPr>
        <p:grpSpPr>
          <a:xfrm>
            <a:off x="7608722" y="2706931"/>
            <a:ext cx="305006" cy="212051"/>
            <a:chOff x="13064917" y="2027871"/>
            <a:chExt cx="637723" cy="443368"/>
          </a:xfrm>
        </p:grpSpPr>
        <p:sp>
          <p:nvSpPr>
            <p:cNvPr id="79" name="Freeform 20"/>
            <p:cNvSpPr>
              <a:spLocks noEditPoints="1"/>
            </p:cNvSpPr>
            <p:nvPr/>
          </p:nvSpPr>
          <p:spPr bwMode="black">
            <a:xfrm>
              <a:off x="13064917" y="2027871"/>
              <a:ext cx="637723" cy="443368"/>
            </a:xfrm>
            <a:custGeom>
              <a:avLst/>
              <a:gdLst/>
              <a:ahLst/>
              <a:cxnLst>
                <a:cxn ang="0">
                  <a:pos x="774" y="456"/>
                </a:cxn>
                <a:cxn ang="0">
                  <a:pos x="774" y="36"/>
                </a:cxn>
                <a:cxn ang="0">
                  <a:pos x="737" y="0"/>
                </a:cxn>
                <a:cxn ang="0">
                  <a:pos x="107" y="0"/>
                </a:cxn>
                <a:cxn ang="0">
                  <a:pos x="71" y="36"/>
                </a:cxn>
                <a:cxn ang="0">
                  <a:pos x="71" y="456"/>
                </a:cxn>
                <a:cxn ang="0">
                  <a:pos x="0" y="544"/>
                </a:cxn>
                <a:cxn ang="0">
                  <a:pos x="44" y="588"/>
                </a:cxn>
                <a:cxn ang="0">
                  <a:pos x="800" y="588"/>
                </a:cxn>
                <a:cxn ang="0">
                  <a:pos x="844" y="544"/>
                </a:cxn>
                <a:cxn ang="0">
                  <a:pos x="774" y="456"/>
                </a:cxn>
                <a:cxn ang="0">
                  <a:pos x="481" y="554"/>
                </a:cxn>
                <a:cxn ang="0">
                  <a:pos x="350" y="554"/>
                </a:cxn>
                <a:cxn ang="0">
                  <a:pos x="337" y="547"/>
                </a:cxn>
                <a:cxn ang="0">
                  <a:pos x="352" y="519"/>
                </a:cxn>
                <a:cxn ang="0">
                  <a:pos x="363" y="514"/>
                </a:cxn>
                <a:cxn ang="0">
                  <a:pos x="468" y="514"/>
                </a:cxn>
                <a:cxn ang="0">
                  <a:pos x="478" y="519"/>
                </a:cxn>
                <a:cxn ang="0">
                  <a:pos x="494" y="547"/>
                </a:cxn>
                <a:cxn ang="0">
                  <a:pos x="481" y="554"/>
                </a:cxn>
                <a:cxn ang="0">
                  <a:pos x="748" y="456"/>
                </a:cxn>
                <a:cxn ang="0">
                  <a:pos x="99" y="456"/>
                </a:cxn>
                <a:cxn ang="0">
                  <a:pos x="99" y="42"/>
                </a:cxn>
                <a:cxn ang="0">
                  <a:pos x="117" y="24"/>
                </a:cxn>
                <a:cxn ang="0">
                  <a:pos x="730" y="24"/>
                </a:cxn>
                <a:cxn ang="0">
                  <a:pos x="748" y="42"/>
                </a:cxn>
                <a:cxn ang="0">
                  <a:pos x="748" y="456"/>
                </a:cxn>
              </a:cxnLst>
              <a:rect l="0" t="0" r="r" b="b"/>
              <a:pathLst>
                <a:path w="844" h="588">
                  <a:moveTo>
                    <a:pt x="774" y="456"/>
                  </a:moveTo>
                  <a:cubicBezTo>
                    <a:pt x="774" y="36"/>
                    <a:pt x="774" y="36"/>
                    <a:pt x="774" y="36"/>
                  </a:cubicBezTo>
                  <a:cubicBezTo>
                    <a:pt x="774" y="16"/>
                    <a:pt x="757" y="0"/>
                    <a:pt x="737" y="0"/>
                  </a:cubicBezTo>
                  <a:cubicBezTo>
                    <a:pt x="107" y="0"/>
                    <a:pt x="107" y="0"/>
                    <a:pt x="107" y="0"/>
                  </a:cubicBezTo>
                  <a:cubicBezTo>
                    <a:pt x="87" y="0"/>
                    <a:pt x="71" y="16"/>
                    <a:pt x="71" y="36"/>
                  </a:cubicBezTo>
                  <a:cubicBezTo>
                    <a:pt x="71" y="456"/>
                    <a:pt x="71" y="456"/>
                    <a:pt x="71" y="456"/>
                  </a:cubicBezTo>
                  <a:cubicBezTo>
                    <a:pt x="0" y="544"/>
                    <a:pt x="0" y="544"/>
                    <a:pt x="0" y="544"/>
                  </a:cubicBezTo>
                  <a:cubicBezTo>
                    <a:pt x="0" y="568"/>
                    <a:pt x="20" y="588"/>
                    <a:pt x="44" y="588"/>
                  </a:cubicBezTo>
                  <a:cubicBezTo>
                    <a:pt x="800" y="588"/>
                    <a:pt x="800" y="588"/>
                    <a:pt x="800" y="588"/>
                  </a:cubicBezTo>
                  <a:cubicBezTo>
                    <a:pt x="824" y="588"/>
                    <a:pt x="844" y="568"/>
                    <a:pt x="844" y="544"/>
                  </a:cubicBezTo>
                  <a:lnTo>
                    <a:pt x="774" y="456"/>
                  </a:lnTo>
                  <a:close/>
                  <a:moveTo>
                    <a:pt x="481" y="554"/>
                  </a:moveTo>
                  <a:cubicBezTo>
                    <a:pt x="350" y="554"/>
                    <a:pt x="350" y="554"/>
                    <a:pt x="350" y="554"/>
                  </a:cubicBezTo>
                  <a:cubicBezTo>
                    <a:pt x="343" y="554"/>
                    <a:pt x="337" y="551"/>
                    <a:pt x="337" y="547"/>
                  </a:cubicBezTo>
                  <a:cubicBezTo>
                    <a:pt x="352" y="519"/>
                    <a:pt x="352" y="519"/>
                    <a:pt x="352" y="519"/>
                  </a:cubicBezTo>
                  <a:cubicBezTo>
                    <a:pt x="352" y="516"/>
                    <a:pt x="357" y="514"/>
                    <a:pt x="363" y="514"/>
                  </a:cubicBezTo>
                  <a:cubicBezTo>
                    <a:pt x="468" y="514"/>
                    <a:pt x="468" y="514"/>
                    <a:pt x="468" y="514"/>
                  </a:cubicBezTo>
                  <a:cubicBezTo>
                    <a:pt x="473" y="514"/>
                    <a:pt x="478" y="516"/>
                    <a:pt x="478" y="519"/>
                  </a:cubicBezTo>
                  <a:cubicBezTo>
                    <a:pt x="494" y="547"/>
                    <a:pt x="494" y="547"/>
                    <a:pt x="494" y="547"/>
                  </a:cubicBezTo>
                  <a:cubicBezTo>
                    <a:pt x="494" y="551"/>
                    <a:pt x="488" y="554"/>
                    <a:pt x="481" y="554"/>
                  </a:cubicBezTo>
                  <a:close/>
                  <a:moveTo>
                    <a:pt x="748" y="456"/>
                  </a:moveTo>
                  <a:cubicBezTo>
                    <a:pt x="99" y="456"/>
                    <a:pt x="99" y="456"/>
                    <a:pt x="99" y="456"/>
                  </a:cubicBezTo>
                  <a:cubicBezTo>
                    <a:pt x="99" y="42"/>
                    <a:pt x="99" y="42"/>
                    <a:pt x="99" y="42"/>
                  </a:cubicBezTo>
                  <a:cubicBezTo>
                    <a:pt x="99" y="32"/>
                    <a:pt x="107" y="24"/>
                    <a:pt x="117" y="24"/>
                  </a:cubicBezTo>
                  <a:cubicBezTo>
                    <a:pt x="730" y="24"/>
                    <a:pt x="730" y="24"/>
                    <a:pt x="730" y="24"/>
                  </a:cubicBezTo>
                  <a:cubicBezTo>
                    <a:pt x="740" y="24"/>
                    <a:pt x="748" y="32"/>
                    <a:pt x="748" y="42"/>
                  </a:cubicBezTo>
                  <a:lnTo>
                    <a:pt x="748" y="456"/>
                  </a:lnTo>
                  <a:close/>
                </a:path>
              </a:pathLst>
            </a:custGeom>
            <a:solidFill>
              <a:srgbClr val="FFFFFF"/>
            </a:solidFill>
            <a:extLst/>
          </p:spPr>
          <p:txBody>
            <a:bodyPr vert="horz" wrap="square" lIns="82293" tIns="41147" rIns="82293" bIns="41147" numCol="1" anchor="t" anchorCtr="0" compatLnSpc="1">
              <a:prstTxWarp prst="textNoShape">
                <a:avLst/>
              </a:prstTxWarp>
            </a:bodyPr>
            <a:lstStyle/>
            <a:p>
              <a:pPr defTabSz="914225">
                <a:defRPr/>
              </a:pPr>
              <a:endParaRPr lang="en-US" sz="900" kern="0" dirty="0">
                <a:solidFill>
                  <a:srgbClr val="FFFFFF"/>
                </a:solidFill>
              </a:endParaRPr>
            </a:p>
          </p:txBody>
        </p:sp>
        <p:sp>
          <p:nvSpPr>
            <p:cNvPr id="80" name="Freeform 14"/>
            <p:cNvSpPr>
              <a:spLocks noEditPoints="1"/>
            </p:cNvSpPr>
            <p:nvPr/>
          </p:nvSpPr>
          <p:spPr bwMode="black">
            <a:xfrm>
              <a:off x="13288290" y="2095241"/>
              <a:ext cx="202694" cy="214509"/>
            </a:xfrm>
            <a:custGeom>
              <a:avLst/>
              <a:gdLst>
                <a:gd name="T0" fmla="*/ 0 w 383"/>
                <a:gd name="T1" fmla="*/ 378 h 405"/>
                <a:gd name="T2" fmla="*/ 0 w 383"/>
                <a:gd name="T3" fmla="*/ 163 h 405"/>
                <a:gd name="T4" fmla="*/ 39 w 383"/>
                <a:gd name="T5" fmla="*/ 163 h 405"/>
                <a:gd name="T6" fmla="*/ 39 w 383"/>
                <a:gd name="T7" fmla="*/ 378 h 405"/>
                <a:gd name="T8" fmla="*/ 0 w 383"/>
                <a:gd name="T9" fmla="*/ 378 h 405"/>
                <a:gd name="T10" fmla="*/ 357 w 383"/>
                <a:gd name="T11" fmla="*/ 158 h 405"/>
                <a:gd name="T12" fmla="*/ 263 w 383"/>
                <a:gd name="T13" fmla="*/ 156 h 405"/>
                <a:gd name="T14" fmla="*/ 286 w 383"/>
                <a:gd name="T15" fmla="*/ 97 h 405"/>
                <a:gd name="T16" fmla="*/ 260 w 383"/>
                <a:gd name="T17" fmla="*/ 0 h 405"/>
                <a:gd name="T18" fmla="*/ 233 w 383"/>
                <a:gd name="T19" fmla="*/ 26 h 405"/>
                <a:gd name="T20" fmla="*/ 131 w 383"/>
                <a:gd name="T21" fmla="*/ 145 h 405"/>
                <a:gd name="T22" fmla="*/ 59 w 383"/>
                <a:gd name="T23" fmla="*/ 185 h 405"/>
                <a:gd name="T24" fmla="*/ 59 w 383"/>
                <a:gd name="T25" fmla="*/ 364 h 405"/>
                <a:gd name="T26" fmla="*/ 162 w 383"/>
                <a:gd name="T27" fmla="*/ 405 h 405"/>
                <a:gd name="T28" fmla="*/ 276 w 383"/>
                <a:gd name="T29" fmla="*/ 403 h 405"/>
                <a:gd name="T30" fmla="*/ 305 w 383"/>
                <a:gd name="T31" fmla="*/ 377 h 405"/>
                <a:gd name="T32" fmla="*/ 291 w 383"/>
                <a:gd name="T33" fmla="*/ 351 h 405"/>
                <a:gd name="T34" fmla="*/ 291 w 383"/>
                <a:gd name="T35" fmla="*/ 351 h 405"/>
                <a:gd name="T36" fmla="*/ 290 w 383"/>
                <a:gd name="T37" fmla="*/ 351 h 405"/>
                <a:gd name="T38" fmla="*/ 286 w 383"/>
                <a:gd name="T39" fmla="*/ 346 h 405"/>
                <a:gd name="T40" fmla="*/ 291 w 383"/>
                <a:gd name="T41" fmla="*/ 340 h 405"/>
                <a:gd name="T42" fmla="*/ 302 w 383"/>
                <a:gd name="T43" fmla="*/ 340 h 405"/>
                <a:gd name="T44" fmla="*/ 331 w 383"/>
                <a:gd name="T45" fmla="*/ 314 h 405"/>
                <a:gd name="T46" fmla="*/ 317 w 383"/>
                <a:gd name="T47" fmla="*/ 288 h 405"/>
                <a:gd name="T48" fmla="*/ 317 w 383"/>
                <a:gd name="T49" fmla="*/ 288 h 405"/>
                <a:gd name="T50" fmla="*/ 316 w 383"/>
                <a:gd name="T51" fmla="*/ 287 h 405"/>
                <a:gd name="T52" fmla="*/ 312 w 383"/>
                <a:gd name="T53" fmla="*/ 282 h 405"/>
                <a:gd name="T54" fmla="*/ 317 w 383"/>
                <a:gd name="T55" fmla="*/ 277 h 405"/>
                <a:gd name="T56" fmla="*/ 328 w 383"/>
                <a:gd name="T57" fmla="*/ 276 h 405"/>
                <a:gd name="T58" fmla="*/ 357 w 383"/>
                <a:gd name="T59" fmla="*/ 250 h 405"/>
                <a:gd name="T60" fmla="*/ 343 w 383"/>
                <a:gd name="T61" fmla="*/ 225 h 405"/>
                <a:gd name="T62" fmla="*/ 343 w 383"/>
                <a:gd name="T63" fmla="*/ 225 h 405"/>
                <a:gd name="T64" fmla="*/ 342 w 383"/>
                <a:gd name="T65" fmla="*/ 224 h 405"/>
                <a:gd name="T66" fmla="*/ 338 w 383"/>
                <a:gd name="T67" fmla="*/ 219 h 405"/>
                <a:gd name="T68" fmla="*/ 343 w 383"/>
                <a:gd name="T69" fmla="*/ 213 h 405"/>
                <a:gd name="T70" fmla="*/ 354 w 383"/>
                <a:gd name="T71" fmla="*/ 213 h 405"/>
                <a:gd name="T72" fmla="*/ 383 w 383"/>
                <a:gd name="T73" fmla="*/ 187 h 405"/>
                <a:gd name="T74" fmla="*/ 357 w 383"/>
                <a:gd name="T75" fmla="*/ 158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3" h="405">
                  <a:moveTo>
                    <a:pt x="0" y="378"/>
                  </a:moveTo>
                  <a:cubicBezTo>
                    <a:pt x="0" y="163"/>
                    <a:pt x="0" y="163"/>
                    <a:pt x="0" y="163"/>
                  </a:cubicBezTo>
                  <a:cubicBezTo>
                    <a:pt x="39" y="163"/>
                    <a:pt x="39" y="163"/>
                    <a:pt x="39" y="163"/>
                  </a:cubicBezTo>
                  <a:cubicBezTo>
                    <a:pt x="39" y="378"/>
                    <a:pt x="39" y="378"/>
                    <a:pt x="39" y="378"/>
                  </a:cubicBezTo>
                  <a:cubicBezTo>
                    <a:pt x="0" y="378"/>
                    <a:pt x="0" y="378"/>
                    <a:pt x="0" y="378"/>
                  </a:cubicBezTo>
                  <a:close/>
                  <a:moveTo>
                    <a:pt x="357" y="158"/>
                  </a:moveTo>
                  <a:cubicBezTo>
                    <a:pt x="357" y="158"/>
                    <a:pt x="309" y="157"/>
                    <a:pt x="263" y="156"/>
                  </a:cubicBezTo>
                  <a:cubicBezTo>
                    <a:pt x="271" y="137"/>
                    <a:pt x="281" y="113"/>
                    <a:pt x="286" y="97"/>
                  </a:cubicBezTo>
                  <a:cubicBezTo>
                    <a:pt x="295" y="65"/>
                    <a:pt x="299" y="1"/>
                    <a:pt x="260" y="0"/>
                  </a:cubicBezTo>
                  <a:cubicBezTo>
                    <a:pt x="245" y="0"/>
                    <a:pt x="233" y="11"/>
                    <a:pt x="233" y="26"/>
                  </a:cubicBezTo>
                  <a:cubicBezTo>
                    <a:pt x="233" y="83"/>
                    <a:pt x="197" y="131"/>
                    <a:pt x="131" y="145"/>
                  </a:cubicBezTo>
                  <a:cubicBezTo>
                    <a:pt x="100" y="152"/>
                    <a:pt x="69" y="169"/>
                    <a:pt x="59" y="185"/>
                  </a:cubicBezTo>
                  <a:cubicBezTo>
                    <a:pt x="59" y="223"/>
                    <a:pt x="59" y="364"/>
                    <a:pt x="59" y="364"/>
                  </a:cubicBezTo>
                  <a:cubicBezTo>
                    <a:pt x="59" y="364"/>
                    <a:pt x="127" y="405"/>
                    <a:pt x="162" y="405"/>
                  </a:cubicBezTo>
                  <a:cubicBezTo>
                    <a:pt x="163" y="405"/>
                    <a:pt x="276" y="403"/>
                    <a:pt x="276" y="403"/>
                  </a:cubicBezTo>
                  <a:cubicBezTo>
                    <a:pt x="291" y="404"/>
                    <a:pt x="304" y="392"/>
                    <a:pt x="305" y="377"/>
                  </a:cubicBezTo>
                  <a:cubicBezTo>
                    <a:pt x="305" y="366"/>
                    <a:pt x="300" y="356"/>
                    <a:pt x="291" y="351"/>
                  </a:cubicBezTo>
                  <a:cubicBezTo>
                    <a:pt x="291" y="351"/>
                    <a:pt x="291" y="351"/>
                    <a:pt x="291" y="351"/>
                  </a:cubicBezTo>
                  <a:cubicBezTo>
                    <a:pt x="290" y="351"/>
                    <a:pt x="290" y="351"/>
                    <a:pt x="290" y="351"/>
                  </a:cubicBezTo>
                  <a:cubicBezTo>
                    <a:pt x="287" y="350"/>
                    <a:pt x="286" y="348"/>
                    <a:pt x="286" y="346"/>
                  </a:cubicBezTo>
                  <a:cubicBezTo>
                    <a:pt x="286" y="342"/>
                    <a:pt x="288" y="340"/>
                    <a:pt x="291" y="340"/>
                  </a:cubicBezTo>
                  <a:cubicBezTo>
                    <a:pt x="302" y="340"/>
                    <a:pt x="302" y="340"/>
                    <a:pt x="302" y="340"/>
                  </a:cubicBezTo>
                  <a:cubicBezTo>
                    <a:pt x="317" y="340"/>
                    <a:pt x="330" y="329"/>
                    <a:pt x="331" y="314"/>
                  </a:cubicBezTo>
                  <a:cubicBezTo>
                    <a:pt x="331" y="303"/>
                    <a:pt x="326" y="293"/>
                    <a:pt x="317" y="288"/>
                  </a:cubicBezTo>
                  <a:cubicBezTo>
                    <a:pt x="317" y="288"/>
                    <a:pt x="317" y="288"/>
                    <a:pt x="317" y="288"/>
                  </a:cubicBezTo>
                  <a:cubicBezTo>
                    <a:pt x="316" y="288"/>
                    <a:pt x="316" y="288"/>
                    <a:pt x="316" y="287"/>
                  </a:cubicBezTo>
                  <a:cubicBezTo>
                    <a:pt x="313" y="287"/>
                    <a:pt x="312" y="285"/>
                    <a:pt x="312" y="282"/>
                  </a:cubicBezTo>
                  <a:cubicBezTo>
                    <a:pt x="312" y="279"/>
                    <a:pt x="314" y="277"/>
                    <a:pt x="317" y="277"/>
                  </a:cubicBezTo>
                  <a:cubicBezTo>
                    <a:pt x="328" y="276"/>
                    <a:pt x="328" y="276"/>
                    <a:pt x="328" y="276"/>
                  </a:cubicBezTo>
                  <a:cubicBezTo>
                    <a:pt x="343" y="277"/>
                    <a:pt x="356" y="265"/>
                    <a:pt x="357" y="250"/>
                  </a:cubicBezTo>
                  <a:cubicBezTo>
                    <a:pt x="357" y="239"/>
                    <a:pt x="352" y="229"/>
                    <a:pt x="343" y="225"/>
                  </a:cubicBezTo>
                  <a:cubicBezTo>
                    <a:pt x="343" y="225"/>
                    <a:pt x="343" y="225"/>
                    <a:pt x="343" y="225"/>
                  </a:cubicBezTo>
                  <a:cubicBezTo>
                    <a:pt x="342" y="224"/>
                    <a:pt x="342" y="224"/>
                    <a:pt x="342" y="224"/>
                  </a:cubicBezTo>
                  <a:cubicBezTo>
                    <a:pt x="339" y="223"/>
                    <a:pt x="338" y="221"/>
                    <a:pt x="338" y="219"/>
                  </a:cubicBezTo>
                  <a:cubicBezTo>
                    <a:pt x="338" y="216"/>
                    <a:pt x="340" y="213"/>
                    <a:pt x="343" y="213"/>
                  </a:cubicBezTo>
                  <a:cubicBezTo>
                    <a:pt x="354" y="213"/>
                    <a:pt x="354" y="213"/>
                    <a:pt x="354" y="213"/>
                  </a:cubicBezTo>
                  <a:cubicBezTo>
                    <a:pt x="369" y="214"/>
                    <a:pt x="382" y="202"/>
                    <a:pt x="383" y="187"/>
                  </a:cubicBezTo>
                  <a:cubicBezTo>
                    <a:pt x="383" y="172"/>
                    <a:pt x="374" y="159"/>
                    <a:pt x="357" y="158"/>
                  </a:cubicBezTo>
                  <a:close/>
                </a:path>
              </a:pathLst>
            </a:custGeom>
            <a:solidFill>
              <a:srgbClr val="FFFFFF"/>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82290" tIns="41145" rIns="82290" bIns="41145" numCol="1" rtlCol="0" anchor="ctr" anchorCtr="0" compatLnSpc="1">
              <a:prstTxWarp prst="textNoShape">
                <a:avLst/>
              </a:prstTxWarp>
            </a:bodyPr>
            <a:lstStyle/>
            <a:p>
              <a:pPr defTabSz="740598">
                <a:defRPr/>
              </a:pPr>
              <a:endParaRPr lang="en-US" kern="0" spc="-122">
                <a:solidFill>
                  <a:srgbClr val="292929">
                    <a:lumMod val="50000"/>
                  </a:srgbClr>
                </a:solidFill>
                <a:latin typeface="Segoe Light" pitchFamily="34" charset="0"/>
              </a:endParaRPr>
            </a:p>
          </p:txBody>
        </p:sp>
      </p:grpSp>
    </p:spTree>
    <p:extLst>
      <p:ext uri="{BB962C8B-B14F-4D97-AF65-F5344CB8AC3E}">
        <p14:creationId xmlns:p14="http://schemas.microsoft.com/office/powerpoint/2010/main" val="3003688233"/>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Axdata 1">
      <a:dk1>
        <a:sysClr val="windowText" lastClr="000000"/>
      </a:dk1>
      <a:lt1>
        <a:sysClr val="window" lastClr="FFFFFF"/>
      </a:lt1>
      <a:dk2>
        <a:srgbClr val="386B66"/>
      </a:dk2>
      <a:lt2>
        <a:srgbClr val="E7E6E6"/>
      </a:lt2>
      <a:accent1>
        <a:srgbClr val="386B66"/>
      </a:accent1>
      <a:accent2>
        <a:srgbClr val="8BAE8C"/>
      </a:accent2>
      <a:accent3>
        <a:srgbClr val="7E9265"/>
      </a:accent3>
      <a:accent4>
        <a:srgbClr val="A8C0AA"/>
      </a:accent4>
      <a:accent5>
        <a:srgbClr val="C3CD9B"/>
      </a:accent5>
      <a:accent6>
        <a:srgbClr val="F0ECBD"/>
      </a:accent6>
      <a:hlink>
        <a:srgbClr val="000000"/>
      </a:hlink>
      <a:folHlink>
        <a:srgbClr val="7E9265"/>
      </a:folHlink>
    </a:clrScheme>
    <a:fontScheme name="Axdata">
      <a:majorFont>
        <a:latin typeface="Segoe UI"/>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Axdata 1">
    <a:dk1>
      <a:sysClr val="windowText" lastClr="000000"/>
    </a:dk1>
    <a:lt1>
      <a:sysClr val="window" lastClr="FFFFFF"/>
    </a:lt1>
    <a:dk2>
      <a:srgbClr val="386B66"/>
    </a:dk2>
    <a:lt2>
      <a:srgbClr val="E7E6E6"/>
    </a:lt2>
    <a:accent1>
      <a:srgbClr val="386B66"/>
    </a:accent1>
    <a:accent2>
      <a:srgbClr val="8BAE8C"/>
    </a:accent2>
    <a:accent3>
      <a:srgbClr val="7E9265"/>
    </a:accent3>
    <a:accent4>
      <a:srgbClr val="A8C0AA"/>
    </a:accent4>
    <a:accent5>
      <a:srgbClr val="C3CD9B"/>
    </a:accent5>
    <a:accent6>
      <a:srgbClr val="F0ECBD"/>
    </a:accent6>
    <a:hlink>
      <a:srgbClr val="000000"/>
    </a:hlink>
    <a:folHlink>
      <a:srgbClr val="7E9265"/>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169fa8ac-73ba-42aa-a956-f9056f333e07">
      <UserInfo>
        <DisplayName>Anders Dalseide</DisplayName>
        <AccountId>15</AccountId>
        <AccountType/>
      </UserInfo>
      <UserInfo>
        <DisplayName>Kurt Hansen</DisplayName>
        <AccountId>47</AccountId>
        <AccountType/>
      </UserInfo>
    </SharedWithUsers>
    <Application_x0020_version xmlns="fd09e3d5-5337-458d-9f4b-95d494d9edf9" xsi:nil="true"/>
    <Solution xmlns="fd09e3d5-5337-458d-9f4b-95d494d9edf9">Atlas XL</Solution>
    <Vendor xmlns="fd09e3d5-5337-458d-9f4b-95d494d9edf9">AXtension</Vendor>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BCF03CDCCA37A419A0099C4715AC3A8" ma:contentTypeVersion="5" ma:contentTypeDescription="Create a new document." ma:contentTypeScope="" ma:versionID="b79716beb6cbee2dda5b21e552582fa7">
  <xsd:schema xmlns:xsd="http://www.w3.org/2001/XMLSchema" xmlns:xs="http://www.w3.org/2001/XMLSchema" xmlns:p="http://schemas.microsoft.com/office/2006/metadata/properties" xmlns:ns2="fd09e3d5-5337-458d-9f4b-95d494d9edf9" xmlns:ns3="169fa8ac-73ba-42aa-a956-f9056f333e07" targetNamespace="http://schemas.microsoft.com/office/2006/metadata/properties" ma:root="true" ma:fieldsID="03cf7aa2487226bb38203c6a39052e3f" ns2:_="" ns3:_="">
    <xsd:import namespace="fd09e3d5-5337-458d-9f4b-95d494d9edf9"/>
    <xsd:import namespace="169fa8ac-73ba-42aa-a956-f9056f333e07"/>
    <xsd:element name="properties">
      <xsd:complexType>
        <xsd:sequence>
          <xsd:element name="documentManagement">
            <xsd:complexType>
              <xsd:all>
                <xsd:element ref="ns2:Solution" minOccurs="0"/>
                <xsd:element ref="ns2:Vendor" minOccurs="0"/>
                <xsd:element ref="ns3:SharedWithUsers" minOccurs="0"/>
                <xsd:element ref="ns3:SharedWithDetails" minOccurs="0"/>
                <xsd:element ref="ns2:Application_x0020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09e3d5-5337-458d-9f4b-95d494d9edf9" elementFormDefault="qualified">
    <xsd:import namespace="http://schemas.microsoft.com/office/2006/documentManagement/types"/>
    <xsd:import namespace="http://schemas.microsoft.com/office/infopath/2007/PartnerControls"/>
    <xsd:element name="Solution" ma:index="2" nillable="true" ma:displayName="Solution" ma:default="Atlas XL" ma:format="Dropdown" ma:internalName="Solution">
      <xsd:simpleType>
        <xsd:restriction base="dms:Choice">
          <xsd:enumeration value="Advania Add-On"/>
          <xsd:enumeration value="Atlas XL"/>
          <xsd:enumeration value="Axdata Add-On"/>
          <xsd:enumeration value="Dynamics Anywhere"/>
          <xsd:enumeration value="e-Con Solutions"/>
          <xsd:enumeration value="Enterprise Content Management"/>
          <xsd:enumeration value="ExFlow AX"/>
          <xsd:enumeration value="Experian"/>
          <xsd:enumeration value="Formpipe"/>
          <xsd:enumeration value="Invoice Processing"/>
          <xsd:enumeration value="Lessor"/>
          <xsd:enumeration value="Office 365"/>
          <xsd:enumeration value="Other solution"/>
          <xsd:enumeration value="Power BI"/>
          <xsd:enumeration value="Project Cost Control"/>
          <xsd:enumeration value="Readsoft"/>
          <xsd:enumeration value="RF Smart"/>
          <xsd:enumeration value="Standard Microsoft Dynamics AX"/>
          <xsd:enumeration value="Visual Planning for Production"/>
          <xsd:enumeration value="Visual Planning for Projects"/>
          <xsd:enumeration value="WorkPoint 365"/>
        </xsd:restriction>
      </xsd:simpleType>
    </xsd:element>
    <xsd:element name="Vendor" ma:index="3" nillable="true" ma:displayName="Vendor" ma:default="AXtension" ma:format="Dropdown" ma:internalName="Vendor">
      <xsd:simpleType>
        <xsd:restriction base="dms:Choice">
          <xsd:enumeration value="Advania"/>
          <xsd:enumeration value="AXtension"/>
          <xsd:enumeration value="Experian"/>
          <xsd:enumeration value="Formpipe Software"/>
          <xsd:enumeration value="Globe Software"/>
          <xsd:enumeration value="Lessor"/>
          <xsd:enumeration value="Lexmark"/>
          <xsd:enumeration value="Mark Information"/>
          <xsd:enumeration value="Microsoft"/>
          <xsd:enumeration value="SignUp Software"/>
          <xsd:enumeration value="ToIncrease"/>
          <xsd:enumeration value="WorkPoint"/>
        </xsd:restriction>
      </xsd:simpleType>
    </xsd:element>
    <xsd:element name="Application_x0020_version" ma:index="12" nillable="true" ma:displayName="Application version" ma:internalName="Application_x0020_version">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69fa8ac-73ba-42aa-a956-f9056f333e07"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7F64D3A-F52F-47D5-AC68-C8419F881DE6}">
  <ds:schemaRefs>
    <ds:schemaRef ds:uri="http://schemas.microsoft.com/sharepoint/v3/contenttype/forms"/>
  </ds:schemaRefs>
</ds:datastoreItem>
</file>

<file path=customXml/itemProps2.xml><?xml version="1.0" encoding="utf-8"?>
<ds:datastoreItem xmlns:ds="http://schemas.openxmlformats.org/officeDocument/2006/customXml" ds:itemID="{02FEE7C5-7D49-4AD6-B105-B1EA6902D4DB}">
  <ds:schemaRefs>
    <ds:schemaRef ds:uri="http://purl.org/dc/terms/"/>
    <ds:schemaRef ds:uri="169fa8ac-73ba-42aa-a956-f9056f333e07"/>
    <ds:schemaRef ds:uri="http://schemas.microsoft.com/office/2006/documentManagement/types"/>
    <ds:schemaRef ds:uri="http://schemas.microsoft.com/office/infopath/2007/PartnerControls"/>
    <ds:schemaRef ds:uri="fd09e3d5-5337-458d-9f4b-95d494d9edf9"/>
    <ds:schemaRef ds:uri="http://purl.org/dc/elements/1.1/"/>
    <ds:schemaRef ds:uri="http://schemas.microsoft.com/office/2006/metadata/propertie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2BC648D3-7BA7-4B0C-BA57-6FC982B69E7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d09e3d5-5337-458d-9f4b-95d494d9edf9"/>
    <ds:schemaRef ds:uri="169fa8ac-73ba-42aa-a956-f9056f333e0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16730</TotalTime>
  <Words>3312</Words>
  <Application>Microsoft Office PowerPoint</Application>
  <PresentationFormat>Widescreen</PresentationFormat>
  <Paragraphs>411</Paragraphs>
  <Slides>29</Slides>
  <Notes>16</Notes>
  <HiddenSlides>10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Arial</vt:lpstr>
      <vt:lpstr>Calibri</vt:lpstr>
      <vt:lpstr>Courier New</vt:lpstr>
      <vt:lpstr>MV Boli</vt:lpstr>
      <vt:lpstr>Segoe Light</vt:lpstr>
      <vt:lpstr>Segoe UI</vt:lpstr>
      <vt:lpstr>Segoe UI Black</vt:lpstr>
      <vt:lpstr>Segoe UI Light</vt:lpstr>
      <vt:lpstr>Office Theme</vt:lpstr>
      <vt:lpstr>HTS 2020 </vt:lpstr>
      <vt:lpstr>PowerPoint Presentation</vt:lpstr>
      <vt:lpstr>HTS 2020   Visjon</vt:lpstr>
      <vt:lpstr>Formål felles konsernplattform</vt:lpstr>
      <vt:lpstr>HTS 2020</vt:lpstr>
      <vt:lpstr>Historikk HTS og Axdata</vt:lpstr>
      <vt:lpstr>PowerPoint Presentation</vt:lpstr>
      <vt:lpstr>PowerPoint Presentation</vt:lpstr>
      <vt:lpstr>Axdatas rolle</vt:lpstr>
      <vt:lpstr>Dynamics 365</vt:lpstr>
      <vt:lpstr>PowerPoint Presentation</vt:lpstr>
      <vt:lpstr>PowerPoint Presentation</vt:lpstr>
      <vt:lpstr>PowerPoint Presentation</vt:lpstr>
      <vt:lpstr>PowerPoint Presentation</vt:lpstr>
      <vt:lpstr>Gi prosjektet et navn</vt:lpstr>
      <vt:lpstr>Prosjektorganisering</vt:lpstr>
      <vt:lpstr>Prosjektorganisering</vt:lpstr>
      <vt:lpstr>Klargjør organisasjonen</vt:lpstr>
      <vt:lpstr>Organisering   Prosjektorganisering</vt:lpstr>
      <vt:lpstr>Conference Room Pilot (CRP)</vt:lpstr>
      <vt:lpstr>CRP som arbeidsform</vt:lpstr>
      <vt:lpstr>PowerPoint Presentation</vt:lpstr>
      <vt:lpstr>Organisering   Prosjektmetode Fossefall</vt:lpstr>
      <vt:lpstr>Organisering   Prosjektmetode CRP/Iterativ</vt:lpstr>
      <vt:lpstr>PowerPoint Presentation</vt:lpstr>
      <vt:lpstr>Brukeropplæring</vt:lpstr>
      <vt:lpstr>Overordnet tidslinje – eksempel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Change</dc:title>
  <dc:creator>Trond-Robert Johansson</dc:creator>
  <cp:lastModifiedBy>Fredrik Sætre</cp:lastModifiedBy>
  <cp:revision>166</cp:revision>
  <cp:lastPrinted>2017-01-16T07:16:36Z</cp:lastPrinted>
  <dcterms:created xsi:type="dcterms:W3CDTF">2017-01-13T13:56:40Z</dcterms:created>
  <dcterms:modified xsi:type="dcterms:W3CDTF">2017-09-21T12:14:20Z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0x010100CBCF03CDCCA37A419A0099C4715AC3A8</vt:lpwstr>
  </property>
</Properties>
</file>