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1"/>
  </p:notesMasterIdLst>
  <p:sldIdLst>
    <p:sldId id="2076137422" r:id="rId5"/>
    <p:sldId id="2076137423" r:id="rId6"/>
    <p:sldId id="2112" r:id="rId7"/>
    <p:sldId id="2076137421" r:id="rId8"/>
    <p:sldId id="2076137396" r:id="rId9"/>
    <p:sldId id="2118" r:id="rId10"/>
    <p:sldId id="2120" r:id="rId11"/>
    <p:sldId id="8686" r:id="rId12"/>
    <p:sldId id="2119" r:id="rId13"/>
    <p:sldId id="2076137398" r:id="rId14"/>
    <p:sldId id="2113" r:id="rId15"/>
    <p:sldId id="2076137393" r:id="rId16"/>
    <p:sldId id="2076137391" r:id="rId17"/>
    <p:sldId id="2076137392" r:id="rId18"/>
    <p:sldId id="2076137416" r:id="rId19"/>
    <p:sldId id="2076137394" r:id="rId20"/>
    <p:sldId id="2114" r:id="rId21"/>
    <p:sldId id="2076137395" r:id="rId22"/>
    <p:sldId id="2076137417" r:id="rId23"/>
    <p:sldId id="2076137424" r:id="rId24"/>
    <p:sldId id="2115" r:id="rId25"/>
    <p:sldId id="2076137397" r:id="rId26"/>
    <p:sldId id="2076137419" r:id="rId27"/>
    <p:sldId id="2076137418" r:id="rId28"/>
    <p:sldId id="2076137420" r:id="rId29"/>
    <p:sldId id="211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3" d="100"/>
          <a:sy n="153" d="100"/>
        </p:scale>
        <p:origin x="7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295E10-BD7A-4772-B6DE-B500E8B084A9}" type="datetimeFigureOut">
              <a:rPr lang="en-US" smtClean="0"/>
              <a:t>5/7/2020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FA5490-B5A0-4E79-A15C-378FC14A7D75}" type="slidenum">
              <a:rPr lang="en-US" smtClean="0"/>
              <a:t>‹#›</a:t>
            </a:fld>
            <a:endParaRPr lang="en-US"/>
          </a:p>
        </p:txBody>
      </p:sp>
    </p:spTree>
    <p:extLst>
      <p:ext uri="{BB962C8B-B14F-4D97-AF65-F5344CB8AC3E}">
        <p14:creationId xmlns:p14="http://schemas.microsoft.com/office/powerpoint/2010/main" val="3967643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44E0B-52BE-49F3-A846-29F3666663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920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5/7/2020 1:56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44515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5/7/2020 1:56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99717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5/7/2020 1:56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63011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FA5490-B5A0-4E79-A15C-378FC14A7D75}" type="slidenum">
              <a:rPr lang="en-US" smtClean="0"/>
              <a:t>18</a:t>
            </a:fld>
            <a:endParaRPr lang="en-US"/>
          </a:p>
        </p:txBody>
      </p:sp>
    </p:spTree>
    <p:extLst>
      <p:ext uri="{BB962C8B-B14F-4D97-AF65-F5344CB8AC3E}">
        <p14:creationId xmlns:p14="http://schemas.microsoft.com/office/powerpoint/2010/main" val="31574783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dark 1">
    <p:bg>
      <p:bgPr>
        <a:solidFill>
          <a:srgbClr val="19191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30E5D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Microsoft Dynamics 365 logo, white text version">
            <a:extLst>
              <a:ext uri="{FF2B5EF4-FFF2-40B4-BE49-F238E27FC236}">
                <a16:creationId xmlns:a16="http://schemas.microsoft.com/office/drawing/2014/main" id="{47AA71EC-A6C7-48B6-8F67-8EEA49BDFC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2891199" cy="292608"/>
          </a:xfrm>
          <a:prstGeom prst="rect">
            <a:avLst/>
          </a:prstGeom>
        </p:spPr>
      </p:pic>
      <p:pic>
        <p:nvPicPr>
          <p:cNvPr id="11" name="Picture 10" descr="one man and two women with hard hats reviewing a Surface computer">
            <a:extLst>
              <a:ext uri="{FF2B5EF4-FFF2-40B4-BE49-F238E27FC236}">
                <a16:creationId xmlns:a16="http://schemas.microsoft.com/office/drawing/2014/main" id="{FAB940D2-B7A4-4B18-8019-C9398E7C10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20387678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graphic frame light 2">
    <p:bg>
      <p:bgRef idx="1001">
        <a:schemeClr val="bg1"/>
      </p:bgRef>
    </p:bg>
    <p:spTree>
      <p:nvGrpSpPr>
        <p:cNvPr id="1" name=""/>
        <p:cNvGrpSpPr/>
        <p:nvPr/>
      </p:nvGrpSpPr>
      <p:grpSpPr>
        <a:xfrm>
          <a:off x="0" y="0"/>
          <a:ext cx="0" cy="0"/>
          <a:chOff x="0" y="0"/>
          <a:chExt cx="0" cy="0"/>
        </a:xfrm>
      </p:grpSpPr>
      <p:pic>
        <p:nvPicPr>
          <p:cNvPr id="4" name="Picture 3" descr="Microsoft Dynamics 365 logo, gray text version">
            <a:extLst>
              <a:ext uri="{FF2B5EF4-FFF2-40B4-BE49-F238E27FC236}">
                <a16:creationId xmlns:a16="http://schemas.microsoft.com/office/drawing/2014/main" id="{A4F019A0-D1A3-4E90-BE72-0BEA5623FC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2891199"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Picture 6" descr="Colorful shipping containers cropped within the Dynamics 365 graphic frame.">
            <a:extLst>
              <a:ext uri="{FF2B5EF4-FFF2-40B4-BE49-F238E27FC236}">
                <a16:creationId xmlns:a16="http://schemas.microsoft.com/office/drawing/2014/main" id="{B4081048-72C7-48BE-A777-3BBC20714E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ltGray">
          <a:xfrm>
            <a:off x="6434098" y="0"/>
            <a:ext cx="5175655" cy="6858000"/>
          </a:xfrm>
          <a:prstGeom prst="rect">
            <a:avLst/>
          </a:prstGeom>
        </p:spPr>
      </p:pic>
    </p:spTree>
    <p:extLst>
      <p:ext uri="{BB962C8B-B14F-4D97-AF65-F5344CB8AC3E}">
        <p14:creationId xmlns:p14="http://schemas.microsoft.com/office/powerpoint/2010/main" val="41363909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91919"/>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30E5D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Picture 1" descr="Microsoft Dynamics 365 logo, white text version">
            <a:extLst>
              <a:ext uri="{FF2B5EF4-FFF2-40B4-BE49-F238E27FC236}">
                <a16:creationId xmlns:a16="http://schemas.microsoft.com/office/drawing/2014/main" id="{AB102EF0-6ED7-4E24-A7D7-8968A6F3D1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2891199" cy="292608"/>
          </a:xfrm>
          <a:prstGeom prst="rect">
            <a:avLst/>
          </a:prstGeom>
        </p:spPr>
      </p:pic>
    </p:spTree>
    <p:extLst>
      <p:ext uri="{BB962C8B-B14F-4D97-AF65-F5344CB8AC3E}">
        <p14:creationId xmlns:p14="http://schemas.microsoft.com/office/powerpoint/2010/main" val="15936444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Picture 1" descr="Microsoft Dynamics 365 logo, gray text version">
            <a:extLst>
              <a:ext uri="{FF2B5EF4-FFF2-40B4-BE49-F238E27FC236}">
                <a16:creationId xmlns:a16="http://schemas.microsoft.com/office/drawing/2014/main" id="{8605861F-6D56-4C9C-8356-37418FCFD8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2891199" cy="292608"/>
          </a:xfrm>
          <a:prstGeom prst="rect">
            <a:avLst/>
          </a:prstGeom>
        </p:spPr>
      </p:pic>
    </p:spTree>
    <p:extLst>
      <p:ext uri="{BB962C8B-B14F-4D97-AF65-F5344CB8AC3E}">
        <p14:creationId xmlns:p14="http://schemas.microsoft.com/office/powerpoint/2010/main" val="20338391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6243275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56704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257605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1012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54952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848254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6" name="Picture 5" descr="A screenshot of a computer screen&#10;&#10;Description automatically generated">
            <a:extLst>
              <a:ext uri="{FF2B5EF4-FFF2-40B4-BE49-F238E27FC236}">
                <a16:creationId xmlns:a16="http://schemas.microsoft.com/office/drawing/2014/main" id="{B8BF65A2-7013-448E-B59A-D1594ABC21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854"/>
          <a:stretch/>
        </p:blipFill>
        <p:spPr>
          <a:xfrm>
            <a:off x="2602618" y="1363144"/>
            <a:ext cx="6986765" cy="5166428"/>
          </a:xfrm>
          <a:prstGeom prst="rect">
            <a:avLst/>
          </a:prstGeom>
        </p:spPr>
      </p:pic>
      <p:sp>
        <p:nvSpPr>
          <p:cNvPr id="7" name="Picture Placeholder 8" descr="This photo is a 'placeholder' only. Drag or drop your screenshot here, or click and tap the center to insert a photo.">
            <a:extLst>
              <a:ext uri="{FF2B5EF4-FFF2-40B4-BE49-F238E27FC236}">
                <a16:creationId xmlns:a16="http://schemas.microsoft.com/office/drawing/2014/main" id="{11957EF6-0806-49E9-B0BF-D730CB9F17F7}"/>
              </a:ext>
            </a:extLst>
          </p:cNvPr>
          <p:cNvSpPr>
            <a:spLocks noGrp="1"/>
          </p:cNvSpPr>
          <p:nvPr>
            <p:ph type="pic" sz="quarter" idx="10" hasCustomPrompt="1"/>
          </p:nvPr>
        </p:nvSpPr>
        <p:spPr>
          <a:xfrm>
            <a:off x="3079750" y="1894975"/>
            <a:ext cx="6107113" cy="4084720"/>
          </a:xfrm>
          <a:solidFill>
            <a:srgbClr val="E6E6E6"/>
          </a:solidFill>
        </p:spPr>
        <p:txBody>
          <a:bodyPr lIns="0" tIns="0" bIns="1463040" anchor="ctr" anchorCtr="0">
            <a:noAutofit/>
          </a:bodyPr>
          <a:lstStyle>
            <a:lvl1pPr marL="0" indent="0" algn="ctr">
              <a:buNone/>
              <a:defRPr sz="1800">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471474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dark 2">
    <p:bg>
      <p:bgPr>
        <a:solidFill>
          <a:srgbClr val="19191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30E5D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Microsoft Dynamics 365 logo, white text version">
            <a:extLst>
              <a:ext uri="{FF2B5EF4-FFF2-40B4-BE49-F238E27FC236}">
                <a16:creationId xmlns:a16="http://schemas.microsoft.com/office/drawing/2014/main" id="{47AA71EC-A6C7-48B6-8F67-8EEA49BDFC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2891199" cy="292608"/>
          </a:xfrm>
          <a:prstGeom prst="rect">
            <a:avLst/>
          </a:prstGeom>
        </p:spPr>
      </p:pic>
      <p:pic>
        <p:nvPicPr>
          <p:cNvPr id="10" name="Picture 9" descr="A person standing in front of a store&#10;&#10;Description automatically generated with medium confidence">
            <a:extLst>
              <a:ext uri="{FF2B5EF4-FFF2-40B4-BE49-F238E27FC236}">
                <a16:creationId xmlns:a16="http://schemas.microsoft.com/office/drawing/2014/main" id="{DC7875BD-5569-4A66-B1C7-70317E4628C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4454590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ice layout with title">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84E6F47-6F6B-4871-961C-736C1A14730E}"/>
              </a:ext>
            </a:extLst>
          </p:cNvPr>
          <p:cNvSpPr>
            <a:spLocks noGrp="1"/>
          </p:cNvSpPr>
          <p:nvPr>
            <p:ph type="title"/>
          </p:nvPr>
        </p:nvSpPr>
        <p:spPr>
          <a:xfrm>
            <a:off x="590868" y="2016204"/>
            <a:ext cx="4160520" cy="1107996"/>
          </a:xfrm>
        </p:spPr>
        <p:txBody>
          <a:bodyPr anchor="b" anchorCtr="0"/>
          <a:lstStyle>
            <a:lvl1pPr>
              <a:defRPr sz="3600">
                <a:solidFill>
                  <a:schemeClr val="tx1"/>
                </a:solidFill>
              </a:defRPr>
            </a:lvl1pPr>
          </a:lstStyle>
          <a:p>
            <a:r>
              <a:rPr lang="en-US"/>
              <a:t>Click to edit Master title style</a:t>
            </a:r>
          </a:p>
        </p:txBody>
      </p:sp>
      <p:sp>
        <p:nvSpPr>
          <p:cNvPr id="14" name="Text Placeholder 3">
            <a:extLst>
              <a:ext uri="{FF2B5EF4-FFF2-40B4-BE49-F238E27FC236}">
                <a16:creationId xmlns:a16="http://schemas.microsoft.com/office/drawing/2014/main" id="{5C8E00C1-C333-4B37-8418-7C574D937CDE}"/>
              </a:ext>
            </a:extLst>
          </p:cNvPr>
          <p:cNvSpPr>
            <a:spLocks noGrp="1"/>
          </p:cNvSpPr>
          <p:nvPr>
            <p:ph type="body" sz="quarter" idx="10"/>
          </p:nvPr>
        </p:nvSpPr>
        <p:spPr>
          <a:xfrm>
            <a:off x="584200" y="3535540"/>
            <a:ext cx="4162425"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7" name="Picture 6" descr="A screenshot of a computer screen&#10;&#10;Description automatically generated">
            <a:extLst>
              <a:ext uri="{FF2B5EF4-FFF2-40B4-BE49-F238E27FC236}">
                <a16:creationId xmlns:a16="http://schemas.microsoft.com/office/drawing/2014/main" id="{34488F87-E74D-431A-961F-47489B45634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854"/>
          <a:stretch/>
        </p:blipFill>
        <p:spPr>
          <a:xfrm>
            <a:off x="5682702" y="845786"/>
            <a:ext cx="6986765" cy="5166428"/>
          </a:xfrm>
          <a:prstGeom prst="rect">
            <a:avLst/>
          </a:prstGeom>
        </p:spPr>
      </p:pic>
      <p:sp>
        <p:nvSpPr>
          <p:cNvPr id="8" name="Picture Placeholder 8" descr="This photo is a 'placeholder' only. Drag or drop your screenshot here, or click and tap the center to insert a photo.">
            <a:extLst>
              <a:ext uri="{FF2B5EF4-FFF2-40B4-BE49-F238E27FC236}">
                <a16:creationId xmlns:a16="http://schemas.microsoft.com/office/drawing/2014/main" id="{D0451994-A6EF-4676-88EA-2F52BAE75490}"/>
              </a:ext>
            </a:extLst>
          </p:cNvPr>
          <p:cNvSpPr>
            <a:spLocks noGrp="1"/>
          </p:cNvSpPr>
          <p:nvPr>
            <p:ph type="pic" sz="quarter" idx="11" hasCustomPrompt="1"/>
          </p:nvPr>
        </p:nvSpPr>
        <p:spPr>
          <a:xfrm>
            <a:off x="6159834" y="1386640"/>
            <a:ext cx="6107113" cy="4084720"/>
          </a:xfrm>
          <a:solidFill>
            <a:srgbClr val="E6E6E6"/>
          </a:solidFill>
        </p:spPr>
        <p:txBody>
          <a:bodyPr lIns="0" tIns="0" bIns="1463040" anchor="ctr" anchorCtr="0">
            <a:noAutofit/>
          </a:bodyPr>
          <a:lstStyle>
            <a:lvl1pPr marL="0" indent="0" algn="ctr">
              <a:buNone/>
              <a:defRPr sz="1800">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1754922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ice layout with 2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C90A81-E0C1-4E0C-9214-FFEF9D0134F3}"/>
              </a:ext>
            </a:extLst>
          </p:cNvPr>
          <p:cNvSpPr>
            <a:spLocks noGrp="1"/>
          </p:cNvSpPr>
          <p:nvPr>
            <p:ph type="title"/>
          </p:nvPr>
        </p:nvSpPr>
        <p:spPr/>
        <p:txBody>
          <a:bodyPr/>
          <a:lstStyle/>
          <a:p>
            <a:r>
              <a:rPr lang="en-US"/>
              <a:t>Click to edit Master title style</a:t>
            </a:r>
          </a:p>
        </p:txBody>
      </p:sp>
      <p:sp>
        <p:nvSpPr>
          <p:cNvPr id="24" name="Table Placeholder 23">
            <a:extLst>
              <a:ext uri="{FF2B5EF4-FFF2-40B4-BE49-F238E27FC236}">
                <a16:creationId xmlns:a16="http://schemas.microsoft.com/office/drawing/2014/main" id="{5F33DC8F-A6F1-463B-BB0F-31062F8E70E2}"/>
              </a:ext>
            </a:extLst>
          </p:cNvPr>
          <p:cNvSpPr>
            <a:spLocks noGrp="1"/>
          </p:cNvSpPr>
          <p:nvPr>
            <p:ph type="tbl" sz="quarter" idx="10"/>
          </p:nvPr>
        </p:nvSpPr>
        <p:spPr>
          <a:xfrm>
            <a:off x="584200" y="1468438"/>
            <a:ext cx="4745037" cy="4800600"/>
          </a:xfrm>
        </p:spPr>
        <p:txBody>
          <a:bodyPr anchor="ctr" anchorCtr="0">
            <a:noAutofit/>
          </a:bodyPr>
          <a:lstStyle/>
          <a:p>
            <a:r>
              <a:rPr lang="en-US"/>
              <a:t>Click icon to add table</a:t>
            </a:r>
          </a:p>
        </p:txBody>
      </p:sp>
      <p:pic>
        <p:nvPicPr>
          <p:cNvPr id="7" name="Picture 6" descr="A screenshot of a computer screen&#10;&#10;Description automatically generated">
            <a:extLst>
              <a:ext uri="{FF2B5EF4-FFF2-40B4-BE49-F238E27FC236}">
                <a16:creationId xmlns:a16="http://schemas.microsoft.com/office/drawing/2014/main" id="{E2EF6BD7-E5A2-4FDA-BCB2-6BE4E0B753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854"/>
          <a:stretch/>
        </p:blipFill>
        <p:spPr>
          <a:xfrm>
            <a:off x="5682702" y="1284938"/>
            <a:ext cx="6986765" cy="5166428"/>
          </a:xfrm>
          <a:prstGeom prst="rect">
            <a:avLst/>
          </a:prstGeom>
        </p:spPr>
      </p:pic>
      <p:sp>
        <p:nvSpPr>
          <p:cNvPr id="8" name="Picture Placeholder 8" descr="This photo is a 'placeholder' only. Drag or drop your screenshot here, or click and tap the center to insert a photo.">
            <a:extLst>
              <a:ext uri="{FF2B5EF4-FFF2-40B4-BE49-F238E27FC236}">
                <a16:creationId xmlns:a16="http://schemas.microsoft.com/office/drawing/2014/main" id="{761F7F10-3382-412C-A3B4-F10C0DCF2A3E}"/>
              </a:ext>
            </a:extLst>
          </p:cNvPr>
          <p:cNvSpPr>
            <a:spLocks noGrp="1"/>
          </p:cNvSpPr>
          <p:nvPr>
            <p:ph type="pic" sz="quarter" idx="11" hasCustomPrompt="1"/>
          </p:nvPr>
        </p:nvSpPr>
        <p:spPr>
          <a:xfrm>
            <a:off x="6159834" y="1825792"/>
            <a:ext cx="6107113" cy="4084720"/>
          </a:xfrm>
          <a:solidFill>
            <a:srgbClr val="E6E6E6"/>
          </a:solidFill>
        </p:spPr>
        <p:txBody>
          <a:bodyPr lIns="0" tIns="0" bIns="1463040" anchor="ctr" anchorCtr="0">
            <a:noAutofit/>
          </a:bodyPr>
          <a:lstStyle>
            <a:lvl1pPr marL="0" indent="0" algn="ctr">
              <a:buNone/>
              <a:defRPr sz="1800">
                <a:solidFill>
                  <a:srgbClr val="000000"/>
                </a:solidFill>
                <a:latin typeface="+mj-lt"/>
              </a:defRPr>
            </a:lvl1pPr>
          </a:lstStyle>
          <a:p>
            <a:r>
              <a:rPr lang="en-US"/>
              <a:t>Drag &amp; drop your screenshot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2486040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014943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857436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503731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723952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1625636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820168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6869578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2891300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quare photo dark 3">
    <p:bg>
      <p:bgPr>
        <a:solidFill>
          <a:srgbClr val="19191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30E5D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Microsoft Dynamics 365 logo, white text version">
            <a:extLst>
              <a:ext uri="{FF2B5EF4-FFF2-40B4-BE49-F238E27FC236}">
                <a16:creationId xmlns:a16="http://schemas.microsoft.com/office/drawing/2014/main" id="{47AA71EC-A6C7-48B6-8F67-8EEA49BDFC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2891199" cy="292608"/>
          </a:xfrm>
          <a:prstGeom prst="rect">
            <a:avLst/>
          </a:prstGeom>
        </p:spPr>
      </p:pic>
      <p:pic>
        <p:nvPicPr>
          <p:cNvPr id="8" name="Picture 7" descr="A skyscraper in a city">
            <a:extLst>
              <a:ext uri="{FF2B5EF4-FFF2-40B4-BE49-F238E27FC236}">
                <a16:creationId xmlns:a16="http://schemas.microsoft.com/office/drawing/2014/main" id="{FC97B996-A6FB-4266-A219-62C631414F8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5714" y="0"/>
            <a:ext cx="6856286" cy="6856286"/>
          </a:xfrm>
          <a:prstGeom prst="rect">
            <a:avLst/>
          </a:prstGeom>
        </p:spPr>
      </p:pic>
    </p:spTree>
    <p:extLst>
      <p:ext uri="{BB962C8B-B14F-4D97-AF65-F5344CB8AC3E}">
        <p14:creationId xmlns:p14="http://schemas.microsoft.com/office/powerpoint/2010/main" val="25986975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0883707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1310878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82581865"/>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884528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4737738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19191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30E5D0"/>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9371548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4771528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19191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30E5D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450980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660796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5654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quare photo light 1">
    <p:bg>
      <p:bgRef idx="1001">
        <a:schemeClr val="bg1"/>
      </p:bgRef>
    </p:bg>
    <p:spTree>
      <p:nvGrpSpPr>
        <p:cNvPr id="1" name=""/>
        <p:cNvGrpSpPr/>
        <p:nvPr/>
      </p:nvGrpSpPr>
      <p:grpSpPr>
        <a:xfrm>
          <a:off x="0" y="0"/>
          <a:ext cx="0" cy="0"/>
          <a:chOff x="0" y="0"/>
          <a:chExt cx="0" cy="0"/>
        </a:xfrm>
      </p:grpSpPr>
      <p:pic>
        <p:nvPicPr>
          <p:cNvPr id="4" name="Picture 3" descr="Microsoft Dynamics 365 logo, gray text version">
            <a:extLst>
              <a:ext uri="{FF2B5EF4-FFF2-40B4-BE49-F238E27FC236}">
                <a16:creationId xmlns:a16="http://schemas.microsoft.com/office/drawing/2014/main" id="{A4F019A0-D1A3-4E90-BE72-0BEA5623FC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2891199"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one man and two women with hard hats reviewing a Surface computer">
            <a:extLst>
              <a:ext uri="{FF2B5EF4-FFF2-40B4-BE49-F238E27FC236}">
                <a16:creationId xmlns:a16="http://schemas.microsoft.com/office/drawing/2014/main" id="{A6BAEDD7-9476-4425-A65F-0E9362C545F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9225617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19191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00469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427831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191919"/>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3" name="Picture 2" descr="Microsoft Dynamics 365 logo, white text version">
            <a:extLst>
              <a:ext uri="{FF2B5EF4-FFF2-40B4-BE49-F238E27FC236}">
                <a16:creationId xmlns:a16="http://schemas.microsoft.com/office/drawing/2014/main" id="{9B7CA3D8-8EC2-4E20-955C-A95CB279C9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2891199" cy="292608"/>
          </a:xfrm>
          <a:prstGeom prst="rect">
            <a:avLst/>
          </a:prstGeom>
        </p:spPr>
      </p:pic>
    </p:spTree>
    <p:extLst>
      <p:ext uri="{BB962C8B-B14F-4D97-AF65-F5344CB8AC3E}">
        <p14:creationId xmlns:p14="http://schemas.microsoft.com/office/powerpoint/2010/main" val="17511335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ck Notes slide Layout">
    <p:bg>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black"/>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black">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bwMode="invGray">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26723618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quare photo light 2">
    <p:bg>
      <p:bgRef idx="1001">
        <a:schemeClr val="bg1"/>
      </p:bgRef>
    </p:bg>
    <p:spTree>
      <p:nvGrpSpPr>
        <p:cNvPr id="1" name=""/>
        <p:cNvGrpSpPr/>
        <p:nvPr/>
      </p:nvGrpSpPr>
      <p:grpSpPr>
        <a:xfrm>
          <a:off x="0" y="0"/>
          <a:ext cx="0" cy="0"/>
          <a:chOff x="0" y="0"/>
          <a:chExt cx="0" cy="0"/>
        </a:xfrm>
      </p:grpSpPr>
      <p:pic>
        <p:nvPicPr>
          <p:cNvPr id="4" name="Picture 3" descr="Microsoft Dynamics 365 logo, gray text version">
            <a:extLst>
              <a:ext uri="{FF2B5EF4-FFF2-40B4-BE49-F238E27FC236}">
                <a16:creationId xmlns:a16="http://schemas.microsoft.com/office/drawing/2014/main" id="{A4F019A0-D1A3-4E90-BE72-0BEA5623FC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2891199"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Picture 6" descr="A person standing in front of a store&#10;&#10;Description automatically generated with medium confidence">
            <a:extLst>
              <a:ext uri="{FF2B5EF4-FFF2-40B4-BE49-F238E27FC236}">
                <a16:creationId xmlns:a16="http://schemas.microsoft.com/office/drawing/2014/main" id="{4A164AC0-2974-4B5E-B9A2-D29FCC6188A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31344663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quare photo light 3">
    <p:bg>
      <p:bgRef idx="1001">
        <a:schemeClr val="bg1"/>
      </p:bgRef>
    </p:bg>
    <p:spTree>
      <p:nvGrpSpPr>
        <p:cNvPr id="1" name=""/>
        <p:cNvGrpSpPr/>
        <p:nvPr/>
      </p:nvGrpSpPr>
      <p:grpSpPr>
        <a:xfrm>
          <a:off x="0" y="0"/>
          <a:ext cx="0" cy="0"/>
          <a:chOff x="0" y="0"/>
          <a:chExt cx="0" cy="0"/>
        </a:xfrm>
      </p:grpSpPr>
      <p:pic>
        <p:nvPicPr>
          <p:cNvPr id="4" name="Picture 3" descr="Microsoft Dynamics 365 logo, gray text version">
            <a:extLst>
              <a:ext uri="{FF2B5EF4-FFF2-40B4-BE49-F238E27FC236}">
                <a16:creationId xmlns:a16="http://schemas.microsoft.com/office/drawing/2014/main" id="{A4F019A0-D1A3-4E90-BE72-0BEA5623FC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2891199"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Picture 6" descr="A skyscraper in a city">
            <a:extLst>
              <a:ext uri="{FF2B5EF4-FFF2-40B4-BE49-F238E27FC236}">
                <a16:creationId xmlns:a16="http://schemas.microsoft.com/office/drawing/2014/main" id="{016A01A7-5F39-4405-B933-742946D0021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5714" y="0"/>
            <a:ext cx="6856286" cy="6856286"/>
          </a:xfrm>
          <a:prstGeom prst="rect">
            <a:avLst/>
          </a:prstGeom>
        </p:spPr>
      </p:pic>
    </p:spTree>
    <p:extLst>
      <p:ext uri="{BB962C8B-B14F-4D97-AF65-F5344CB8AC3E}">
        <p14:creationId xmlns:p14="http://schemas.microsoft.com/office/powerpoint/2010/main" val="8390622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graphic frame dark 1">
    <p:bg>
      <p:bgPr>
        <a:solidFill>
          <a:srgbClr val="19191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30E5D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Microsoft Dynamics 365 logo, white text version">
            <a:extLst>
              <a:ext uri="{FF2B5EF4-FFF2-40B4-BE49-F238E27FC236}">
                <a16:creationId xmlns:a16="http://schemas.microsoft.com/office/drawing/2014/main" id="{47AA71EC-A6C7-48B6-8F67-8EEA49BDFC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2891199" cy="292608"/>
          </a:xfrm>
          <a:prstGeom prst="rect">
            <a:avLst/>
          </a:prstGeom>
        </p:spPr>
      </p:pic>
      <p:pic>
        <p:nvPicPr>
          <p:cNvPr id="13" name="Picture 12" descr="A large glass building with a person walking and another on their cell phone cropped within the Dynamics 365 graphic frame.">
            <a:extLst>
              <a:ext uri="{FF2B5EF4-FFF2-40B4-BE49-F238E27FC236}">
                <a16:creationId xmlns:a16="http://schemas.microsoft.com/office/drawing/2014/main" id="{4D0B5F5C-746A-482A-8923-0B8CBE123F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ltGray">
          <a:xfrm>
            <a:off x="6441123" y="0"/>
            <a:ext cx="5175655" cy="6858000"/>
          </a:xfrm>
          <a:prstGeom prst="rect">
            <a:avLst/>
          </a:prstGeom>
        </p:spPr>
      </p:pic>
    </p:spTree>
    <p:extLst>
      <p:ext uri="{BB962C8B-B14F-4D97-AF65-F5344CB8AC3E}">
        <p14:creationId xmlns:p14="http://schemas.microsoft.com/office/powerpoint/2010/main" val="2785898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graphic frame dark 2">
    <p:bg>
      <p:bgPr>
        <a:solidFill>
          <a:srgbClr val="19191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30E5D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Microsoft Dynamics 365 logo, white text version">
            <a:extLst>
              <a:ext uri="{FF2B5EF4-FFF2-40B4-BE49-F238E27FC236}">
                <a16:creationId xmlns:a16="http://schemas.microsoft.com/office/drawing/2014/main" id="{47AA71EC-A6C7-48B6-8F67-8EEA49BDFC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2891199" cy="292608"/>
          </a:xfrm>
          <a:prstGeom prst="rect">
            <a:avLst/>
          </a:prstGeom>
        </p:spPr>
      </p:pic>
      <p:pic>
        <p:nvPicPr>
          <p:cNvPr id="13" name="Picture 12" descr="Colorful shipping containers cropped within the Dynamics 365 graphic frame.">
            <a:extLst>
              <a:ext uri="{FF2B5EF4-FFF2-40B4-BE49-F238E27FC236}">
                <a16:creationId xmlns:a16="http://schemas.microsoft.com/office/drawing/2014/main" id="{ABAE2B50-363A-4435-A660-CD199CF2D96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ltGray">
          <a:xfrm>
            <a:off x="6434098" y="0"/>
            <a:ext cx="5175655" cy="6858000"/>
          </a:xfrm>
          <a:prstGeom prst="rect">
            <a:avLst/>
          </a:prstGeom>
        </p:spPr>
      </p:pic>
    </p:spTree>
    <p:extLst>
      <p:ext uri="{BB962C8B-B14F-4D97-AF65-F5344CB8AC3E}">
        <p14:creationId xmlns:p14="http://schemas.microsoft.com/office/powerpoint/2010/main" val="25896834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graphic frame light 1">
    <p:bg>
      <p:bgRef idx="1001">
        <a:schemeClr val="bg1"/>
      </p:bgRef>
    </p:bg>
    <p:spTree>
      <p:nvGrpSpPr>
        <p:cNvPr id="1" name=""/>
        <p:cNvGrpSpPr/>
        <p:nvPr/>
      </p:nvGrpSpPr>
      <p:grpSpPr>
        <a:xfrm>
          <a:off x="0" y="0"/>
          <a:ext cx="0" cy="0"/>
          <a:chOff x="0" y="0"/>
          <a:chExt cx="0" cy="0"/>
        </a:xfrm>
      </p:grpSpPr>
      <p:pic>
        <p:nvPicPr>
          <p:cNvPr id="4" name="Picture 3" descr="Microsoft Dynamics 365 logo, gray text version">
            <a:extLst>
              <a:ext uri="{FF2B5EF4-FFF2-40B4-BE49-F238E27FC236}">
                <a16:creationId xmlns:a16="http://schemas.microsoft.com/office/drawing/2014/main" id="{A4F019A0-D1A3-4E90-BE72-0BEA5623FC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2891199"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descr="A large glass building with a person walking and another on their cell phone cropped within the Dynamics 365 graphic frame.">
            <a:extLst>
              <a:ext uri="{FF2B5EF4-FFF2-40B4-BE49-F238E27FC236}">
                <a16:creationId xmlns:a16="http://schemas.microsoft.com/office/drawing/2014/main" id="{322A0B64-4E71-4D02-A514-1446454104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ltGray">
          <a:xfrm>
            <a:off x="6441123" y="0"/>
            <a:ext cx="5175655" cy="6858000"/>
          </a:xfrm>
          <a:prstGeom prst="rect">
            <a:avLst/>
          </a:prstGeom>
        </p:spPr>
      </p:pic>
    </p:spTree>
    <p:extLst>
      <p:ext uri="{BB962C8B-B14F-4D97-AF65-F5344CB8AC3E}">
        <p14:creationId xmlns:p14="http://schemas.microsoft.com/office/powerpoint/2010/main" val="27519089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5"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6749824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docs.microsoft.com/en-us/dynamics365-release-plan/2020wave1/dynamics365-finance/planned-features" TargetMode="Externa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ocs.microsoft.com/en-us/dynamics365-release-plan/2020wave1/dynamics365-supply-chain-management/planned-features"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dynug.no/2020/03/05/mye-nytt-i-business-central/" TargetMode="External"/><Relationship Id="rId7" Type="http://schemas.openxmlformats.org/officeDocument/2006/relationships/hyperlink" Target="https://dynug.no/2020/04/02/store-forbedringer-i-power-virual-agent/" TargetMode="External"/><Relationship Id="rId2" Type="http://schemas.openxmlformats.org/officeDocument/2006/relationships/hyperlink" Target="https://dynug.no/2020/03/03/hundrevis-av-nye-funksjoner/" TargetMode="External"/><Relationship Id="rId1" Type="http://schemas.openxmlformats.org/officeDocument/2006/relationships/slideLayout" Target="../slideLayouts/slideLayout21.xml"/><Relationship Id="rId6" Type="http://schemas.openxmlformats.org/officeDocument/2006/relationships/hyperlink" Target="https://dynug.no/2020/03/20/nyheter-i-power-automate/" TargetMode="External"/><Relationship Id="rId5" Type="http://schemas.openxmlformats.org/officeDocument/2006/relationships/hyperlink" Target="https://dynug.no/2020/03/02/store-bi-nyheter-fra-microsoft/" TargetMode="External"/><Relationship Id="rId4" Type="http://schemas.openxmlformats.org/officeDocument/2006/relationships/hyperlink" Target="https://dynug.no/2020/04/07/vesentlige-oppgraderinger-i-power-apps/"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hyperlink" Target="https://docs.microsoft.com/en-us/dynamics365-release-plan/2020wave1/dynamics365-commerce/planned-features" TargetMode="Externa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docs.microsoft.com/en-us/dynamics365/release-plans/" TargetMode="Externa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xml"/><Relationship Id="rId7" Type="http://schemas.openxmlformats.org/officeDocument/2006/relationships/image" Target="../media/image23.sv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4F145F-0816-4F3E-AEDC-B17625A0C203}"/>
              </a:ext>
            </a:extLst>
          </p:cNvPr>
          <p:cNvSpPr>
            <a:spLocks noGrp="1"/>
          </p:cNvSpPr>
          <p:nvPr>
            <p:ph type="title"/>
          </p:nvPr>
        </p:nvSpPr>
        <p:spPr>
          <a:xfrm>
            <a:off x="588263" y="2979539"/>
            <a:ext cx="4167887" cy="553998"/>
          </a:xfrm>
        </p:spPr>
        <p:txBody>
          <a:bodyPr/>
          <a:lstStyle/>
          <a:p>
            <a:r>
              <a:rPr lang="nb-NO">
                <a:cs typeface="Segoe UI"/>
              </a:rPr>
              <a:t>DynUG.no</a:t>
            </a:r>
            <a:endParaRPr lang="nb-NO"/>
          </a:p>
        </p:txBody>
      </p:sp>
      <p:sp>
        <p:nvSpPr>
          <p:cNvPr id="3" name="Plassholder for tekst 2">
            <a:extLst>
              <a:ext uri="{FF2B5EF4-FFF2-40B4-BE49-F238E27FC236}">
                <a16:creationId xmlns:a16="http://schemas.microsoft.com/office/drawing/2014/main" id="{26A3F35B-876C-44C3-8C6B-BEF50B206751}"/>
              </a:ext>
            </a:extLst>
          </p:cNvPr>
          <p:cNvSpPr>
            <a:spLocks noGrp="1"/>
          </p:cNvSpPr>
          <p:nvPr>
            <p:ph type="body" sz="quarter" idx="12"/>
          </p:nvPr>
        </p:nvSpPr>
        <p:spPr>
          <a:xfrm>
            <a:off x="590148" y="3962400"/>
            <a:ext cx="4464519" cy="338554"/>
          </a:xfrm>
        </p:spPr>
        <p:txBody>
          <a:bodyPr vert="horz" wrap="square" lIns="0" tIns="0" rIns="0" bIns="0" rtlCol="0" anchor="t">
            <a:spAutoFit/>
          </a:bodyPr>
          <a:lstStyle/>
          <a:p>
            <a:r>
              <a:rPr lang="nb-NO" err="1">
                <a:cs typeface="Segoe UI"/>
              </a:rPr>
              <a:t>Release</a:t>
            </a:r>
            <a:r>
              <a:rPr lang="nb-NO">
                <a:cs typeface="Segoe UI"/>
              </a:rPr>
              <a:t> </a:t>
            </a:r>
            <a:r>
              <a:rPr lang="nb-NO" err="1">
                <a:cs typeface="Segoe UI"/>
              </a:rPr>
              <a:t>Wave</a:t>
            </a:r>
            <a:r>
              <a:rPr lang="nb-NO">
                <a:cs typeface="Segoe UI"/>
              </a:rPr>
              <a:t> 1 2020 gjennomgang</a:t>
            </a:r>
            <a:endParaRPr lang="nb-NO"/>
          </a:p>
        </p:txBody>
      </p:sp>
    </p:spTree>
    <p:extLst>
      <p:ext uri="{BB962C8B-B14F-4D97-AF65-F5344CB8AC3E}">
        <p14:creationId xmlns:p14="http://schemas.microsoft.com/office/powerpoint/2010/main" val="92245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37D6-6031-46F6-9194-305F7C399445}"/>
              </a:ext>
            </a:extLst>
          </p:cNvPr>
          <p:cNvSpPr>
            <a:spLocks noGrp="1"/>
          </p:cNvSpPr>
          <p:nvPr>
            <p:ph type="title"/>
          </p:nvPr>
        </p:nvSpPr>
        <p:spPr/>
        <p:txBody>
          <a:bodyPr/>
          <a:lstStyle/>
          <a:p>
            <a:r>
              <a:rPr lang="en-US" err="1"/>
              <a:t>Gruppering</a:t>
            </a:r>
            <a:r>
              <a:rPr lang="en-US"/>
              <a:t> </a:t>
            </a:r>
            <a:r>
              <a:rPr lang="en-US" err="1"/>
              <a:t>i</a:t>
            </a:r>
            <a:r>
              <a:rPr lang="en-US"/>
              <a:t> </a:t>
            </a:r>
            <a:r>
              <a:rPr lang="en-US" err="1"/>
              <a:t>listebilder</a:t>
            </a:r>
            <a:endParaRPr lang="en-US"/>
          </a:p>
        </p:txBody>
      </p:sp>
      <p:pic>
        <p:nvPicPr>
          <p:cNvPr id="4" name="Picture 3">
            <a:extLst>
              <a:ext uri="{FF2B5EF4-FFF2-40B4-BE49-F238E27FC236}">
                <a16:creationId xmlns:a16="http://schemas.microsoft.com/office/drawing/2014/main" id="{992330FD-8C39-4744-B75D-733872A5373F}"/>
              </a:ext>
            </a:extLst>
          </p:cNvPr>
          <p:cNvPicPr>
            <a:picLocks noChangeAspect="1"/>
          </p:cNvPicPr>
          <p:nvPr/>
        </p:nvPicPr>
        <p:blipFill>
          <a:blip r:embed="rId2"/>
          <a:stretch>
            <a:fillRect/>
          </a:stretch>
        </p:blipFill>
        <p:spPr>
          <a:xfrm>
            <a:off x="140450" y="1193547"/>
            <a:ext cx="11911100" cy="5495965"/>
          </a:xfrm>
          <a:prstGeom prst="rect">
            <a:avLst/>
          </a:prstGeom>
        </p:spPr>
      </p:pic>
      <p:grpSp>
        <p:nvGrpSpPr>
          <p:cNvPr id="14" name="Group 13">
            <a:extLst>
              <a:ext uri="{FF2B5EF4-FFF2-40B4-BE49-F238E27FC236}">
                <a16:creationId xmlns:a16="http://schemas.microsoft.com/office/drawing/2014/main" id="{7EEA0EF1-8B43-4EF7-BE5C-527FE8344D17}"/>
              </a:ext>
            </a:extLst>
          </p:cNvPr>
          <p:cNvGrpSpPr/>
          <p:nvPr/>
        </p:nvGrpSpPr>
        <p:grpSpPr>
          <a:xfrm>
            <a:off x="140450" y="1198671"/>
            <a:ext cx="11911100" cy="5490841"/>
            <a:chOff x="140450" y="1198671"/>
            <a:chExt cx="11911100" cy="5490841"/>
          </a:xfrm>
        </p:grpSpPr>
        <p:pic>
          <p:nvPicPr>
            <p:cNvPr id="12" name="Picture 11">
              <a:extLst>
                <a:ext uri="{FF2B5EF4-FFF2-40B4-BE49-F238E27FC236}">
                  <a16:creationId xmlns:a16="http://schemas.microsoft.com/office/drawing/2014/main" id="{D98D1D6A-564C-47F7-AA37-BC1E539895C9}"/>
                </a:ext>
              </a:extLst>
            </p:cNvPr>
            <p:cNvPicPr>
              <a:picLocks noChangeAspect="1"/>
            </p:cNvPicPr>
            <p:nvPr/>
          </p:nvPicPr>
          <p:blipFill rotWithShape="1">
            <a:blip r:embed="rId3"/>
            <a:srcRect t="12251"/>
            <a:stretch/>
          </p:blipFill>
          <p:spPr>
            <a:xfrm>
              <a:off x="140450" y="1198671"/>
              <a:ext cx="11911100" cy="5490841"/>
            </a:xfrm>
            <a:prstGeom prst="rect">
              <a:avLst/>
            </a:prstGeom>
          </p:spPr>
        </p:pic>
        <p:sp>
          <p:nvSpPr>
            <p:cNvPr id="13" name="Rectangle 12">
              <a:extLst>
                <a:ext uri="{FF2B5EF4-FFF2-40B4-BE49-F238E27FC236}">
                  <a16:creationId xmlns:a16="http://schemas.microsoft.com/office/drawing/2014/main" id="{4201B281-7562-4FED-8D57-BA1E2B943A1B}"/>
                </a:ext>
              </a:extLst>
            </p:cNvPr>
            <p:cNvSpPr/>
            <p:nvPr/>
          </p:nvSpPr>
          <p:spPr bwMode="auto">
            <a:xfrm>
              <a:off x="6657065" y="4781671"/>
              <a:ext cx="1217259" cy="320332"/>
            </a:xfrm>
            <a:prstGeom prst="rect">
              <a:avLst/>
            </a:prstGeom>
            <a:solidFill>
              <a:schemeClr val="accent1">
                <a:alpha val="2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pic>
        <p:nvPicPr>
          <p:cNvPr id="16" name="Picture 15">
            <a:extLst>
              <a:ext uri="{FF2B5EF4-FFF2-40B4-BE49-F238E27FC236}">
                <a16:creationId xmlns:a16="http://schemas.microsoft.com/office/drawing/2014/main" id="{28F9372D-F174-4D5B-82DC-43A188D50563}"/>
              </a:ext>
            </a:extLst>
          </p:cNvPr>
          <p:cNvPicPr>
            <a:picLocks noChangeAspect="1"/>
          </p:cNvPicPr>
          <p:nvPr/>
        </p:nvPicPr>
        <p:blipFill rotWithShape="1">
          <a:blip r:embed="rId4"/>
          <a:srcRect t="11380"/>
          <a:stretch/>
        </p:blipFill>
        <p:spPr>
          <a:xfrm>
            <a:off x="140450" y="1193547"/>
            <a:ext cx="11915343" cy="5943599"/>
          </a:xfrm>
          <a:prstGeom prst="rect">
            <a:avLst/>
          </a:prstGeom>
        </p:spPr>
      </p:pic>
    </p:spTree>
    <p:extLst>
      <p:ext uri="{BB962C8B-B14F-4D97-AF65-F5344CB8AC3E}">
        <p14:creationId xmlns:p14="http://schemas.microsoft.com/office/powerpoint/2010/main" val="249035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65981C-1EA1-4571-A848-D344D42E1142}"/>
              </a:ext>
            </a:extLst>
          </p:cNvPr>
          <p:cNvSpPr>
            <a:spLocks noGrp="1"/>
          </p:cNvSpPr>
          <p:nvPr>
            <p:ph type="title"/>
          </p:nvPr>
        </p:nvSpPr>
        <p:spPr/>
        <p:txBody>
          <a:bodyPr/>
          <a:lstStyle/>
          <a:p>
            <a:r>
              <a:rPr lang="en-US"/>
              <a:t>Finance</a:t>
            </a:r>
          </a:p>
        </p:txBody>
      </p:sp>
      <p:sp>
        <p:nvSpPr>
          <p:cNvPr id="6" name="Text Placeholder 5">
            <a:extLst>
              <a:ext uri="{FF2B5EF4-FFF2-40B4-BE49-F238E27FC236}">
                <a16:creationId xmlns:a16="http://schemas.microsoft.com/office/drawing/2014/main" id="{CA7CBEF1-64F4-41BC-BDE1-A93BDA773E4D}"/>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27582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CECE4-AE83-4D41-A70F-AE5F2D2FD409}"/>
              </a:ext>
            </a:extLst>
          </p:cNvPr>
          <p:cNvSpPr>
            <a:spLocks noGrp="1"/>
          </p:cNvSpPr>
          <p:nvPr>
            <p:ph type="title"/>
          </p:nvPr>
        </p:nvSpPr>
        <p:spPr/>
        <p:txBody>
          <a:bodyPr/>
          <a:lstStyle/>
          <a:p>
            <a:r>
              <a:rPr lang="en-US"/>
              <a:t>Finance</a:t>
            </a:r>
          </a:p>
        </p:txBody>
      </p:sp>
      <p:sp>
        <p:nvSpPr>
          <p:cNvPr id="3" name="Text Placeholder 2">
            <a:extLst>
              <a:ext uri="{FF2B5EF4-FFF2-40B4-BE49-F238E27FC236}">
                <a16:creationId xmlns:a16="http://schemas.microsoft.com/office/drawing/2014/main" id="{67398F8E-C8EE-42B8-84DF-37E55B3B403C}"/>
              </a:ext>
            </a:extLst>
          </p:cNvPr>
          <p:cNvSpPr>
            <a:spLocks noGrp="1"/>
          </p:cNvSpPr>
          <p:nvPr>
            <p:ph type="body" sz="quarter" idx="10"/>
          </p:nvPr>
        </p:nvSpPr>
        <p:spPr>
          <a:xfrm>
            <a:off x="586390" y="1434370"/>
            <a:ext cx="11018520" cy="5293757"/>
          </a:xfrm>
        </p:spPr>
        <p:txBody>
          <a:bodyPr/>
          <a:lstStyle/>
          <a:p>
            <a:pPr marL="457200" indent="-457200">
              <a:buFont typeface="Arial" panose="020B0604020202020204" pitchFamily="34" charset="0"/>
              <a:buChar char="•"/>
            </a:pPr>
            <a:r>
              <a:rPr lang="en-US"/>
              <a:t>Kunde </a:t>
            </a:r>
            <a:r>
              <a:rPr lang="en-US" err="1"/>
              <a:t>og</a:t>
            </a:r>
            <a:r>
              <a:rPr lang="en-US"/>
              <a:t> </a:t>
            </a:r>
            <a:r>
              <a:rPr lang="en-US" err="1"/>
              <a:t>leverandørinfo</a:t>
            </a:r>
            <a:r>
              <a:rPr lang="en-US"/>
              <a:t> </a:t>
            </a:r>
            <a:r>
              <a:rPr lang="en-US" err="1"/>
              <a:t>på</a:t>
            </a:r>
            <a:r>
              <a:rPr lang="en-US"/>
              <a:t> </a:t>
            </a:r>
            <a:r>
              <a:rPr lang="en-US" err="1"/>
              <a:t>bilagslisten</a:t>
            </a:r>
            <a:endParaRPr lang="en-US"/>
          </a:p>
          <a:p>
            <a:pPr marL="457200" indent="-457200">
              <a:buFont typeface="Arial" panose="020B0604020202020204" pitchFamily="34" charset="0"/>
              <a:buChar char="•"/>
            </a:pPr>
            <a:r>
              <a:rPr lang="en-US" err="1"/>
              <a:t>Raskere</a:t>
            </a:r>
            <a:r>
              <a:rPr lang="en-US"/>
              <a:t> </a:t>
            </a:r>
            <a:r>
              <a:rPr lang="en-US" err="1"/>
              <a:t>budsjetter</a:t>
            </a:r>
            <a:r>
              <a:rPr lang="en-US"/>
              <a:t>, </a:t>
            </a:r>
            <a:r>
              <a:rPr lang="en-US" err="1"/>
              <a:t>arbeidsflyt</a:t>
            </a:r>
            <a:r>
              <a:rPr lang="en-US"/>
              <a:t> for </a:t>
            </a:r>
            <a:r>
              <a:rPr lang="en-US" err="1"/>
              <a:t>leverandør</a:t>
            </a:r>
            <a:r>
              <a:rPr lang="en-US"/>
              <a:t> faktura </a:t>
            </a:r>
            <a:r>
              <a:rPr lang="en-US" err="1"/>
              <a:t>og</a:t>
            </a:r>
            <a:r>
              <a:rPr lang="en-US"/>
              <a:t> </a:t>
            </a:r>
            <a:r>
              <a:rPr lang="en-US" err="1"/>
              <a:t>ordretillegg</a:t>
            </a:r>
            <a:endParaRPr lang="en-US"/>
          </a:p>
          <a:p>
            <a:pPr marL="457200" indent="-457200">
              <a:buFont typeface="Arial" panose="020B0604020202020204" pitchFamily="34" charset="0"/>
              <a:buChar char="•"/>
            </a:pPr>
            <a:r>
              <a:rPr lang="en-US" b="1" err="1"/>
              <a:t>Kreditthåndtering</a:t>
            </a:r>
            <a:endParaRPr lang="en-US" b="1"/>
          </a:p>
          <a:p>
            <a:pPr marL="457200" indent="-457200">
              <a:buFont typeface="Arial" panose="020B0604020202020204" pitchFamily="34" charset="0"/>
              <a:buChar char="•"/>
            </a:pPr>
            <a:r>
              <a:rPr lang="en-US" err="1"/>
              <a:t>Betalingsforslag</a:t>
            </a:r>
            <a:r>
              <a:rPr lang="en-US"/>
              <a:t> for </a:t>
            </a:r>
            <a:r>
              <a:rPr lang="en-US" err="1"/>
              <a:t>leverandører</a:t>
            </a:r>
            <a:endParaRPr lang="en-US"/>
          </a:p>
          <a:p>
            <a:pPr marL="457200" indent="-457200">
              <a:buFont typeface="Arial" panose="020B0604020202020204" pitchFamily="34" charset="0"/>
              <a:buChar char="•"/>
            </a:pPr>
            <a:r>
              <a:rPr lang="en-US" err="1"/>
              <a:t>Automatisk</a:t>
            </a:r>
            <a:r>
              <a:rPr lang="en-US"/>
              <a:t> </a:t>
            </a:r>
            <a:r>
              <a:rPr lang="en-US" err="1"/>
              <a:t>kundeoppfølging</a:t>
            </a:r>
            <a:endParaRPr lang="en-US"/>
          </a:p>
          <a:p>
            <a:pPr marL="457200" indent="-457200">
              <a:buFont typeface="Arial" panose="020B0604020202020204" pitchFamily="34" charset="0"/>
              <a:buChar char="•"/>
            </a:pPr>
            <a:r>
              <a:rPr lang="en-US"/>
              <a:t>Financial insights</a:t>
            </a:r>
          </a:p>
          <a:p>
            <a:pPr marL="685800" lvl="1" indent="-457200">
              <a:buFont typeface="Arial" panose="020B0604020202020204" pitchFamily="34" charset="0"/>
              <a:buChar char="•"/>
            </a:pPr>
            <a:r>
              <a:rPr lang="en-US" b="1" err="1"/>
              <a:t>Betalingsprediksjon</a:t>
            </a:r>
            <a:endParaRPr lang="en-US" b="1"/>
          </a:p>
          <a:p>
            <a:pPr marL="685800" lvl="1" indent="-457200">
              <a:buFont typeface="Arial" panose="020B0604020202020204" pitchFamily="34" charset="0"/>
              <a:buChar char="•"/>
            </a:pPr>
            <a:r>
              <a:rPr lang="en-US" err="1"/>
              <a:t>Eksterne</a:t>
            </a:r>
            <a:r>
              <a:rPr lang="en-US"/>
              <a:t> data for </a:t>
            </a:r>
            <a:r>
              <a:rPr lang="en-US" err="1"/>
              <a:t>kontantstrømanalyser</a:t>
            </a:r>
            <a:endParaRPr lang="en-US"/>
          </a:p>
          <a:p>
            <a:pPr marL="685800" lvl="1" indent="-457200">
              <a:buFont typeface="Arial" panose="020B0604020202020204" pitchFamily="34" charset="0"/>
              <a:buChar char="•"/>
            </a:pPr>
            <a:r>
              <a:rPr lang="en-US" err="1"/>
              <a:t>Prognoser</a:t>
            </a:r>
            <a:r>
              <a:rPr lang="en-US"/>
              <a:t> for </a:t>
            </a:r>
            <a:r>
              <a:rPr lang="en-US" err="1"/>
              <a:t>bankbalanser</a:t>
            </a:r>
            <a:endParaRPr lang="en-US"/>
          </a:p>
          <a:p>
            <a:pPr marL="685800" lvl="1" indent="-457200">
              <a:buFont typeface="Arial" panose="020B0604020202020204" pitchFamily="34" charset="0"/>
              <a:buChar char="•"/>
            </a:pPr>
            <a:r>
              <a:rPr lang="en-US" err="1"/>
              <a:t>Intelligente</a:t>
            </a:r>
            <a:r>
              <a:rPr lang="en-US"/>
              <a:t> </a:t>
            </a:r>
            <a:r>
              <a:rPr lang="en-US" err="1"/>
              <a:t>budsjettforslag</a:t>
            </a:r>
            <a:endParaRPr lang="en-US"/>
          </a:p>
          <a:p>
            <a:pPr marL="685800" lvl="1" indent="-457200">
              <a:buFont typeface="Arial" panose="020B0604020202020204" pitchFamily="34" charset="0"/>
              <a:buChar char="•"/>
            </a:pPr>
            <a:r>
              <a:rPr lang="en-US"/>
              <a:t>Treasurer workspace</a:t>
            </a:r>
          </a:p>
        </p:txBody>
      </p:sp>
      <p:sp>
        <p:nvSpPr>
          <p:cNvPr id="5" name="TextBox 4">
            <a:extLst>
              <a:ext uri="{FF2B5EF4-FFF2-40B4-BE49-F238E27FC236}">
                <a16:creationId xmlns:a16="http://schemas.microsoft.com/office/drawing/2014/main" id="{D2A6E474-AE9D-41A8-B8FF-379A8266A34D}"/>
              </a:ext>
            </a:extLst>
          </p:cNvPr>
          <p:cNvSpPr txBox="1"/>
          <p:nvPr/>
        </p:nvSpPr>
        <p:spPr>
          <a:xfrm>
            <a:off x="8577262" y="0"/>
            <a:ext cx="4805362" cy="1200329"/>
          </a:xfrm>
          <a:prstGeom prst="rect">
            <a:avLst/>
          </a:prstGeom>
          <a:noFill/>
        </p:spPr>
        <p:txBody>
          <a:bodyPr wrap="square">
            <a:spAutoFit/>
          </a:bodyPr>
          <a:lstStyle/>
          <a:p>
            <a:r>
              <a:rPr lang="en-US">
                <a:hlinkClick r:id="rId2"/>
              </a:rPr>
              <a:t>https://docs.microsoft.com/en-us/dynamics365-release-plan/2020wave1/dynamics365-finance/planned-features</a:t>
            </a:r>
            <a:endParaRPr lang="en-US"/>
          </a:p>
        </p:txBody>
      </p:sp>
    </p:spTree>
    <p:extLst>
      <p:ext uri="{BB962C8B-B14F-4D97-AF65-F5344CB8AC3E}">
        <p14:creationId xmlns:p14="http://schemas.microsoft.com/office/powerpoint/2010/main" val="196240212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C4873-ACA6-43AC-BFDE-8B4D84FB11EA}"/>
              </a:ext>
            </a:extLst>
          </p:cNvPr>
          <p:cNvSpPr>
            <a:spLocks noGrp="1"/>
          </p:cNvSpPr>
          <p:nvPr>
            <p:ph type="title"/>
          </p:nvPr>
        </p:nvSpPr>
        <p:spPr/>
        <p:txBody>
          <a:bodyPr/>
          <a:lstStyle/>
          <a:p>
            <a:r>
              <a:rPr lang="en-US"/>
              <a:t>Credit Management Customer Setups - </a:t>
            </a:r>
            <a:r>
              <a:rPr lang="en-US" err="1">
                <a:solidFill>
                  <a:srgbClr val="FF0000"/>
                </a:solidFill>
              </a:rPr>
              <a:t>Før</a:t>
            </a:r>
            <a:endParaRPr lang="en-US">
              <a:solidFill>
                <a:srgbClr val="FF0000"/>
              </a:solidFill>
            </a:endParaRPr>
          </a:p>
        </p:txBody>
      </p:sp>
      <p:pic>
        <p:nvPicPr>
          <p:cNvPr id="4" name="Picture 3">
            <a:extLst>
              <a:ext uri="{FF2B5EF4-FFF2-40B4-BE49-F238E27FC236}">
                <a16:creationId xmlns:a16="http://schemas.microsoft.com/office/drawing/2014/main" id="{DA37EB1F-3FEE-46AF-9FE3-673010EE3C92}"/>
              </a:ext>
            </a:extLst>
          </p:cNvPr>
          <p:cNvPicPr>
            <a:picLocks noChangeAspect="1"/>
          </p:cNvPicPr>
          <p:nvPr/>
        </p:nvPicPr>
        <p:blipFill>
          <a:blip r:embed="rId3"/>
          <a:stretch>
            <a:fillRect/>
          </a:stretch>
        </p:blipFill>
        <p:spPr>
          <a:xfrm>
            <a:off x="811824" y="1011198"/>
            <a:ext cx="9497552" cy="5704403"/>
          </a:xfrm>
          <a:prstGeom prst="rect">
            <a:avLst/>
          </a:prstGeom>
        </p:spPr>
      </p:pic>
    </p:spTree>
    <p:extLst>
      <p:ext uri="{BB962C8B-B14F-4D97-AF65-F5344CB8AC3E}">
        <p14:creationId xmlns:p14="http://schemas.microsoft.com/office/powerpoint/2010/main" val="204076871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02BDF9-35A5-4985-9EBF-E7D8A16556EF}"/>
              </a:ext>
            </a:extLst>
          </p:cNvPr>
          <p:cNvPicPr>
            <a:picLocks noChangeAspect="1"/>
          </p:cNvPicPr>
          <p:nvPr/>
        </p:nvPicPr>
        <p:blipFill>
          <a:blip r:embed="rId3"/>
          <a:stretch>
            <a:fillRect/>
          </a:stretch>
        </p:blipFill>
        <p:spPr>
          <a:xfrm>
            <a:off x="701291" y="1059643"/>
            <a:ext cx="9380155" cy="5625772"/>
          </a:xfrm>
          <a:prstGeom prst="rect">
            <a:avLst/>
          </a:prstGeom>
        </p:spPr>
      </p:pic>
      <p:sp>
        <p:nvSpPr>
          <p:cNvPr id="5" name="Title 1">
            <a:extLst>
              <a:ext uri="{FF2B5EF4-FFF2-40B4-BE49-F238E27FC236}">
                <a16:creationId xmlns:a16="http://schemas.microsoft.com/office/drawing/2014/main" id="{6DC44960-5DB2-4371-BE23-B9FF8A9E0576}"/>
              </a:ext>
            </a:extLst>
          </p:cNvPr>
          <p:cNvSpPr>
            <a:spLocks noGrp="1"/>
          </p:cNvSpPr>
          <p:nvPr>
            <p:ph type="title"/>
          </p:nvPr>
        </p:nvSpPr>
        <p:spPr>
          <a:xfrm>
            <a:off x="588963" y="457200"/>
            <a:ext cx="11017250" cy="554038"/>
          </a:xfrm>
        </p:spPr>
        <p:txBody>
          <a:bodyPr/>
          <a:lstStyle/>
          <a:p>
            <a:r>
              <a:rPr lang="en-US"/>
              <a:t>Credit Management Customer Setups - </a:t>
            </a:r>
            <a:r>
              <a:rPr lang="en-US" err="1">
                <a:solidFill>
                  <a:schemeClr val="accent1"/>
                </a:solidFill>
              </a:rPr>
              <a:t>Etter</a:t>
            </a:r>
            <a:endParaRPr lang="en-US">
              <a:solidFill>
                <a:schemeClr val="accent1"/>
              </a:solidFill>
            </a:endParaRPr>
          </a:p>
        </p:txBody>
      </p:sp>
    </p:spTree>
    <p:extLst>
      <p:ext uri="{BB962C8B-B14F-4D97-AF65-F5344CB8AC3E}">
        <p14:creationId xmlns:p14="http://schemas.microsoft.com/office/powerpoint/2010/main" val="378608246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3217C4-1A70-4C36-9061-9CCFC6F1BA75}"/>
              </a:ext>
            </a:extLst>
          </p:cNvPr>
          <p:cNvSpPr/>
          <p:nvPr/>
        </p:nvSpPr>
        <p:spPr bwMode="auto">
          <a:xfrm>
            <a:off x="1645920" y="1273629"/>
            <a:ext cx="8294914" cy="5042262"/>
          </a:xfrm>
          <a:prstGeom prst="rect">
            <a:avLst/>
          </a:prstGeom>
          <a:noFill/>
          <a:ln w="508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4DACFF99-F532-4E9D-930F-0416F55E937A}"/>
              </a:ext>
            </a:extLst>
          </p:cNvPr>
          <p:cNvSpPr>
            <a:spLocks noGrp="1"/>
          </p:cNvSpPr>
          <p:nvPr>
            <p:ph type="title"/>
          </p:nvPr>
        </p:nvSpPr>
        <p:spPr/>
        <p:txBody>
          <a:bodyPr/>
          <a:lstStyle/>
          <a:p>
            <a:r>
              <a:rPr lang="en-US"/>
              <a:t>Enhanced Enterprise Credit Management Functionality</a:t>
            </a:r>
          </a:p>
        </p:txBody>
      </p:sp>
      <p:graphicFrame>
        <p:nvGraphicFramePr>
          <p:cNvPr id="4" name="Table 4">
            <a:extLst>
              <a:ext uri="{FF2B5EF4-FFF2-40B4-BE49-F238E27FC236}">
                <a16:creationId xmlns:a16="http://schemas.microsoft.com/office/drawing/2014/main" id="{961C313F-666D-47A6-A505-0322F41AD02D}"/>
              </a:ext>
            </a:extLst>
          </p:cNvPr>
          <p:cNvGraphicFramePr>
            <a:graphicFrameLocks noGrp="1"/>
          </p:cNvGraphicFramePr>
          <p:nvPr/>
        </p:nvGraphicFramePr>
        <p:xfrm>
          <a:off x="1735274" y="1331286"/>
          <a:ext cx="8128000" cy="4912775"/>
        </p:xfrm>
        <a:graphic>
          <a:graphicData uri="http://schemas.openxmlformats.org/drawingml/2006/table">
            <a:tbl>
              <a:tblPr firstRow="1" bandRow="1">
                <a:tableStyleId>{5C22544A-7EE6-4342-B048-85BDC9FD1C3A}</a:tableStyleId>
              </a:tblPr>
              <a:tblGrid>
                <a:gridCol w="3672402">
                  <a:extLst>
                    <a:ext uri="{9D8B030D-6E8A-4147-A177-3AD203B41FA5}">
                      <a16:colId xmlns:a16="http://schemas.microsoft.com/office/drawing/2014/main" val="3639006614"/>
                    </a:ext>
                  </a:extLst>
                </a:gridCol>
                <a:gridCol w="4455598">
                  <a:extLst>
                    <a:ext uri="{9D8B030D-6E8A-4147-A177-3AD203B41FA5}">
                      <a16:colId xmlns:a16="http://schemas.microsoft.com/office/drawing/2014/main" val="1324917402"/>
                    </a:ext>
                  </a:extLst>
                </a:gridCol>
              </a:tblGrid>
              <a:tr h="370840">
                <a:tc>
                  <a:txBody>
                    <a:bodyPr/>
                    <a:lstStyle/>
                    <a:p>
                      <a:pPr algn="ctr"/>
                      <a:r>
                        <a:rPr lang="en-US"/>
                        <a:t>Credit Management Capabilities </a:t>
                      </a:r>
                      <a:r>
                        <a:rPr lang="en-US">
                          <a:solidFill>
                            <a:schemeClr val="accent1">
                              <a:lumMod val="20000"/>
                              <a:lumOff val="80000"/>
                            </a:schemeClr>
                          </a:solidFill>
                          <a:effectLst>
                            <a:innerShdw blurRad="114300">
                              <a:prstClr val="black"/>
                            </a:innerShdw>
                          </a:effectLst>
                        </a:rPr>
                        <a:t>BEFORE</a:t>
                      </a:r>
                    </a:p>
                  </a:txBody>
                  <a:tcPr>
                    <a:solidFill>
                      <a:schemeClr val="tx1"/>
                    </a:solidFill>
                  </a:tcPr>
                </a:tc>
                <a:tc>
                  <a:txBody>
                    <a:bodyPr/>
                    <a:lstStyle/>
                    <a:p>
                      <a:pPr algn="ctr"/>
                      <a:r>
                        <a:rPr lang="en-US"/>
                        <a:t>Credit Management Capabilities </a:t>
                      </a:r>
                    </a:p>
                    <a:p>
                      <a:pPr algn="ctr"/>
                      <a:r>
                        <a:rPr lang="en-US">
                          <a:solidFill>
                            <a:schemeClr val="accent1">
                              <a:lumMod val="20000"/>
                              <a:lumOff val="80000"/>
                            </a:schemeClr>
                          </a:solidFill>
                          <a:effectLst>
                            <a:innerShdw blurRad="114300">
                              <a:prstClr val="black"/>
                            </a:innerShdw>
                          </a:effectLst>
                        </a:rPr>
                        <a:t>AFTER</a:t>
                      </a:r>
                    </a:p>
                  </a:txBody>
                  <a:tcPr>
                    <a:solidFill>
                      <a:schemeClr val="tx1"/>
                    </a:solidFill>
                  </a:tcPr>
                </a:tc>
                <a:extLst>
                  <a:ext uri="{0D108BD9-81ED-4DB2-BD59-A6C34878D82A}">
                    <a16:rowId xmlns:a16="http://schemas.microsoft.com/office/drawing/2014/main" val="1558167990"/>
                  </a:ext>
                </a:extLst>
              </a:tr>
              <a:tr h="370840">
                <a:tc>
                  <a:txBody>
                    <a:bodyPr/>
                    <a:lstStyle/>
                    <a:p>
                      <a:pPr marL="285750" indent="-285750">
                        <a:buFont typeface="Arial" panose="020B0604020202020204" pitchFamily="34" charset="0"/>
                        <a:buChar char="•"/>
                      </a:pPr>
                      <a:r>
                        <a:rPr lang="en-US"/>
                        <a:t>1 Credit Blocker</a:t>
                      </a:r>
                    </a:p>
                  </a:txBody>
                  <a:tcPr>
                    <a:lnR w="12700" cap="flat" cmpd="sng" algn="ctr">
                      <a:solidFill>
                        <a:schemeClr val="tx1"/>
                      </a:solidFill>
                      <a:prstDash val="solid"/>
                      <a:round/>
                      <a:headEnd type="none" w="med" len="med"/>
                      <a:tailEnd type="none" w="med" len="med"/>
                    </a:lnR>
                    <a:solidFill>
                      <a:schemeClr val="bg1"/>
                    </a:solidFill>
                  </a:tcPr>
                </a:tc>
                <a:tc>
                  <a:txBody>
                    <a:bodyPr/>
                    <a:lstStyle/>
                    <a:p>
                      <a:pPr marL="285750" indent="-285750">
                        <a:buFont typeface="Arial" panose="020B0604020202020204" pitchFamily="34" charset="0"/>
                        <a:buChar char="•"/>
                      </a:pPr>
                      <a:r>
                        <a:rPr lang="en-US"/>
                        <a:t>9 Credit Blockers</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852394959"/>
                  </a:ext>
                </a:extLst>
              </a:tr>
              <a:tr h="370840">
                <a:tc>
                  <a:txBody>
                    <a:bodyPr/>
                    <a:lstStyle/>
                    <a:p>
                      <a:endParaRPr lang="en-US"/>
                    </a:p>
                  </a:txBody>
                  <a:tcPr>
                    <a:lnR w="12700" cap="flat" cmpd="sng" algn="ctr">
                      <a:solidFill>
                        <a:schemeClr val="tx1"/>
                      </a:solidFill>
                      <a:prstDash val="solid"/>
                      <a:round/>
                      <a:headEnd type="none" w="med" len="med"/>
                      <a:tailEnd type="none" w="med" len="med"/>
                    </a:lnR>
                    <a:solidFill>
                      <a:schemeClr val="bg1"/>
                    </a:solidFill>
                  </a:tcPr>
                </a:tc>
                <a:tc>
                  <a:txBody>
                    <a:bodyPr/>
                    <a:lstStyle/>
                    <a:p>
                      <a:pPr marL="285750" indent="-285750">
                        <a:buFont typeface="Arial" panose="020B0604020202020204" pitchFamily="34" charset="0"/>
                        <a:buChar char="•"/>
                      </a:pPr>
                      <a:r>
                        <a:rPr lang="en-US"/>
                        <a:t>Send orders to workflow </a:t>
                      </a:r>
                      <a:r>
                        <a:rPr lang="en-US" b="1">
                          <a:solidFill>
                            <a:schemeClr val="tx1"/>
                          </a:solidFill>
                        </a:rPr>
                        <a:t>automatically</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4059429859"/>
                  </a:ext>
                </a:extLst>
              </a:tr>
              <a:tr h="370840">
                <a:tc>
                  <a:txBody>
                    <a:bodyPr/>
                    <a:lstStyle/>
                    <a:p>
                      <a:pPr marL="0" algn="l" defTabSz="932742" rtl="0" eaLnBrk="1" latinLnBrk="0" hangingPunct="1"/>
                      <a:endParaRPr lang="en-US" sz="1800" kern="1200">
                        <a:solidFill>
                          <a:schemeClr val="dk1"/>
                        </a:solidFill>
                        <a:latin typeface="+mn-lt"/>
                        <a:ea typeface="+mn-ea"/>
                        <a:cs typeface="+mn-cs"/>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pPr marL="285750" indent="-285750">
                        <a:buFont typeface="Arial" panose="020B0604020202020204" pitchFamily="34" charset="0"/>
                        <a:buChar char="•"/>
                      </a:pPr>
                      <a:r>
                        <a:rPr lang="en-US" b="1"/>
                        <a:t>Automatic</a:t>
                      </a:r>
                      <a:r>
                        <a:rPr lang="en-US"/>
                        <a:t> Credit Holds based on rules</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252148833"/>
                  </a:ext>
                </a:extLst>
              </a:tr>
              <a:tr h="370840">
                <a:tc>
                  <a:txBody>
                    <a:bodyPr/>
                    <a:lstStyle/>
                    <a:p>
                      <a:r>
                        <a:rPr lang="en-US"/>
                        <a:t> </a:t>
                      </a:r>
                    </a:p>
                  </a:txBody>
                  <a:tcPr>
                    <a:lnR w="12700" cap="flat" cmpd="sng" algn="ctr">
                      <a:solidFill>
                        <a:schemeClr val="tx1"/>
                      </a:solidFill>
                      <a:prstDash val="solid"/>
                      <a:round/>
                      <a:headEnd type="none" w="med" len="med"/>
                      <a:tailEnd type="none" w="med" len="med"/>
                    </a:lnR>
                    <a:solidFill>
                      <a:schemeClr val="bg1"/>
                    </a:solidFill>
                  </a:tcPr>
                </a:tc>
                <a:tc>
                  <a:txBody>
                    <a:bodyPr/>
                    <a:lstStyle/>
                    <a:p>
                      <a:pPr marL="285750" indent="-285750">
                        <a:buFont typeface="Arial" panose="020B0604020202020204" pitchFamily="34" charset="0"/>
                        <a:buChar char="•"/>
                      </a:pPr>
                      <a:r>
                        <a:rPr lang="en-US" b="1"/>
                        <a:t>Automatic</a:t>
                      </a:r>
                      <a:r>
                        <a:rPr lang="en-US"/>
                        <a:t> Credit Reviews</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4243542319"/>
                  </a:ext>
                </a:extLst>
              </a:tr>
              <a:tr h="396655">
                <a:tc>
                  <a:txBody>
                    <a:bodyPr/>
                    <a:lstStyle/>
                    <a:p>
                      <a:endParaRPr lang="en-US"/>
                    </a:p>
                  </a:txBody>
                  <a:tcPr>
                    <a:lnR w="12700" cap="flat" cmpd="sng" algn="ctr">
                      <a:solidFill>
                        <a:schemeClr val="tx1"/>
                      </a:solidFill>
                      <a:prstDash val="solid"/>
                      <a:round/>
                      <a:headEnd type="none" w="med" len="med"/>
                      <a:tailEnd type="none" w="med" len="med"/>
                    </a:lnR>
                    <a:solidFill>
                      <a:schemeClr val="bg1"/>
                    </a:solidFill>
                  </a:tcPr>
                </a:tc>
                <a:tc>
                  <a:txBody>
                    <a:bodyPr/>
                    <a:lstStyle/>
                    <a:p>
                      <a:pPr marL="285750" indent="-285750">
                        <a:buFont typeface="Arial" panose="020B0604020202020204" pitchFamily="34" charset="0"/>
                        <a:buChar char="•"/>
                      </a:pPr>
                      <a:r>
                        <a:rPr lang="en-US"/>
                        <a:t>Temporary Credit Limits</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358914841"/>
                  </a:ext>
                </a:extLst>
              </a:tr>
              <a:tr h="370840">
                <a:tc>
                  <a:txBody>
                    <a:bodyPr/>
                    <a:lstStyle/>
                    <a:p>
                      <a:endParaRPr lang="en-US"/>
                    </a:p>
                  </a:txBody>
                  <a:tcPr>
                    <a:lnR w="12700" cap="flat" cmpd="sng" algn="ctr">
                      <a:solidFill>
                        <a:schemeClr val="tx1"/>
                      </a:solidFill>
                      <a:prstDash val="solid"/>
                      <a:round/>
                      <a:headEnd type="none" w="med" len="med"/>
                      <a:tailEnd type="none" w="med" len="med"/>
                    </a:lnR>
                    <a:solidFill>
                      <a:schemeClr val="bg1"/>
                    </a:solidFill>
                  </a:tcPr>
                </a:tc>
                <a:tc>
                  <a:txBody>
                    <a:bodyPr/>
                    <a:lstStyle/>
                    <a:p>
                      <a:pPr marL="285750" indent="-285750">
                        <a:buFont typeface="Arial" panose="020B0604020202020204" pitchFamily="34" charset="0"/>
                        <a:buChar char="•"/>
                      </a:pPr>
                      <a:r>
                        <a:rPr lang="en-US"/>
                        <a:t>Customer Credit Groups</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5914050"/>
                  </a:ext>
                </a:extLst>
              </a:tr>
              <a:tr h="370840">
                <a:tc>
                  <a:txBody>
                    <a:bodyPr/>
                    <a:lstStyle/>
                    <a:p>
                      <a:endParaRPr lang="en-US"/>
                    </a:p>
                  </a:txBody>
                  <a:tcPr>
                    <a:lnR w="12700" cap="flat" cmpd="sng" algn="ctr">
                      <a:solidFill>
                        <a:schemeClr val="tx1"/>
                      </a:solidFill>
                      <a:prstDash val="solid"/>
                      <a:round/>
                      <a:headEnd type="none" w="med" len="med"/>
                      <a:tailEnd type="none" w="med" len="med"/>
                    </a:lnR>
                    <a:solidFill>
                      <a:schemeClr val="bg1"/>
                    </a:solidFill>
                  </a:tcPr>
                </a:tc>
                <a:tc>
                  <a:txBody>
                    <a:bodyPr/>
                    <a:lstStyle/>
                    <a:p>
                      <a:pPr marL="285750" indent="-285750">
                        <a:buFont typeface="Arial" panose="020B0604020202020204" pitchFamily="34" charset="0"/>
                        <a:buChar char="•"/>
                      </a:pPr>
                      <a:r>
                        <a:rPr lang="en-US" b="1"/>
                        <a:t>Automatic</a:t>
                      </a:r>
                      <a:r>
                        <a:rPr lang="en-US"/>
                        <a:t> Credit Limits</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864140429"/>
                  </a:ext>
                </a:extLst>
              </a:tr>
              <a:tr h="370840">
                <a:tc>
                  <a:txBody>
                    <a:bodyPr/>
                    <a:lstStyle/>
                    <a:p>
                      <a:endParaRPr lang="en-US"/>
                    </a:p>
                  </a:txBody>
                  <a:tcPr>
                    <a:lnR w="12700" cap="flat" cmpd="sng" algn="ctr">
                      <a:solidFill>
                        <a:schemeClr val="tx1"/>
                      </a:solidFill>
                      <a:prstDash val="solid"/>
                      <a:round/>
                      <a:headEnd type="none" w="med" len="med"/>
                      <a:tailEnd type="none" w="med" len="med"/>
                    </a:lnR>
                    <a:solidFill>
                      <a:schemeClr val="bg1"/>
                    </a:solidFill>
                  </a:tcPr>
                </a:tc>
                <a:tc>
                  <a:txBody>
                    <a:bodyPr/>
                    <a:lstStyle/>
                    <a:p>
                      <a:pPr marL="285750" indent="-285750">
                        <a:buFont typeface="Arial" panose="020B0604020202020204" pitchFamily="34" charset="0"/>
                        <a:buChar char="•"/>
                      </a:pPr>
                      <a:r>
                        <a:rPr lang="en-US"/>
                        <a:t>Risk assessment based on customer attributes</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730083215"/>
                  </a:ext>
                </a:extLst>
              </a:tr>
              <a:tr h="370840">
                <a:tc>
                  <a:txBody>
                    <a:bodyPr/>
                    <a:lstStyle/>
                    <a:p>
                      <a:endParaRPr lang="en-US"/>
                    </a:p>
                  </a:txBody>
                  <a:tcPr>
                    <a:lnR w="12700" cap="flat" cmpd="sng" algn="ctr">
                      <a:solidFill>
                        <a:schemeClr val="tx1"/>
                      </a:solidFill>
                      <a:prstDash val="solid"/>
                      <a:round/>
                      <a:headEnd type="none" w="med" len="med"/>
                      <a:tailEnd type="none" w="med" len="med"/>
                    </a:lnR>
                    <a:solidFill>
                      <a:schemeClr val="bg1"/>
                    </a:solidFill>
                  </a:tcPr>
                </a:tc>
                <a:tc>
                  <a:txBody>
                    <a:bodyPr/>
                    <a:lstStyle/>
                    <a:p>
                      <a:pPr marL="285750" indent="-285750">
                        <a:buFont typeface="Arial" panose="020B0604020202020204" pitchFamily="34" charset="0"/>
                        <a:buChar char="•"/>
                      </a:pPr>
                      <a:r>
                        <a:rPr lang="en-US"/>
                        <a:t>Risk Rules/Risk Scores</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287802918"/>
                  </a:ext>
                </a:extLst>
              </a:tr>
              <a:tr h="370840">
                <a:tc>
                  <a:txBody>
                    <a:bodyPr/>
                    <a:lstStyle/>
                    <a:p>
                      <a:endParaRPr lang="en-US"/>
                    </a:p>
                  </a:txBody>
                  <a:tcPr>
                    <a:lnR w="12700" cap="flat" cmpd="sng" algn="ctr">
                      <a:solidFill>
                        <a:schemeClr val="tx1"/>
                      </a:solidFill>
                      <a:prstDash val="solid"/>
                      <a:round/>
                      <a:headEnd type="none" w="med" len="med"/>
                      <a:tailEnd type="none" w="med" len="med"/>
                    </a:lnR>
                    <a:solidFill>
                      <a:schemeClr val="bg1"/>
                    </a:solidFill>
                  </a:tcPr>
                </a:tc>
                <a:tc>
                  <a:txBody>
                    <a:bodyPr/>
                    <a:lstStyle/>
                    <a:p>
                      <a:pPr marL="285750" indent="-285750">
                        <a:buFont typeface="Arial" panose="020B0604020202020204" pitchFamily="34" charset="0"/>
                        <a:buChar char="•"/>
                      </a:pPr>
                      <a:r>
                        <a:rPr lang="en-US"/>
                        <a:t>Release orders </a:t>
                      </a:r>
                      <a:r>
                        <a:rPr lang="en-US" b="1"/>
                        <a:t>automatically</a:t>
                      </a:r>
                      <a:r>
                        <a:rPr lang="en-US"/>
                        <a:t> when issues are addressed</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664290207"/>
                  </a:ext>
                </a:extLst>
              </a:tr>
            </a:tbl>
          </a:graphicData>
        </a:graphic>
      </p:graphicFrame>
    </p:spTree>
    <p:extLst>
      <p:ext uri="{BB962C8B-B14F-4D97-AF65-F5344CB8AC3E}">
        <p14:creationId xmlns:p14="http://schemas.microsoft.com/office/powerpoint/2010/main" val="135951483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25831-6C42-4706-8CF5-41677E453C17}"/>
              </a:ext>
            </a:extLst>
          </p:cNvPr>
          <p:cNvSpPr>
            <a:spLocks noGrp="1"/>
          </p:cNvSpPr>
          <p:nvPr>
            <p:ph type="title"/>
          </p:nvPr>
        </p:nvSpPr>
        <p:spPr/>
        <p:txBody>
          <a:bodyPr/>
          <a:lstStyle/>
          <a:p>
            <a:r>
              <a:rPr lang="en-US" err="1"/>
              <a:t>Betalingsprediksjon</a:t>
            </a:r>
            <a:endParaRPr lang="en-US"/>
          </a:p>
        </p:txBody>
      </p:sp>
      <p:pic>
        <p:nvPicPr>
          <p:cNvPr id="5" name="Picture 6">
            <a:extLst>
              <a:ext uri="{FF2B5EF4-FFF2-40B4-BE49-F238E27FC236}">
                <a16:creationId xmlns:a16="http://schemas.microsoft.com/office/drawing/2014/main" id="{926A8859-DCB9-4D87-A626-331055496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7135" y="1216521"/>
            <a:ext cx="9292643" cy="542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90104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97B2C-D47A-4A0E-AA18-9C5A3077256C}"/>
              </a:ext>
            </a:extLst>
          </p:cNvPr>
          <p:cNvSpPr>
            <a:spLocks noGrp="1"/>
          </p:cNvSpPr>
          <p:nvPr>
            <p:ph type="title"/>
          </p:nvPr>
        </p:nvSpPr>
        <p:spPr/>
        <p:txBody>
          <a:bodyPr/>
          <a:lstStyle/>
          <a:p>
            <a:r>
              <a:rPr lang="en-US"/>
              <a:t>Supply Chain Management</a:t>
            </a:r>
          </a:p>
        </p:txBody>
      </p:sp>
      <p:sp>
        <p:nvSpPr>
          <p:cNvPr id="7" name="Text Placeholder 6">
            <a:extLst>
              <a:ext uri="{FF2B5EF4-FFF2-40B4-BE49-F238E27FC236}">
                <a16:creationId xmlns:a16="http://schemas.microsoft.com/office/drawing/2014/main" id="{87C7BF96-0B2A-45B5-A9FF-6F47E633F57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54236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77AD90-4392-4DE5-B148-F837ED0BA4CE}"/>
              </a:ext>
            </a:extLst>
          </p:cNvPr>
          <p:cNvSpPr>
            <a:spLocks noGrp="1"/>
          </p:cNvSpPr>
          <p:nvPr>
            <p:ph type="title"/>
          </p:nvPr>
        </p:nvSpPr>
        <p:spPr/>
        <p:txBody>
          <a:bodyPr/>
          <a:lstStyle/>
          <a:p>
            <a:r>
              <a:rPr lang="en-US"/>
              <a:t>Supply Chain Management</a:t>
            </a:r>
          </a:p>
        </p:txBody>
      </p:sp>
      <p:sp>
        <p:nvSpPr>
          <p:cNvPr id="5" name="Text Placeholder 4">
            <a:extLst>
              <a:ext uri="{FF2B5EF4-FFF2-40B4-BE49-F238E27FC236}">
                <a16:creationId xmlns:a16="http://schemas.microsoft.com/office/drawing/2014/main" id="{B520F943-D75F-4E8B-9C27-C4B3CC2B8227}"/>
              </a:ext>
            </a:extLst>
          </p:cNvPr>
          <p:cNvSpPr>
            <a:spLocks noGrp="1"/>
          </p:cNvSpPr>
          <p:nvPr>
            <p:ph type="body" sz="quarter" idx="10"/>
          </p:nvPr>
        </p:nvSpPr>
        <p:spPr>
          <a:xfrm>
            <a:off x="638777" y="1767744"/>
            <a:ext cx="11018520" cy="3859518"/>
          </a:xfrm>
        </p:spPr>
        <p:txBody>
          <a:bodyPr numCol="2"/>
          <a:lstStyle/>
          <a:p>
            <a:pPr marL="457200" indent="-457200">
              <a:buFont typeface="Arial" panose="020B0604020202020204" pitchFamily="34" charset="0"/>
              <a:buChar char="•"/>
            </a:pPr>
            <a:r>
              <a:rPr lang="en-US" sz="2400" err="1"/>
              <a:t>Aktiva</a:t>
            </a:r>
            <a:r>
              <a:rPr lang="en-US" sz="2400"/>
              <a:t> </a:t>
            </a:r>
            <a:r>
              <a:rPr lang="en-US" sz="2400" err="1"/>
              <a:t>behandling</a:t>
            </a:r>
            <a:endParaRPr lang="en-US" sz="2400"/>
          </a:p>
          <a:p>
            <a:pPr marL="685800" lvl="1" indent="-457200">
              <a:buFont typeface="Arial" panose="020B0604020202020204" pitchFamily="34" charset="0"/>
              <a:buChar char="•"/>
            </a:pPr>
            <a:r>
              <a:rPr lang="en-US" sz="1800" err="1"/>
              <a:t>Bedre</a:t>
            </a:r>
            <a:r>
              <a:rPr lang="en-US" sz="1800"/>
              <a:t> </a:t>
            </a:r>
            <a:r>
              <a:rPr lang="en-US" sz="1800" err="1"/>
              <a:t>knytning</a:t>
            </a:r>
            <a:r>
              <a:rPr lang="en-US" sz="1800"/>
              <a:t> </a:t>
            </a:r>
            <a:r>
              <a:rPr lang="en-US" sz="1800" err="1"/>
              <a:t>til</a:t>
            </a:r>
            <a:r>
              <a:rPr lang="en-US" sz="1800"/>
              <a:t> </a:t>
            </a:r>
            <a:r>
              <a:rPr lang="en-US" sz="1800" err="1"/>
              <a:t>Produksjon</a:t>
            </a:r>
            <a:r>
              <a:rPr lang="en-US" sz="1800"/>
              <a:t>, </a:t>
            </a:r>
            <a:r>
              <a:rPr lang="en-US" sz="1800" err="1"/>
              <a:t>Prosjekt</a:t>
            </a:r>
            <a:r>
              <a:rPr lang="en-US" sz="1800"/>
              <a:t>, </a:t>
            </a:r>
            <a:r>
              <a:rPr lang="en-US" sz="1800" err="1"/>
              <a:t>Anleggsmidler</a:t>
            </a:r>
            <a:r>
              <a:rPr lang="en-US" sz="1800"/>
              <a:t> </a:t>
            </a:r>
            <a:r>
              <a:rPr lang="en-US" sz="1800" err="1"/>
              <a:t>og</a:t>
            </a:r>
            <a:r>
              <a:rPr lang="en-US" sz="1800"/>
              <a:t> Field service</a:t>
            </a:r>
          </a:p>
          <a:p>
            <a:pPr marL="685800" lvl="1" indent="-457200">
              <a:buFont typeface="Arial" panose="020B0604020202020204" pitchFamily="34" charset="0"/>
              <a:buChar char="•"/>
            </a:pPr>
            <a:r>
              <a:rPr lang="en-US" sz="1800" b="1" err="1"/>
              <a:t>Visuell</a:t>
            </a:r>
            <a:r>
              <a:rPr lang="en-US" sz="1800" b="1"/>
              <a:t> </a:t>
            </a:r>
            <a:r>
              <a:rPr lang="en-US" sz="1800" b="1" err="1"/>
              <a:t>planlegging</a:t>
            </a:r>
            <a:endParaRPr lang="en-US" sz="1800" b="1"/>
          </a:p>
          <a:p>
            <a:pPr marL="685800" lvl="1" indent="-457200">
              <a:buFont typeface="Arial" panose="020B0604020202020204" pitchFamily="34" charset="0"/>
              <a:buChar char="•"/>
            </a:pPr>
            <a:r>
              <a:rPr lang="en-US" sz="1800"/>
              <a:t>Guides</a:t>
            </a:r>
          </a:p>
          <a:p>
            <a:pPr marL="457200" indent="-457200">
              <a:buFont typeface="Arial" panose="020B0604020202020204" pitchFamily="34" charset="0"/>
              <a:buChar char="•"/>
            </a:pPr>
            <a:r>
              <a:rPr lang="en-US" sz="2400"/>
              <a:t>Inventory on-hand service</a:t>
            </a:r>
          </a:p>
          <a:p>
            <a:pPr marL="457200" indent="-457200">
              <a:buFont typeface="Arial" panose="020B0604020202020204" pitchFamily="34" charset="0"/>
              <a:buChar char="•"/>
            </a:pPr>
            <a:r>
              <a:rPr lang="en-US" sz="2400" err="1"/>
              <a:t>Produksjon</a:t>
            </a:r>
            <a:endParaRPr lang="en-US" sz="2400"/>
          </a:p>
          <a:p>
            <a:pPr marL="685800" lvl="1" indent="-457200">
              <a:buFont typeface="Arial" panose="020B0604020202020204" pitchFamily="34" charset="0"/>
              <a:buChar char="•"/>
            </a:pPr>
            <a:r>
              <a:rPr lang="en-US" sz="1800" b="1"/>
              <a:t>IoT Intelligence insights</a:t>
            </a:r>
          </a:p>
          <a:p>
            <a:pPr marL="685800" lvl="1" indent="-457200">
              <a:buFont typeface="Arial" panose="020B0604020202020204" pitchFamily="34" charset="0"/>
              <a:buChar char="•"/>
            </a:pPr>
            <a:r>
              <a:rPr lang="en-US" sz="1800" err="1"/>
              <a:t>Forbedringer</a:t>
            </a:r>
            <a:r>
              <a:rPr lang="en-US" sz="1800"/>
              <a:t> </a:t>
            </a:r>
            <a:r>
              <a:rPr lang="en-US" sz="1800" err="1"/>
              <a:t>på</a:t>
            </a:r>
            <a:r>
              <a:rPr lang="en-US" sz="1800"/>
              <a:t> </a:t>
            </a:r>
            <a:r>
              <a:rPr lang="en-US" sz="1800" err="1"/>
              <a:t>produksjonsterminaler</a:t>
            </a:r>
            <a:endParaRPr lang="en-US" sz="1800"/>
          </a:p>
          <a:p>
            <a:pPr marL="685800" lvl="1" indent="-457200">
              <a:buFont typeface="Arial" panose="020B0604020202020204" pitchFamily="34" charset="0"/>
              <a:buChar char="•"/>
            </a:pPr>
            <a:r>
              <a:rPr lang="en-US" sz="1800"/>
              <a:t>Data </a:t>
            </a:r>
            <a:r>
              <a:rPr lang="en-US" sz="1800" err="1"/>
              <a:t>entiteter</a:t>
            </a:r>
            <a:r>
              <a:rPr lang="en-US" sz="1800"/>
              <a:t> for </a:t>
            </a:r>
            <a:r>
              <a:rPr lang="en-US" sz="1800" err="1"/>
              <a:t>produksjon</a:t>
            </a:r>
            <a:endParaRPr lang="en-US" sz="1800"/>
          </a:p>
          <a:p>
            <a:pPr marL="685800" lvl="1" indent="-457200">
              <a:buFont typeface="Arial" panose="020B0604020202020204" pitchFamily="34" charset="0"/>
              <a:buChar char="•"/>
            </a:pPr>
            <a:endParaRPr lang="en-US" sz="1800"/>
          </a:p>
          <a:p>
            <a:pPr marL="457200" indent="-457200">
              <a:buFont typeface="Arial" panose="020B0604020202020204" pitchFamily="34" charset="0"/>
              <a:buChar char="•"/>
            </a:pPr>
            <a:r>
              <a:rPr lang="en-US" sz="2400"/>
              <a:t>Trade &amp; Source</a:t>
            </a:r>
          </a:p>
          <a:p>
            <a:pPr marL="685800" lvl="1" indent="-457200">
              <a:buFont typeface="Arial" panose="020B0604020202020204" pitchFamily="34" charset="0"/>
              <a:buChar char="•"/>
            </a:pPr>
            <a:r>
              <a:rPr lang="en-US" sz="1800" err="1"/>
              <a:t>Ytelsesforbedringer</a:t>
            </a:r>
            <a:r>
              <a:rPr lang="en-US" sz="1800"/>
              <a:t> </a:t>
            </a:r>
            <a:r>
              <a:rPr lang="en-US" sz="1800" err="1"/>
              <a:t>på</a:t>
            </a:r>
            <a:r>
              <a:rPr lang="en-US" sz="1800"/>
              <a:t> </a:t>
            </a:r>
            <a:r>
              <a:rPr lang="en-US" sz="1800" err="1"/>
              <a:t>Innkjøp</a:t>
            </a:r>
            <a:r>
              <a:rPr lang="en-US" sz="1800"/>
              <a:t> </a:t>
            </a:r>
            <a:r>
              <a:rPr lang="en-US" sz="1800" err="1"/>
              <a:t>og</a:t>
            </a:r>
            <a:r>
              <a:rPr lang="en-US" sz="1800"/>
              <a:t> </a:t>
            </a:r>
            <a:r>
              <a:rPr lang="en-US" sz="1800" err="1"/>
              <a:t>Salg</a:t>
            </a:r>
            <a:endParaRPr lang="en-US" sz="1800"/>
          </a:p>
          <a:p>
            <a:pPr marL="685800" lvl="1" indent="-457200">
              <a:buFont typeface="Arial" panose="020B0604020202020204" pitchFamily="34" charset="0"/>
              <a:buChar char="•"/>
            </a:pPr>
            <a:r>
              <a:rPr lang="en-US" sz="1800" err="1"/>
              <a:t>Håndtering</a:t>
            </a:r>
            <a:r>
              <a:rPr lang="en-US" sz="1800"/>
              <a:t> av </a:t>
            </a:r>
            <a:r>
              <a:rPr lang="en-US" sz="1800" err="1"/>
              <a:t>farlig</a:t>
            </a:r>
            <a:r>
              <a:rPr lang="en-US" sz="1800"/>
              <a:t> gods</a:t>
            </a:r>
          </a:p>
          <a:p>
            <a:pPr marL="685800" lvl="1" indent="-457200">
              <a:buFont typeface="Arial" panose="020B0604020202020204" pitchFamily="34" charset="0"/>
              <a:buChar char="•"/>
            </a:pPr>
            <a:r>
              <a:rPr lang="en-US" sz="1800" err="1"/>
              <a:t>Forbedringer</a:t>
            </a:r>
            <a:r>
              <a:rPr lang="en-US" sz="1800"/>
              <a:t> </a:t>
            </a:r>
            <a:r>
              <a:rPr lang="en-US" sz="1800" err="1"/>
              <a:t>på</a:t>
            </a:r>
            <a:r>
              <a:rPr lang="en-US" sz="1800"/>
              <a:t> </a:t>
            </a:r>
            <a:r>
              <a:rPr lang="en-US" sz="1800" err="1"/>
              <a:t>innkjøpsbehandling</a:t>
            </a:r>
            <a:r>
              <a:rPr lang="en-US" sz="1800"/>
              <a:t>/</a:t>
            </a:r>
            <a:r>
              <a:rPr lang="en-US" sz="1800" err="1"/>
              <a:t>ekstern</a:t>
            </a:r>
            <a:r>
              <a:rPr lang="en-US" sz="1800"/>
              <a:t> </a:t>
            </a:r>
            <a:r>
              <a:rPr lang="en-US" sz="1800" err="1"/>
              <a:t>katalog</a:t>
            </a:r>
            <a:endParaRPr lang="en-US" sz="1800"/>
          </a:p>
          <a:p>
            <a:pPr marL="685800" lvl="1" indent="-457200">
              <a:buFont typeface="Arial" panose="020B0604020202020204" pitchFamily="34" charset="0"/>
              <a:buChar char="•"/>
            </a:pPr>
            <a:r>
              <a:rPr lang="en-US" sz="1800" err="1"/>
              <a:t>Leveringsdato</a:t>
            </a:r>
            <a:r>
              <a:rPr lang="en-US" sz="1800"/>
              <a:t> med </a:t>
            </a:r>
            <a:r>
              <a:rPr lang="en-US" sz="1800" err="1"/>
              <a:t>ledetid</a:t>
            </a:r>
            <a:r>
              <a:rPr lang="en-US" sz="1800"/>
              <a:t> for </a:t>
            </a:r>
            <a:r>
              <a:rPr lang="en-US" sz="1800" err="1"/>
              <a:t>innkjøpsordre</a:t>
            </a:r>
            <a:endParaRPr lang="en-US" sz="1800"/>
          </a:p>
          <a:p>
            <a:pPr marL="457200" indent="-457200">
              <a:buFont typeface="Arial" panose="020B0604020202020204" pitchFamily="34" charset="0"/>
              <a:buChar char="•"/>
            </a:pPr>
            <a:r>
              <a:rPr lang="en-US" sz="2400" err="1"/>
              <a:t>Lagerstyring</a:t>
            </a:r>
            <a:endParaRPr lang="en-US" sz="2400"/>
          </a:p>
          <a:p>
            <a:pPr marL="685800" lvl="1" indent="-457200">
              <a:buFont typeface="Arial" panose="020B0604020202020204" pitchFamily="34" charset="0"/>
              <a:buChar char="•"/>
            </a:pPr>
            <a:r>
              <a:rPr lang="en-US" sz="1800" err="1"/>
              <a:t>Masseutrulling</a:t>
            </a:r>
            <a:r>
              <a:rPr lang="en-US" sz="1800"/>
              <a:t> av WHS </a:t>
            </a:r>
            <a:r>
              <a:rPr lang="en-US" sz="1800" err="1"/>
              <a:t>terminaler</a:t>
            </a:r>
            <a:endParaRPr lang="en-US" sz="1800"/>
          </a:p>
          <a:p>
            <a:pPr marL="685800" lvl="1" indent="-457200">
              <a:buFont typeface="Arial" panose="020B0604020202020204" pitchFamily="34" charset="0"/>
              <a:buChar char="•"/>
            </a:pPr>
            <a:r>
              <a:rPr lang="en-US" sz="1800" err="1"/>
              <a:t>Prosessforbedringer</a:t>
            </a:r>
            <a:r>
              <a:rPr lang="en-US" sz="1800"/>
              <a:t> for </a:t>
            </a:r>
            <a:r>
              <a:rPr lang="en-US" sz="1800" err="1"/>
              <a:t>avansert</a:t>
            </a:r>
            <a:r>
              <a:rPr lang="en-US" sz="1800"/>
              <a:t> </a:t>
            </a:r>
            <a:r>
              <a:rPr lang="en-US" sz="1800" err="1"/>
              <a:t>lagerstyring</a:t>
            </a:r>
            <a:endParaRPr lang="en-US" sz="1800"/>
          </a:p>
          <a:p>
            <a:pPr marL="685800" lvl="1" indent="-457200">
              <a:buFont typeface="Arial" panose="020B0604020202020204" pitchFamily="34" charset="0"/>
              <a:buChar char="•"/>
            </a:pPr>
            <a:r>
              <a:rPr lang="en-US" sz="1800"/>
              <a:t>Catch weight </a:t>
            </a:r>
            <a:r>
              <a:rPr lang="en-US" sz="1800" err="1"/>
              <a:t>forbedringer</a:t>
            </a:r>
            <a:endParaRPr lang="en-US" sz="1800"/>
          </a:p>
          <a:p>
            <a:pPr marL="685800" lvl="1" indent="-457200">
              <a:buFont typeface="Arial" panose="020B0604020202020204" pitchFamily="34" charset="0"/>
              <a:buChar char="•"/>
            </a:pPr>
            <a:endParaRPr lang="en-US" sz="1800"/>
          </a:p>
        </p:txBody>
      </p:sp>
      <p:sp>
        <p:nvSpPr>
          <p:cNvPr id="7" name="TextBox 6">
            <a:extLst>
              <a:ext uri="{FF2B5EF4-FFF2-40B4-BE49-F238E27FC236}">
                <a16:creationId xmlns:a16="http://schemas.microsoft.com/office/drawing/2014/main" id="{93A8E3D3-8515-4CC0-ACFE-172C940512B5}"/>
              </a:ext>
            </a:extLst>
          </p:cNvPr>
          <p:cNvSpPr txBox="1"/>
          <p:nvPr/>
        </p:nvSpPr>
        <p:spPr>
          <a:xfrm>
            <a:off x="7953375" y="0"/>
            <a:ext cx="4462462" cy="1200329"/>
          </a:xfrm>
          <a:prstGeom prst="rect">
            <a:avLst/>
          </a:prstGeom>
          <a:noFill/>
        </p:spPr>
        <p:txBody>
          <a:bodyPr wrap="square">
            <a:spAutoFit/>
          </a:bodyPr>
          <a:lstStyle/>
          <a:p>
            <a:r>
              <a:rPr lang="en-US">
                <a:hlinkClick r:id="rId3"/>
              </a:rPr>
              <a:t>https://docs.microsoft.com/en-us/dynamics365-release-plan/2020wave1/dynamics365-supply-chain-management/planned-features</a:t>
            </a:r>
            <a:endParaRPr lang="en-US"/>
          </a:p>
        </p:txBody>
      </p:sp>
    </p:spTree>
    <p:extLst>
      <p:ext uri="{BB962C8B-B14F-4D97-AF65-F5344CB8AC3E}">
        <p14:creationId xmlns:p14="http://schemas.microsoft.com/office/powerpoint/2010/main" val="305350651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7B2CB-DAB4-42A4-BDE0-0F32D4CBE6EE}"/>
              </a:ext>
            </a:extLst>
          </p:cNvPr>
          <p:cNvSpPr>
            <a:spLocks noGrp="1"/>
          </p:cNvSpPr>
          <p:nvPr>
            <p:ph type="title"/>
          </p:nvPr>
        </p:nvSpPr>
        <p:spPr/>
        <p:txBody>
          <a:bodyPr/>
          <a:lstStyle/>
          <a:p>
            <a:r>
              <a:rPr lang="en-US" err="1"/>
              <a:t>Visuell</a:t>
            </a:r>
            <a:r>
              <a:rPr lang="en-US"/>
              <a:t> </a:t>
            </a:r>
            <a:r>
              <a:rPr lang="en-US" err="1"/>
              <a:t>planlegging</a:t>
            </a:r>
            <a:endParaRPr lang="en-US"/>
          </a:p>
        </p:txBody>
      </p:sp>
      <p:sp>
        <p:nvSpPr>
          <p:cNvPr id="3" name="Text Placeholder 2">
            <a:extLst>
              <a:ext uri="{FF2B5EF4-FFF2-40B4-BE49-F238E27FC236}">
                <a16:creationId xmlns:a16="http://schemas.microsoft.com/office/drawing/2014/main" id="{C6BE589A-D5ED-4F1E-8E36-CE6161841D7D}"/>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5CBAF027-7EAE-4389-B859-7865215EEEFB}"/>
              </a:ext>
            </a:extLst>
          </p:cNvPr>
          <p:cNvPicPr>
            <a:picLocks noChangeAspect="1"/>
          </p:cNvPicPr>
          <p:nvPr/>
        </p:nvPicPr>
        <p:blipFill rotWithShape="1">
          <a:blip r:embed="rId2"/>
          <a:srcRect t="6666"/>
          <a:stretch/>
        </p:blipFill>
        <p:spPr>
          <a:xfrm>
            <a:off x="1226470" y="1118534"/>
            <a:ext cx="9261957" cy="5549551"/>
          </a:xfrm>
          <a:prstGeom prst="rect">
            <a:avLst/>
          </a:prstGeom>
        </p:spPr>
      </p:pic>
    </p:spTree>
    <p:extLst>
      <p:ext uri="{BB962C8B-B14F-4D97-AF65-F5344CB8AC3E}">
        <p14:creationId xmlns:p14="http://schemas.microsoft.com/office/powerpoint/2010/main" val="185039372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FC3FC2F-D0FE-4627-84A7-3C5F186B08E2}"/>
              </a:ext>
            </a:extLst>
          </p:cNvPr>
          <p:cNvSpPr>
            <a:spLocks noGrp="1"/>
          </p:cNvSpPr>
          <p:nvPr>
            <p:ph type="title"/>
          </p:nvPr>
        </p:nvSpPr>
        <p:spPr>
          <a:xfrm>
            <a:off x="6007067" y="1747404"/>
            <a:ext cx="6188532" cy="492443"/>
          </a:xfrm>
        </p:spPr>
        <p:txBody>
          <a:bodyPr/>
          <a:lstStyle/>
          <a:p>
            <a:pPr algn="r"/>
            <a:r>
              <a:rPr lang="en-US" sz="3200">
                <a:cs typeface="Segoe UI"/>
              </a:rPr>
              <a:t>AGENDA</a:t>
            </a:r>
            <a:endParaRPr lang="en-US" sz="3200"/>
          </a:p>
        </p:txBody>
      </p:sp>
      <p:graphicFrame>
        <p:nvGraphicFramePr>
          <p:cNvPr id="3" name="Table 2">
            <a:extLst>
              <a:ext uri="{FF2B5EF4-FFF2-40B4-BE49-F238E27FC236}">
                <a16:creationId xmlns:a16="http://schemas.microsoft.com/office/drawing/2014/main" id="{4A99596F-CC8B-4FDA-A0A1-2DF8EF3AE56B}"/>
              </a:ext>
            </a:extLst>
          </p:cNvPr>
          <p:cNvGraphicFramePr/>
          <p:nvPr>
            <p:extLst>
              <p:ext uri="{D42A27DB-BD31-4B8C-83A1-F6EECF244321}">
                <p14:modId xmlns:p14="http://schemas.microsoft.com/office/powerpoint/2010/main" val="4076375361"/>
              </p:ext>
            </p:extLst>
          </p:nvPr>
        </p:nvGraphicFramePr>
        <p:xfrm>
          <a:off x="6116539" y="2154409"/>
          <a:ext cx="6107114" cy="3756533"/>
        </p:xfrm>
        <a:graphic>
          <a:graphicData uri="http://schemas.openxmlformats.org/drawingml/2006/table">
            <a:tbl>
              <a:tblPr firstRow="1" firstCol="1" bandRow="1">
                <a:tableStyleId>{3B4B98B0-60AC-42C2-AFA5-B58CD77FA1E5}</a:tableStyleId>
              </a:tblPr>
              <a:tblGrid>
                <a:gridCol w="768294">
                  <a:extLst>
                    <a:ext uri="{9D8B030D-6E8A-4147-A177-3AD203B41FA5}">
                      <a16:colId xmlns:a16="http://schemas.microsoft.com/office/drawing/2014/main" val="2314266493"/>
                    </a:ext>
                  </a:extLst>
                </a:gridCol>
                <a:gridCol w="5338820">
                  <a:extLst>
                    <a:ext uri="{9D8B030D-6E8A-4147-A177-3AD203B41FA5}">
                      <a16:colId xmlns:a16="http://schemas.microsoft.com/office/drawing/2014/main" val="49478814"/>
                    </a:ext>
                  </a:extLst>
                </a:gridCol>
              </a:tblGrid>
              <a:tr h="590065">
                <a:tc>
                  <a:txBody>
                    <a:bodyPr/>
                    <a:lstStyle/>
                    <a:p>
                      <a:pPr marL="0" marR="0" algn="l" fontAlgn="t">
                        <a:spcBef>
                          <a:spcPts val="0"/>
                        </a:spcBef>
                        <a:spcAft>
                          <a:spcPts val="0"/>
                        </a:spcAft>
                      </a:pPr>
                      <a:r>
                        <a:rPr lang="en-US" sz="1400" u="none" strike="noStrike">
                          <a:effectLst/>
                        </a:rPr>
                        <a:t>11:00</a:t>
                      </a:r>
                      <a:endParaRPr lang="en-US" sz="2100" b="0" i="0" u="none" strike="noStrike">
                        <a:effectLst/>
                        <a:latin typeface="Arial" panose="020B0604020202020204" pitchFamily="34" charset="0"/>
                      </a:endParaRPr>
                    </a:p>
                  </a:txBody>
                  <a:tcPr marL="52952" marR="52952" marT="52952" marB="52952"/>
                </a:tc>
                <a:tc>
                  <a:txBody>
                    <a:bodyPr/>
                    <a:lstStyle/>
                    <a:p>
                      <a:pPr marL="0" marR="0" algn="l" fontAlgn="t">
                        <a:spcBef>
                          <a:spcPts val="0"/>
                        </a:spcBef>
                        <a:spcAft>
                          <a:spcPts val="0"/>
                        </a:spcAft>
                      </a:pPr>
                      <a:r>
                        <a:rPr lang="nn-NO" sz="1400" u="sng" strike="noStrike">
                          <a:effectLst/>
                          <a:hlinkClick r:id="rId2"/>
                        </a:rPr>
                        <a:t>Microsoft Dynamics Finance &amp; Operations</a:t>
                      </a:r>
                      <a:br>
                        <a:rPr lang="nn-NO" sz="1400" u="none" strike="noStrike">
                          <a:effectLst/>
                        </a:rPr>
                      </a:br>
                      <a:r>
                        <a:rPr lang="nn-NO" sz="1400" b="0" u="none" strike="noStrike">
                          <a:effectLst/>
                        </a:rPr>
                        <a:t>Fredrik Sætre, Microsoft</a:t>
                      </a:r>
                      <a:endParaRPr lang="nn-NO" sz="2100" b="0" i="0" u="none" strike="noStrike">
                        <a:effectLst/>
                        <a:latin typeface="Arial" panose="020B0604020202020204" pitchFamily="34" charset="0"/>
                      </a:endParaRPr>
                    </a:p>
                  </a:txBody>
                  <a:tcPr marL="52952" marR="52952" marT="52952" marB="52952"/>
                </a:tc>
                <a:extLst>
                  <a:ext uri="{0D108BD9-81ED-4DB2-BD59-A6C34878D82A}">
                    <a16:rowId xmlns:a16="http://schemas.microsoft.com/office/drawing/2014/main" val="2884283826"/>
                  </a:ext>
                </a:extLst>
              </a:tr>
              <a:tr h="806208">
                <a:tc>
                  <a:txBody>
                    <a:bodyPr/>
                    <a:lstStyle/>
                    <a:p>
                      <a:pPr marL="0" marR="0" algn="l" fontAlgn="t">
                        <a:spcBef>
                          <a:spcPts val="0"/>
                        </a:spcBef>
                        <a:spcAft>
                          <a:spcPts val="0"/>
                        </a:spcAft>
                      </a:pPr>
                      <a:r>
                        <a:rPr lang="en-US" sz="1400" u="none" strike="noStrike">
                          <a:effectLst/>
                        </a:rPr>
                        <a:t>12:00</a:t>
                      </a:r>
                      <a:endParaRPr lang="en-US" sz="2100" b="0" i="0" u="none" strike="noStrike">
                        <a:effectLst/>
                        <a:latin typeface="Arial" panose="020B0604020202020204" pitchFamily="34" charset="0"/>
                      </a:endParaRPr>
                    </a:p>
                  </a:txBody>
                  <a:tcPr marL="52952" marR="52952" marT="52952" marB="52952"/>
                </a:tc>
                <a:tc>
                  <a:txBody>
                    <a:bodyPr/>
                    <a:lstStyle/>
                    <a:p>
                      <a:pPr marL="0" marR="0" algn="l" fontAlgn="t">
                        <a:spcBef>
                          <a:spcPts val="0"/>
                        </a:spcBef>
                        <a:spcAft>
                          <a:spcPts val="0"/>
                        </a:spcAft>
                      </a:pPr>
                      <a:r>
                        <a:rPr lang="en-US" sz="1400" u="sng" strike="noStrike">
                          <a:effectLst/>
                          <a:hlinkClick r:id="rId3"/>
                        </a:rPr>
                        <a:t>Microsoft Dynamics Business Central</a:t>
                      </a:r>
                      <a:br>
                        <a:rPr lang="en-US" sz="1400" u="none" strike="noStrike">
                          <a:effectLst/>
                        </a:rPr>
                      </a:br>
                      <a:r>
                        <a:rPr lang="en-US" sz="1400" u="none" strike="noStrike">
                          <a:effectLst/>
                        </a:rPr>
                        <a:t>Peter Jakobsen, Western Europe Partner Technical Architect </a:t>
                      </a:r>
                      <a:r>
                        <a:rPr lang="en-US" sz="1400" u="none" strike="noStrike" err="1">
                          <a:effectLst/>
                        </a:rPr>
                        <a:t>og</a:t>
                      </a:r>
                      <a:r>
                        <a:rPr lang="en-US" sz="1400" u="none" strike="noStrike">
                          <a:effectLst/>
                        </a:rPr>
                        <a:t> Aina Gjøstøl, Microsoft Norge</a:t>
                      </a:r>
                      <a:endParaRPr lang="en-US" sz="2100" b="0" i="0" u="none" strike="noStrike">
                        <a:effectLst/>
                        <a:latin typeface="Arial" panose="020B0604020202020204" pitchFamily="34" charset="0"/>
                      </a:endParaRPr>
                    </a:p>
                  </a:txBody>
                  <a:tcPr marL="52952" marR="52952" marT="52952" marB="52952"/>
                </a:tc>
                <a:extLst>
                  <a:ext uri="{0D108BD9-81ED-4DB2-BD59-A6C34878D82A}">
                    <a16:rowId xmlns:a16="http://schemas.microsoft.com/office/drawing/2014/main" val="2366934926"/>
                  </a:ext>
                </a:extLst>
              </a:tr>
              <a:tr h="590065">
                <a:tc>
                  <a:txBody>
                    <a:bodyPr/>
                    <a:lstStyle/>
                    <a:p>
                      <a:pPr marL="0" marR="0" algn="l" fontAlgn="t">
                        <a:spcBef>
                          <a:spcPts val="0"/>
                        </a:spcBef>
                        <a:spcAft>
                          <a:spcPts val="0"/>
                        </a:spcAft>
                      </a:pPr>
                      <a:r>
                        <a:rPr lang="en-US" sz="1400" u="none" strike="noStrike">
                          <a:effectLst/>
                        </a:rPr>
                        <a:t>13:00</a:t>
                      </a:r>
                      <a:endParaRPr lang="en-US" sz="2100" b="0" i="0" u="none" strike="noStrike">
                        <a:effectLst/>
                        <a:latin typeface="Arial" panose="020B0604020202020204" pitchFamily="34" charset="0"/>
                      </a:endParaRPr>
                    </a:p>
                  </a:txBody>
                  <a:tcPr marL="52952" marR="52952" marT="52952" marB="52952"/>
                </a:tc>
                <a:tc>
                  <a:txBody>
                    <a:bodyPr/>
                    <a:lstStyle/>
                    <a:p>
                      <a:pPr marL="0" marR="0" algn="l" fontAlgn="t">
                        <a:spcBef>
                          <a:spcPts val="0"/>
                        </a:spcBef>
                        <a:spcAft>
                          <a:spcPts val="0"/>
                        </a:spcAft>
                      </a:pPr>
                      <a:r>
                        <a:rPr lang="en-US" sz="1400" u="sng" strike="noStrike">
                          <a:effectLst/>
                          <a:hlinkClick r:id="rId4"/>
                        </a:rPr>
                        <a:t>Power Apps</a:t>
                      </a:r>
                      <a:br>
                        <a:rPr lang="en-US" sz="1400" u="none" strike="noStrike">
                          <a:effectLst/>
                        </a:rPr>
                      </a:br>
                      <a:r>
                        <a:rPr lang="en-US" sz="1400" u="none" strike="noStrike">
                          <a:effectLst/>
                        </a:rPr>
                        <a:t>Adomas Galdikas, Avanade</a:t>
                      </a:r>
                      <a:endParaRPr lang="en-US" sz="2100" b="0" i="0" u="none" strike="noStrike">
                        <a:effectLst/>
                        <a:latin typeface="Arial" panose="020B0604020202020204" pitchFamily="34" charset="0"/>
                      </a:endParaRPr>
                    </a:p>
                  </a:txBody>
                  <a:tcPr marL="52952" marR="52952" marT="52952" marB="52952"/>
                </a:tc>
                <a:extLst>
                  <a:ext uri="{0D108BD9-81ED-4DB2-BD59-A6C34878D82A}">
                    <a16:rowId xmlns:a16="http://schemas.microsoft.com/office/drawing/2014/main" val="199408449"/>
                  </a:ext>
                </a:extLst>
              </a:tr>
              <a:tr h="590065">
                <a:tc>
                  <a:txBody>
                    <a:bodyPr/>
                    <a:lstStyle/>
                    <a:p>
                      <a:pPr marL="0" marR="0" algn="l" fontAlgn="t">
                        <a:spcBef>
                          <a:spcPts val="0"/>
                        </a:spcBef>
                        <a:spcAft>
                          <a:spcPts val="0"/>
                        </a:spcAft>
                      </a:pPr>
                      <a:r>
                        <a:rPr lang="en-US" sz="1400" u="none" strike="noStrike">
                          <a:effectLst/>
                        </a:rPr>
                        <a:t>13:30*</a:t>
                      </a:r>
                      <a:endParaRPr lang="en-US" sz="2100" b="0" i="0" u="none" strike="noStrike">
                        <a:effectLst/>
                        <a:latin typeface="Arial" panose="020B0604020202020204" pitchFamily="34" charset="0"/>
                      </a:endParaRPr>
                    </a:p>
                  </a:txBody>
                  <a:tcPr marL="52952" marR="52952" marT="52952" marB="52952"/>
                </a:tc>
                <a:tc>
                  <a:txBody>
                    <a:bodyPr/>
                    <a:lstStyle/>
                    <a:p>
                      <a:pPr marL="0" marR="0" algn="l" fontAlgn="t">
                        <a:spcBef>
                          <a:spcPts val="0"/>
                        </a:spcBef>
                        <a:spcAft>
                          <a:spcPts val="0"/>
                        </a:spcAft>
                      </a:pPr>
                      <a:r>
                        <a:rPr lang="en-US" sz="1400" u="sng" strike="noStrike">
                          <a:effectLst/>
                          <a:hlinkClick r:id="rId5"/>
                        </a:rPr>
                        <a:t>Power BI</a:t>
                      </a:r>
                      <a:br>
                        <a:rPr lang="en-US" sz="1400" u="none" strike="noStrike">
                          <a:effectLst/>
                        </a:rPr>
                      </a:br>
                      <a:r>
                        <a:rPr lang="en-US" sz="1400" u="none" strike="noStrike">
                          <a:effectLst/>
                        </a:rPr>
                        <a:t>Hans Kristiansen, Capgemini</a:t>
                      </a:r>
                      <a:endParaRPr lang="en-US" sz="2100" b="0" i="0" u="none" strike="noStrike">
                        <a:effectLst/>
                        <a:latin typeface="Arial" panose="020B0604020202020204" pitchFamily="34" charset="0"/>
                      </a:endParaRPr>
                    </a:p>
                  </a:txBody>
                  <a:tcPr marL="52952" marR="52952" marT="52952" marB="52952"/>
                </a:tc>
                <a:extLst>
                  <a:ext uri="{0D108BD9-81ED-4DB2-BD59-A6C34878D82A}">
                    <a16:rowId xmlns:a16="http://schemas.microsoft.com/office/drawing/2014/main" val="2894228571"/>
                  </a:ext>
                </a:extLst>
              </a:tr>
              <a:tr h="590065">
                <a:tc>
                  <a:txBody>
                    <a:bodyPr/>
                    <a:lstStyle/>
                    <a:p>
                      <a:pPr marL="0" marR="0" algn="l" fontAlgn="t">
                        <a:spcBef>
                          <a:spcPts val="0"/>
                        </a:spcBef>
                        <a:spcAft>
                          <a:spcPts val="0"/>
                        </a:spcAft>
                      </a:pPr>
                      <a:r>
                        <a:rPr lang="en-US" sz="1400" u="none" strike="noStrike">
                          <a:effectLst/>
                        </a:rPr>
                        <a:t>14:00*</a:t>
                      </a:r>
                      <a:endParaRPr lang="en-US" sz="2100" b="0" i="0" u="none" strike="noStrike">
                        <a:effectLst/>
                        <a:latin typeface="Arial" panose="020B0604020202020204" pitchFamily="34" charset="0"/>
                      </a:endParaRPr>
                    </a:p>
                  </a:txBody>
                  <a:tcPr marL="52952" marR="52952" marT="52952" marB="52952"/>
                </a:tc>
                <a:tc>
                  <a:txBody>
                    <a:bodyPr/>
                    <a:lstStyle/>
                    <a:p>
                      <a:pPr marL="0" marR="0" algn="l" fontAlgn="t">
                        <a:spcBef>
                          <a:spcPts val="0"/>
                        </a:spcBef>
                        <a:spcAft>
                          <a:spcPts val="0"/>
                        </a:spcAft>
                      </a:pPr>
                      <a:r>
                        <a:rPr lang="en-US" sz="1400" u="sng" strike="noStrike">
                          <a:effectLst/>
                          <a:hlinkClick r:id="rId6"/>
                        </a:rPr>
                        <a:t>Power Automate</a:t>
                      </a:r>
                      <a:br>
                        <a:rPr lang="en-US" sz="1400" u="none" strike="noStrike">
                          <a:effectLst/>
                        </a:rPr>
                      </a:br>
                      <a:r>
                        <a:rPr lang="en-US" sz="1400" u="none" strike="noStrike">
                          <a:effectLst/>
                        </a:rPr>
                        <a:t>Ahmad Najjar, Infoworker</a:t>
                      </a:r>
                      <a:endParaRPr lang="en-US" sz="2100" b="0" i="0" u="none" strike="noStrike">
                        <a:effectLst/>
                        <a:latin typeface="Arial" panose="020B0604020202020204" pitchFamily="34" charset="0"/>
                      </a:endParaRPr>
                    </a:p>
                  </a:txBody>
                  <a:tcPr marL="52952" marR="52952" marT="52952" marB="52952"/>
                </a:tc>
                <a:extLst>
                  <a:ext uri="{0D108BD9-81ED-4DB2-BD59-A6C34878D82A}">
                    <a16:rowId xmlns:a16="http://schemas.microsoft.com/office/drawing/2014/main" val="436398259"/>
                  </a:ext>
                </a:extLst>
              </a:tr>
              <a:tr h="590065">
                <a:tc>
                  <a:txBody>
                    <a:bodyPr/>
                    <a:lstStyle/>
                    <a:p>
                      <a:pPr marL="0" marR="0" algn="l" fontAlgn="t">
                        <a:spcBef>
                          <a:spcPts val="0"/>
                        </a:spcBef>
                        <a:spcAft>
                          <a:spcPts val="0"/>
                        </a:spcAft>
                      </a:pPr>
                      <a:r>
                        <a:rPr lang="en-US" sz="1400" u="none" strike="noStrike">
                          <a:effectLst/>
                        </a:rPr>
                        <a:t>14:30*</a:t>
                      </a:r>
                      <a:endParaRPr lang="en-US" sz="2100" b="0" i="0" u="none" strike="noStrike">
                        <a:effectLst/>
                        <a:latin typeface="Arial" panose="020B0604020202020204" pitchFamily="34" charset="0"/>
                      </a:endParaRPr>
                    </a:p>
                  </a:txBody>
                  <a:tcPr marL="52952" marR="52952" marT="52952" marB="52952"/>
                </a:tc>
                <a:tc>
                  <a:txBody>
                    <a:bodyPr/>
                    <a:lstStyle/>
                    <a:p>
                      <a:pPr marL="0" marR="0" algn="l" fontAlgn="t">
                        <a:spcBef>
                          <a:spcPts val="0"/>
                        </a:spcBef>
                        <a:spcAft>
                          <a:spcPts val="1200"/>
                        </a:spcAft>
                      </a:pPr>
                      <a:r>
                        <a:rPr lang="en-US" sz="1400" u="sng" strike="noStrike">
                          <a:effectLst/>
                          <a:hlinkClick r:id="rId7"/>
                        </a:rPr>
                        <a:t>Power Virtual Agent</a:t>
                      </a:r>
                      <a:br>
                        <a:rPr lang="en-US" sz="1400" u="none" strike="noStrike">
                          <a:effectLst/>
                        </a:rPr>
                      </a:br>
                      <a:r>
                        <a:rPr lang="en-US" sz="1400" u="none" strike="noStrike">
                          <a:effectLst/>
                        </a:rPr>
                        <a:t>Ted Tøraasen, Microsoft Norge.</a:t>
                      </a:r>
                      <a:endParaRPr lang="en-US" sz="2100" b="0" i="0" u="none" strike="noStrike">
                        <a:effectLst/>
                        <a:latin typeface="Arial" panose="020B0604020202020204" pitchFamily="34" charset="0"/>
                      </a:endParaRPr>
                    </a:p>
                  </a:txBody>
                  <a:tcPr marL="52952" marR="52952" marT="52952" marB="52952"/>
                </a:tc>
                <a:extLst>
                  <a:ext uri="{0D108BD9-81ED-4DB2-BD59-A6C34878D82A}">
                    <a16:rowId xmlns:a16="http://schemas.microsoft.com/office/drawing/2014/main" val="390458340"/>
                  </a:ext>
                </a:extLst>
              </a:tr>
            </a:tbl>
          </a:graphicData>
        </a:graphic>
      </p:graphicFrame>
      <p:grpSp>
        <p:nvGrpSpPr>
          <p:cNvPr id="10" name="Gruppe 9">
            <a:extLst>
              <a:ext uri="{FF2B5EF4-FFF2-40B4-BE49-F238E27FC236}">
                <a16:creationId xmlns:a16="http://schemas.microsoft.com/office/drawing/2014/main" id="{BE1DC8C1-5C6A-4AE9-BDB5-82791B3A9701}"/>
              </a:ext>
            </a:extLst>
          </p:cNvPr>
          <p:cNvGrpSpPr/>
          <p:nvPr/>
        </p:nvGrpSpPr>
        <p:grpSpPr>
          <a:xfrm>
            <a:off x="6092536" y="232437"/>
            <a:ext cx="5502123" cy="1372775"/>
            <a:chOff x="476010" y="1780354"/>
            <a:chExt cx="3614442" cy="903132"/>
          </a:xfrm>
        </p:grpSpPr>
        <p:pic>
          <p:nvPicPr>
            <p:cNvPr id="4" name="Bilde 4" descr="Et bilde som inneholder tegning&#10;&#10;Beskrivelse som er generert med svært høy visshet">
              <a:extLst>
                <a:ext uri="{FF2B5EF4-FFF2-40B4-BE49-F238E27FC236}">
                  <a16:creationId xmlns:a16="http://schemas.microsoft.com/office/drawing/2014/main" id="{F70EB69C-558D-4A48-942B-33B97BE06127}"/>
                </a:ext>
              </a:extLst>
            </p:cNvPr>
            <p:cNvPicPr>
              <a:picLocks noChangeAspect="1"/>
            </p:cNvPicPr>
            <p:nvPr/>
          </p:nvPicPr>
          <p:blipFill>
            <a:blip r:embed="rId8"/>
            <a:stretch>
              <a:fillRect/>
            </a:stretch>
          </p:blipFill>
          <p:spPr>
            <a:xfrm>
              <a:off x="476010" y="1780354"/>
              <a:ext cx="2743200" cy="712763"/>
            </a:xfrm>
            <a:prstGeom prst="rect">
              <a:avLst/>
            </a:prstGeom>
          </p:spPr>
        </p:pic>
        <p:sp>
          <p:nvSpPr>
            <p:cNvPr id="6" name="Title 1">
              <a:extLst>
                <a:ext uri="{FF2B5EF4-FFF2-40B4-BE49-F238E27FC236}">
                  <a16:creationId xmlns:a16="http://schemas.microsoft.com/office/drawing/2014/main" id="{47AA8CE4-F13B-45FC-87B9-4BA9B40B18E1}"/>
                </a:ext>
              </a:extLst>
            </p:cNvPr>
            <p:cNvSpPr txBox="1">
              <a:spLocks/>
            </p:cNvSpPr>
            <p:nvPr/>
          </p:nvSpPr>
          <p:spPr>
            <a:xfrm>
              <a:off x="3106032" y="2129488"/>
              <a:ext cx="9844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nb-NO">
                  <a:cs typeface="Segoe UI"/>
                </a:rPr>
                <a:t>.no</a:t>
              </a:r>
              <a:endParaRPr lang="nb-NO"/>
            </a:p>
          </p:txBody>
        </p:sp>
      </p:grpSp>
    </p:spTree>
    <p:extLst>
      <p:ext uri="{BB962C8B-B14F-4D97-AF65-F5344CB8AC3E}">
        <p14:creationId xmlns:p14="http://schemas.microsoft.com/office/powerpoint/2010/main" val="1380314903"/>
      </p:ext>
    </p:extLst>
  </p:cSld>
  <p:clrMapOvr>
    <a:masterClrMapping/>
  </p:clrMapOvr>
  <p:transition spd="slow" advClick="0">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4" descr="Et bilde som inneholder skjermbilde&#10;&#10;Beskrivelse som er generert med svært høy visshet">
            <a:extLst>
              <a:ext uri="{FF2B5EF4-FFF2-40B4-BE49-F238E27FC236}">
                <a16:creationId xmlns:a16="http://schemas.microsoft.com/office/drawing/2014/main" id="{130DE1C0-AA70-49FC-87A9-02BCBFD2E755}"/>
              </a:ext>
            </a:extLst>
          </p:cNvPr>
          <p:cNvPicPr>
            <a:picLocks noChangeAspect="1"/>
          </p:cNvPicPr>
          <p:nvPr/>
        </p:nvPicPr>
        <p:blipFill>
          <a:blip r:embed="rId2"/>
          <a:stretch>
            <a:fillRect/>
          </a:stretch>
        </p:blipFill>
        <p:spPr>
          <a:xfrm>
            <a:off x="-61913" y="2381"/>
            <a:ext cx="12256293" cy="6924674"/>
          </a:xfrm>
          <a:prstGeom prst="rect">
            <a:avLst/>
          </a:prstGeom>
        </p:spPr>
      </p:pic>
    </p:spTree>
    <p:extLst>
      <p:ext uri="{BB962C8B-B14F-4D97-AF65-F5344CB8AC3E}">
        <p14:creationId xmlns:p14="http://schemas.microsoft.com/office/powerpoint/2010/main" val="87780954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D4F4D-E012-44A5-A1B0-B8F7745B4926}"/>
              </a:ext>
            </a:extLst>
          </p:cNvPr>
          <p:cNvSpPr>
            <a:spLocks noGrp="1"/>
          </p:cNvSpPr>
          <p:nvPr>
            <p:ph type="title"/>
          </p:nvPr>
        </p:nvSpPr>
        <p:spPr>
          <a:xfrm>
            <a:off x="588263" y="2979539"/>
            <a:ext cx="4167887" cy="553998"/>
          </a:xfrm>
        </p:spPr>
        <p:txBody>
          <a:bodyPr/>
          <a:lstStyle/>
          <a:p>
            <a:r>
              <a:rPr lang="en-US"/>
              <a:t>Commerce</a:t>
            </a:r>
          </a:p>
        </p:txBody>
      </p:sp>
      <p:sp>
        <p:nvSpPr>
          <p:cNvPr id="3" name="Text Placeholder 2">
            <a:extLst>
              <a:ext uri="{FF2B5EF4-FFF2-40B4-BE49-F238E27FC236}">
                <a16:creationId xmlns:a16="http://schemas.microsoft.com/office/drawing/2014/main" id="{81700B9C-4D1A-4255-9413-1D6EC2609ADF}"/>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66636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744E63-E214-4693-B25F-7A32949E2E9E}"/>
              </a:ext>
            </a:extLst>
          </p:cNvPr>
          <p:cNvSpPr>
            <a:spLocks noGrp="1"/>
          </p:cNvSpPr>
          <p:nvPr>
            <p:ph type="title"/>
          </p:nvPr>
        </p:nvSpPr>
        <p:spPr/>
        <p:txBody>
          <a:bodyPr/>
          <a:lstStyle/>
          <a:p>
            <a:r>
              <a:rPr lang="nb-NO"/>
              <a:t>Commerce</a:t>
            </a:r>
            <a:endParaRPr lang="en-US"/>
          </a:p>
        </p:txBody>
      </p:sp>
      <p:sp>
        <p:nvSpPr>
          <p:cNvPr id="5" name="Text Placeholder 4">
            <a:extLst>
              <a:ext uri="{FF2B5EF4-FFF2-40B4-BE49-F238E27FC236}">
                <a16:creationId xmlns:a16="http://schemas.microsoft.com/office/drawing/2014/main" id="{08901A0D-7FB9-4D5E-8BB7-DDF0CE88A4DF}"/>
              </a:ext>
            </a:extLst>
          </p:cNvPr>
          <p:cNvSpPr>
            <a:spLocks noGrp="1"/>
          </p:cNvSpPr>
          <p:nvPr>
            <p:ph type="body" sz="quarter" idx="10"/>
          </p:nvPr>
        </p:nvSpPr>
        <p:spPr>
          <a:xfrm>
            <a:off x="586390" y="1434370"/>
            <a:ext cx="11018520" cy="5158335"/>
          </a:xfrm>
        </p:spPr>
        <p:txBody>
          <a:bodyPr/>
          <a:lstStyle/>
          <a:p>
            <a:pPr marL="457200" indent="-457200">
              <a:buFont typeface="Arial" panose="020B0604020202020204" pitchFamily="34" charset="0"/>
              <a:buChar char="•"/>
            </a:pPr>
            <a:r>
              <a:rPr lang="nb-NO"/>
              <a:t>Forbedringer på e-handel</a:t>
            </a:r>
          </a:p>
          <a:p>
            <a:pPr marL="457200" indent="-457200">
              <a:buFont typeface="Arial" panose="020B0604020202020204" pitchFamily="34" charset="0"/>
              <a:buChar char="•"/>
            </a:pPr>
            <a:r>
              <a:rPr lang="nb-NO"/>
              <a:t>Forbedringer på POS og distribuerte datamodeller</a:t>
            </a:r>
          </a:p>
          <a:p>
            <a:pPr marL="457200" indent="-457200">
              <a:buFont typeface="Arial" panose="020B0604020202020204" pitchFamily="34" charset="0"/>
              <a:buChar char="•"/>
            </a:pPr>
            <a:r>
              <a:rPr lang="nb-NO" b="1"/>
              <a:t>Komponenttesting for POS</a:t>
            </a:r>
          </a:p>
          <a:p>
            <a:pPr marL="457200" indent="-457200">
              <a:buFont typeface="Arial" panose="020B0604020202020204" pitchFamily="34" charset="0"/>
              <a:buChar char="•"/>
            </a:pPr>
            <a:r>
              <a:rPr lang="nb-NO"/>
              <a:t>AI drevet Produktforslag</a:t>
            </a:r>
          </a:p>
          <a:p>
            <a:pPr marL="457200" indent="-457200">
              <a:buFont typeface="Arial" panose="020B0604020202020204" pitchFamily="34" charset="0"/>
              <a:buChar char="•"/>
            </a:pPr>
            <a:r>
              <a:rPr lang="en-US" b="1" err="1"/>
              <a:t>Oppgavehåndtering</a:t>
            </a:r>
            <a:endParaRPr lang="en-US" b="1"/>
          </a:p>
          <a:p>
            <a:pPr marL="457200" indent="-457200">
              <a:buFont typeface="Arial" panose="020B0604020202020204" pitchFamily="34" charset="0"/>
              <a:buChar char="•"/>
            </a:pPr>
            <a:r>
              <a:rPr lang="en-US" b="1" err="1"/>
              <a:t>Forbedret</a:t>
            </a:r>
            <a:r>
              <a:rPr lang="en-US" b="1"/>
              <a:t> </a:t>
            </a:r>
            <a:r>
              <a:rPr lang="en-US" b="1" err="1"/>
              <a:t>returhåndtering</a:t>
            </a:r>
            <a:endParaRPr lang="en-US" b="1"/>
          </a:p>
          <a:p>
            <a:pPr marL="457200" indent="-457200">
              <a:buFont typeface="Arial" panose="020B0604020202020204" pitchFamily="34" charset="0"/>
              <a:buChar char="•"/>
            </a:pPr>
            <a:r>
              <a:rPr lang="en-US" err="1"/>
              <a:t>Garantihåndtering</a:t>
            </a:r>
            <a:r>
              <a:rPr lang="en-US"/>
              <a:t> </a:t>
            </a:r>
            <a:r>
              <a:rPr lang="en-US" err="1"/>
              <a:t>ved</a:t>
            </a:r>
            <a:r>
              <a:rPr lang="en-US"/>
              <a:t> </a:t>
            </a:r>
            <a:r>
              <a:rPr lang="en-US" err="1"/>
              <a:t>salg</a:t>
            </a:r>
            <a:endParaRPr lang="en-US"/>
          </a:p>
          <a:p>
            <a:pPr marL="457200" indent="-457200">
              <a:buFont typeface="Arial" panose="020B0604020202020204" pitchFamily="34" charset="0"/>
              <a:buChar char="•"/>
            </a:pPr>
            <a:r>
              <a:rPr lang="en-US" err="1"/>
              <a:t>Svindelbeskyttelse</a:t>
            </a:r>
            <a:endParaRPr lang="en-US"/>
          </a:p>
          <a:p>
            <a:pPr marL="685800" lvl="1" indent="-457200">
              <a:buFont typeface="Arial" panose="020B0604020202020204" pitchFamily="34" charset="0"/>
              <a:buChar char="•"/>
            </a:pPr>
            <a:r>
              <a:rPr lang="en-US"/>
              <a:t>Fraud protection</a:t>
            </a:r>
          </a:p>
          <a:p>
            <a:pPr marL="685800" lvl="1" indent="-457200">
              <a:buFont typeface="Arial" panose="020B0604020202020204" pitchFamily="34" charset="0"/>
              <a:buChar char="•"/>
            </a:pPr>
            <a:r>
              <a:rPr lang="en-US"/>
              <a:t>Account protection</a:t>
            </a:r>
          </a:p>
          <a:p>
            <a:pPr marL="685800" lvl="1" indent="-457200">
              <a:buFont typeface="Arial" panose="020B0604020202020204" pitchFamily="34" charset="0"/>
              <a:buChar char="•"/>
            </a:pPr>
            <a:r>
              <a:rPr lang="en-US"/>
              <a:t>Loss prevention</a:t>
            </a:r>
          </a:p>
        </p:txBody>
      </p:sp>
      <p:sp>
        <p:nvSpPr>
          <p:cNvPr id="7" name="TextBox 6">
            <a:extLst>
              <a:ext uri="{FF2B5EF4-FFF2-40B4-BE49-F238E27FC236}">
                <a16:creationId xmlns:a16="http://schemas.microsoft.com/office/drawing/2014/main" id="{67698907-7A7C-492F-A047-3CC61B9A3A65}"/>
              </a:ext>
            </a:extLst>
          </p:cNvPr>
          <p:cNvSpPr txBox="1"/>
          <p:nvPr/>
        </p:nvSpPr>
        <p:spPr>
          <a:xfrm>
            <a:off x="8805437" y="68816"/>
            <a:ext cx="3338938" cy="1200329"/>
          </a:xfrm>
          <a:prstGeom prst="rect">
            <a:avLst/>
          </a:prstGeom>
          <a:noFill/>
        </p:spPr>
        <p:txBody>
          <a:bodyPr wrap="square">
            <a:spAutoFit/>
          </a:bodyPr>
          <a:lstStyle/>
          <a:p>
            <a:r>
              <a:rPr lang="en-US">
                <a:hlinkClick r:id="rId2"/>
              </a:rPr>
              <a:t>https://docs.microsoft.com/en-us/dynamics365-release-plan/2020wave1/dynamics365-commerce/planned-features</a:t>
            </a:r>
            <a:endParaRPr lang="en-US"/>
          </a:p>
        </p:txBody>
      </p:sp>
    </p:spTree>
    <p:extLst>
      <p:ext uri="{BB962C8B-B14F-4D97-AF65-F5344CB8AC3E}">
        <p14:creationId xmlns:p14="http://schemas.microsoft.com/office/powerpoint/2010/main" val="384393048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E4AD8-A409-45CA-ABC1-ACE53F8198CF}"/>
              </a:ext>
            </a:extLst>
          </p:cNvPr>
          <p:cNvSpPr>
            <a:spLocks noGrp="1"/>
          </p:cNvSpPr>
          <p:nvPr>
            <p:ph type="title"/>
          </p:nvPr>
        </p:nvSpPr>
        <p:spPr/>
        <p:txBody>
          <a:bodyPr/>
          <a:lstStyle/>
          <a:p>
            <a:r>
              <a:rPr lang="en-US" err="1"/>
              <a:t>Komponenttesting</a:t>
            </a:r>
            <a:r>
              <a:rPr lang="en-US"/>
              <a:t> for POS</a:t>
            </a:r>
          </a:p>
        </p:txBody>
      </p:sp>
      <p:sp>
        <p:nvSpPr>
          <p:cNvPr id="3" name="Text Placeholder 2">
            <a:extLst>
              <a:ext uri="{FF2B5EF4-FFF2-40B4-BE49-F238E27FC236}">
                <a16:creationId xmlns:a16="http://schemas.microsoft.com/office/drawing/2014/main" id="{0A415732-3C4C-4D3B-AEFC-06FB778E5999}"/>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6E6921FB-1C58-429F-92F7-B6A0C80A0799}"/>
              </a:ext>
            </a:extLst>
          </p:cNvPr>
          <p:cNvPicPr>
            <a:picLocks noChangeAspect="1"/>
          </p:cNvPicPr>
          <p:nvPr/>
        </p:nvPicPr>
        <p:blipFill rotWithShape="1">
          <a:blip r:embed="rId2"/>
          <a:srcRect t="10667" b="7795"/>
          <a:stretch/>
        </p:blipFill>
        <p:spPr>
          <a:xfrm>
            <a:off x="727417" y="1139483"/>
            <a:ext cx="10287000" cy="5591908"/>
          </a:xfrm>
          <a:prstGeom prst="rect">
            <a:avLst/>
          </a:prstGeom>
        </p:spPr>
      </p:pic>
    </p:spTree>
    <p:extLst>
      <p:ext uri="{BB962C8B-B14F-4D97-AF65-F5344CB8AC3E}">
        <p14:creationId xmlns:p14="http://schemas.microsoft.com/office/powerpoint/2010/main" val="80094638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EA405-A40C-4198-8F79-B5E5883AA282}"/>
              </a:ext>
            </a:extLst>
          </p:cNvPr>
          <p:cNvSpPr>
            <a:spLocks noGrp="1"/>
          </p:cNvSpPr>
          <p:nvPr>
            <p:ph type="title"/>
          </p:nvPr>
        </p:nvSpPr>
        <p:spPr/>
        <p:txBody>
          <a:bodyPr/>
          <a:lstStyle/>
          <a:p>
            <a:r>
              <a:rPr lang="en-US" err="1"/>
              <a:t>Forbedret</a:t>
            </a:r>
            <a:r>
              <a:rPr lang="en-US"/>
              <a:t> </a:t>
            </a:r>
            <a:r>
              <a:rPr lang="en-US" err="1"/>
              <a:t>returhåndtering</a:t>
            </a:r>
            <a:endParaRPr lang="en-US"/>
          </a:p>
        </p:txBody>
      </p:sp>
      <p:sp>
        <p:nvSpPr>
          <p:cNvPr id="3" name="Text Placeholder 2">
            <a:extLst>
              <a:ext uri="{FF2B5EF4-FFF2-40B4-BE49-F238E27FC236}">
                <a16:creationId xmlns:a16="http://schemas.microsoft.com/office/drawing/2014/main" id="{1D3F61EA-F693-4091-A347-66AE2EE2D446}"/>
              </a:ext>
            </a:extLst>
          </p:cNvPr>
          <p:cNvSpPr>
            <a:spLocks noGrp="1"/>
          </p:cNvSpPr>
          <p:nvPr>
            <p:ph type="body" sz="quarter" idx="10"/>
          </p:nvPr>
        </p:nvSpPr>
        <p:spPr>
          <a:xfrm>
            <a:off x="586390" y="1434370"/>
            <a:ext cx="11018520" cy="430887"/>
          </a:xfrm>
        </p:spPr>
        <p:txBody>
          <a:bodyPr/>
          <a:lstStyle/>
          <a:p>
            <a:endParaRPr lang="en-US" b="1"/>
          </a:p>
        </p:txBody>
      </p:sp>
      <p:pic>
        <p:nvPicPr>
          <p:cNvPr id="5" name="Picture 4">
            <a:extLst>
              <a:ext uri="{FF2B5EF4-FFF2-40B4-BE49-F238E27FC236}">
                <a16:creationId xmlns:a16="http://schemas.microsoft.com/office/drawing/2014/main" id="{B4B6236C-E58F-4549-ABD4-FBC536FA5C35}"/>
              </a:ext>
            </a:extLst>
          </p:cNvPr>
          <p:cNvPicPr>
            <a:picLocks noChangeAspect="1"/>
          </p:cNvPicPr>
          <p:nvPr/>
        </p:nvPicPr>
        <p:blipFill rotWithShape="1">
          <a:blip r:embed="rId2"/>
          <a:srcRect t="15795" b="8512"/>
          <a:stretch/>
        </p:blipFill>
        <p:spPr>
          <a:xfrm>
            <a:off x="952150" y="1265558"/>
            <a:ext cx="10287000" cy="5190979"/>
          </a:xfrm>
          <a:prstGeom prst="rect">
            <a:avLst/>
          </a:prstGeom>
        </p:spPr>
      </p:pic>
    </p:spTree>
    <p:extLst>
      <p:ext uri="{BB962C8B-B14F-4D97-AF65-F5344CB8AC3E}">
        <p14:creationId xmlns:p14="http://schemas.microsoft.com/office/powerpoint/2010/main" val="40137001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8C2E6-4106-4BE8-92AB-168EB8F2DFAA}"/>
              </a:ext>
            </a:extLst>
          </p:cNvPr>
          <p:cNvSpPr>
            <a:spLocks noGrp="1"/>
          </p:cNvSpPr>
          <p:nvPr>
            <p:ph type="title"/>
          </p:nvPr>
        </p:nvSpPr>
        <p:spPr/>
        <p:txBody>
          <a:bodyPr/>
          <a:lstStyle/>
          <a:p>
            <a:r>
              <a:rPr lang="en-US" err="1"/>
              <a:t>Oppgavehåndtering</a:t>
            </a:r>
            <a:endParaRPr lang="en-US"/>
          </a:p>
        </p:txBody>
      </p:sp>
      <p:sp>
        <p:nvSpPr>
          <p:cNvPr id="3" name="Text Placeholder 2">
            <a:extLst>
              <a:ext uri="{FF2B5EF4-FFF2-40B4-BE49-F238E27FC236}">
                <a16:creationId xmlns:a16="http://schemas.microsoft.com/office/drawing/2014/main" id="{A34D5766-6FAA-4217-A743-750EAB940E87}"/>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6653F48E-693C-4095-8262-E0712431439B}"/>
              </a:ext>
            </a:extLst>
          </p:cNvPr>
          <p:cNvPicPr>
            <a:picLocks noChangeAspect="1"/>
          </p:cNvPicPr>
          <p:nvPr/>
        </p:nvPicPr>
        <p:blipFill rotWithShape="1">
          <a:blip r:embed="rId2"/>
          <a:srcRect t="14744" b="8205"/>
          <a:stretch/>
        </p:blipFill>
        <p:spPr>
          <a:xfrm>
            <a:off x="832925" y="1271451"/>
            <a:ext cx="10287000" cy="5284094"/>
          </a:xfrm>
          <a:prstGeom prst="rect">
            <a:avLst/>
          </a:prstGeom>
        </p:spPr>
      </p:pic>
    </p:spTree>
    <p:extLst>
      <p:ext uri="{BB962C8B-B14F-4D97-AF65-F5344CB8AC3E}">
        <p14:creationId xmlns:p14="http://schemas.microsoft.com/office/powerpoint/2010/main" val="402143421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001E8-86FD-4FE7-8C05-D641C3CB293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8DF6ECD-C208-44EF-8001-333F3893252F}"/>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86780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E1388E-A56A-4206-914E-EF0361A049FD}"/>
              </a:ext>
            </a:extLst>
          </p:cNvPr>
          <p:cNvSpPr>
            <a:spLocks noGrp="1"/>
          </p:cNvSpPr>
          <p:nvPr>
            <p:ph type="title"/>
          </p:nvPr>
        </p:nvSpPr>
        <p:spPr>
          <a:xfrm>
            <a:off x="588263" y="1871544"/>
            <a:ext cx="4167887" cy="1661993"/>
          </a:xfrm>
        </p:spPr>
        <p:txBody>
          <a:bodyPr/>
          <a:lstStyle/>
          <a:p>
            <a:r>
              <a:rPr lang="en-US"/>
              <a:t>Finance</a:t>
            </a:r>
            <a:br>
              <a:rPr lang="en-US"/>
            </a:br>
            <a:r>
              <a:rPr lang="en-US"/>
              <a:t>Supply Chain</a:t>
            </a:r>
            <a:br>
              <a:rPr lang="en-US"/>
            </a:br>
            <a:r>
              <a:rPr lang="en-US"/>
              <a:t>Commerce</a:t>
            </a:r>
          </a:p>
        </p:txBody>
      </p:sp>
      <p:sp>
        <p:nvSpPr>
          <p:cNvPr id="5" name="Text Placeholder 4">
            <a:extLst>
              <a:ext uri="{FF2B5EF4-FFF2-40B4-BE49-F238E27FC236}">
                <a16:creationId xmlns:a16="http://schemas.microsoft.com/office/drawing/2014/main" id="{9D8EA170-F704-4ACA-9DBE-BD3AD12AC8E0}"/>
              </a:ext>
            </a:extLst>
          </p:cNvPr>
          <p:cNvSpPr>
            <a:spLocks noGrp="1"/>
          </p:cNvSpPr>
          <p:nvPr>
            <p:ph type="body" sz="quarter" idx="12"/>
          </p:nvPr>
        </p:nvSpPr>
        <p:spPr>
          <a:xfrm>
            <a:off x="582042" y="3962400"/>
            <a:ext cx="4164583" cy="338554"/>
          </a:xfrm>
        </p:spPr>
        <p:txBody>
          <a:bodyPr/>
          <a:lstStyle/>
          <a:p>
            <a:r>
              <a:rPr lang="en-US"/>
              <a:t>Fredrik Sætre</a:t>
            </a:r>
          </a:p>
        </p:txBody>
      </p:sp>
    </p:spTree>
    <p:extLst>
      <p:ext uri="{BB962C8B-B14F-4D97-AF65-F5344CB8AC3E}">
        <p14:creationId xmlns:p14="http://schemas.microsoft.com/office/powerpoint/2010/main" val="3003001123"/>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6F2053-EDCF-478C-8D27-EF235F5F5C66}"/>
              </a:ext>
            </a:extLst>
          </p:cNvPr>
          <p:cNvPicPr>
            <a:picLocks noChangeAspect="1"/>
          </p:cNvPicPr>
          <p:nvPr/>
        </p:nvPicPr>
        <p:blipFill rotWithShape="1">
          <a:blip r:embed="rId2"/>
          <a:srcRect l="1693" t="22000" r="6390" b="26564"/>
          <a:stretch/>
        </p:blipFill>
        <p:spPr>
          <a:xfrm>
            <a:off x="865090" y="2518756"/>
            <a:ext cx="12206141" cy="4384964"/>
          </a:xfrm>
          <a:prstGeom prst="rect">
            <a:avLst/>
          </a:prstGeom>
        </p:spPr>
      </p:pic>
      <p:pic>
        <p:nvPicPr>
          <p:cNvPr id="8" name="Picture 7">
            <a:extLst>
              <a:ext uri="{FF2B5EF4-FFF2-40B4-BE49-F238E27FC236}">
                <a16:creationId xmlns:a16="http://schemas.microsoft.com/office/drawing/2014/main" id="{485E7BCF-FA97-4838-A080-EB09F08BF583}"/>
              </a:ext>
            </a:extLst>
          </p:cNvPr>
          <p:cNvPicPr>
            <a:picLocks noChangeAspect="1"/>
          </p:cNvPicPr>
          <p:nvPr/>
        </p:nvPicPr>
        <p:blipFill rotWithShape="1">
          <a:blip r:embed="rId2"/>
          <a:srcRect l="1693" t="22000" r="6390" b="77464"/>
          <a:stretch/>
        </p:blipFill>
        <p:spPr>
          <a:xfrm flipV="1">
            <a:off x="865090" y="-543697"/>
            <a:ext cx="12206141" cy="3062453"/>
          </a:xfrm>
          <a:prstGeom prst="rect">
            <a:avLst/>
          </a:prstGeom>
        </p:spPr>
      </p:pic>
      <p:sp>
        <p:nvSpPr>
          <p:cNvPr id="9" name="TextBox 8">
            <a:extLst>
              <a:ext uri="{FF2B5EF4-FFF2-40B4-BE49-F238E27FC236}">
                <a16:creationId xmlns:a16="http://schemas.microsoft.com/office/drawing/2014/main" id="{957DB17D-D15E-438B-A7F2-E38B56B0A866}"/>
              </a:ext>
            </a:extLst>
          </p:cNvPr>
          <p:cNvSpPr txBox="1"/>
          <p:nvPr/>
        </p:nvSpPr>
        <p:spPr>
          <a:xfrm>
            <a:off x="3651388" y="987529"/>
            <a:ext cx="4889224" cy="1015663"/>
          </a:xfrm>
          <a:prstGeom prst="rect">
            <a:avLst/>
          </a:prstGeom>
          <a:noFill/>
        </p:spPr>
        <p:txBody>
          <a:bodyPr wrap="none" lIns="0" tIns="0" rIns="0" bIns="0" rtlCol="0">
            <a:spAutoFit/>
          </a:bodyPr>
          <a:lstStyle/>
          <a:p>
            <a:pPr algn="l"/>
            <a:r>
              <a:rPr lang="en-US" sz="6600"/>
              <a:t>aka.ms/</a:t>
            </a:r>
            <a:r>
              <a:rPr lang="en-US" sz="6600" err="1"/>
              <a:t>mbas</a:t>
            </a:r>
            <a:endParaRPr lang="en-US" sz="6600"/>
          </a:p>
        </p:txBody>
      </p:sp>
    </p:spTree>
    <p:extLst>
      <p:ext uri="{BB962C8B-B14F-4D97-AF65-F5344CB8AC3E}">
        <p14:creationId xmlns:p14="http://schemas.microsoft.com/office/powerpoint/2010/main" val="39080186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EA1EA8-D100-454D-9288-414C1B724333}"/>
              </a:ext>
            </a:extLst>
          </p:cNvPr>
          <p:cNvSpPr>
            <a:spLocks noGrp="1"/>
          </p:cNvSpPr>
          <p:nvPr>
            <p:ph type="title"/>
          </p:nvPr>
        </p:nvSpPr>
        <p:spPr/>
        <p:txBody>
          <a:bodyPr/>
          <a:lstStyle/>
          <a:p>
            <a:r>
              <a:rPr lang="en-US"/>
              <a:t>Disclaimer:</a:t>
            </a:r>
          </a:p>
        </p:txBody>
      </p:sp>
      <p:sp>
        <p:nvSpPr>
          <p:cNvPr id="5" name="Text Placeholder 4">
            <a:extLst>
              <a:ext uri="{FF2B5EF4-FFF2-40B4-BE49-F238E27FC236}">
                <a16:creationId xmlns:a16="http://schemas.microsoft.com/office/drawing/2014/main" id="{8E7600D5-5F37-4DD2-9B65-ED23D7763583}"/>
              </a:ext>
            </a:extLst>
          </p:cNvPr>
          <p:cNvSpPr>
            <a:spLocks noGrp="1"/>
          </p:cNvSpPr>
          <p:nvPr>
            <p:ph type="body" sz="quarter" idx="12"/>
          </p:nvPr>
        </p:nvSpPr>
        <p:spPr>
          <a:xfrm>
            <a:off x="584200" y="3962400"/>
            <a:ext cx="9144000" cy="677108"/>
          </a:xfrm>
        </p:spPr>
        <p:txBody>
          <a:bodyPr/>
          <a:lstStyle/>
          <a:p>
            <a:r>
              <a:rPr lang="en-US"/>
              <a:t>Noe av </a:t>
            </a:r>
            <a:r>
              <a:rPr lang="en-US" err="1"/>
              <a:t>informasjonen</a:t>
            </a:r>
            <a:r>
              <a:rPr lang="en-US"/>
              <a:t> </a:t>
            </a:r>
            <a:r>
              <a:rPr lang="en-US" err="1"/>
              <a:t>er</a:t>
            </a:r>
            <a:r>
              <a:rPr lang="en-US"/>
              <a:t> om </a:t>
            </a:r>
            <a:r>
              <a:rPr lang="en-US" err="1"/>
              <a:t>løsninger</a:t>
            </a:r>
            <a:r>
              <a:rPr lang="en-US"/>
              <a:t> </a:t>
            </a:r>
            <a:r>
              <a:rPr lang="en-US" err="1"/>
              <a:t>som</a:t>
            </a:r>
            <a:r>
              <a:rPr lang="en-US"/>
              <a:t> </a:t>
            </a:r>
            <a:r>
              <a:rPr lang="en-US" err="1"/>
              <a:t>er</a:t>
            </a:r>
            <a:r>
              <a:rPr lang="en-US"/>
              <a:t> under </a:t>
            </a:r>
            <a:r>
              <a:rPr lang="en-US" err="1"/>
              <a:t>utvikling</a:t>
            </a:r>
            <a:r>
              <a:rPr lang="en-US"/>
              <a:t> </a:t>
            </a:r>
            <a:br>
              <a:rPr lang="en-US"/>
            </a:br>
            <a:r>
              <a:rPr lang="en-US" err="1"/>
              <a:t>og</a:t>
            </a:r>
            <a:r>
              <a:rPr lang="en-US"/>
              <a:t> </a:t>
            </a:r>
            <a:r>
              <a:rPr lang="en-US" err="1"/>
              <a:t>disse</a:t>
            </a:r>
            <a:r>
              <a:rPr lang="en-US"/>
              <a:t> </a:t>
            </a:r>
            <a:r>
              <a:rPr lang="en-US" err="1"/>
              <a:t>kan</a:t>
            </a:r>
            <a:r>
              <a:rPr lang="en-US"/>
              <a:t> </a:t>
            </a:r>
            <a:r>
              <a:rPr lang="en-US" err="1"/>
              <a:t>bli</a:t>
            </a:r>
            <a:r>
              <a:rPr lang="en-US"/>
              <a:t> </a:t>
            </a:r>
            <a:r>
              <a:rPr lang="en-US" err="1"/>
              <a:t>endret</a:t>
            </a:r>
            <a:r>
              <a:rPr lang="en-US"/>
              <a:t> </a:t>
            </a:r>
            <a:r>
              <a:rPr lang="en-US" err="1"/>
              <a:t>eller</a:t>
            </a:r>
            <a:r>
              <a:rPr lang="en-US"/>
              <a:t> </a:t>
            </a:r>
            <a:r>
              <a:rPr lang="en-US" err="1"/>
              <a:t>utsatt</a:t>
            </a:r>
            <a:r>
              <a:rPr lang="en-US"/>
              <a:t>.</a:t>
            </a:r>
          </a:p>
        </p:txBody>
      </p:sp>
    </p:spTree>
    <p:extLst>
      <p:ext uri="{BB962C8B-B14F-4D97-AF65-F5344CB8AC3E}">
        <p14:creationId xmlns:p14="http://schemas.microsoft.com/office/powerpoint/2010/main" val="320245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52359B-3E1C-421A-93C3-8CF639C1F432}"/>
              </a:ext>
            </a:extLst>
          </p:cNvPr>
          <p:cNvSpPr>
            <a:spLocks noGrp="1"/>
          </p:cNvSpPr>
          <p:nvPr>
            <p:ph type="title"/>
          </p:nvPr>
        </p:nvSpPr>
        <p:spPr/>
        <p:txBody>
          <a:bodyPr/>
          <a:lstStyle/>
          <a:p>
            <a:r>
              <a:rPr lang="en-US" err="1"/>
              <a:t>Hvordan</a:t>
            </a:r>
            <a:r>
              <a:rPr lang="en-US"/>
              <a:t> </a:t>
            </a:r>
            <a:r>
              <a:rPr lang="en-US" err="1"/>
              <a:t>finne</a:t>
            </a:r>
            <a:r>
              <a:rPr lang="en-US"/>
              <a:t> </a:t>
            </a:r>
            <a:r>
              <a:rPr lang="en-US" err="1"/>
              <a:t>informasjon</a:t>
            </a:r>
            <a:r>
              <a:rPr lang="en-US"/>
              <a:t> om </a:t>
            </a:r>
            <a:r>
              <a:rPr lang="en-US" err="1"/>
              <a:t>nye</a:t>
            </a:r>
            <a:r>
              <a:rPr lang="en-US"/>
              <a:t> </a:t>
            </a:r>
            <a:r>
              <a:rPr lang="en-US" err="1"/>
              <a:t>versjoner</a:t>
            </a:r>
            <a:r>
              <a:rPr lang="en-US"/>
              <a:t>?</a:t>
            </a:r>
          </a:p>
        </p:txBody>
      </p:sp>
      <p:sp>
        <p:nvSpPr>
          <p:cNvPr id="8" name="TextBox 7">
            <a:extLst>
              <a:ext uri="{FF2B5EF4-FFF2-40B4-BE49-F238E27FC236}">
                <a16:creationId xmlns:a16="http://schemas.microsoft.com/office/drawing/2014/main" id="{D44B4FF8-B720-470A-9B65-C5AC4B581BE4}"/>
              </a:ext>
            </a:extLst>
          </p:cNvPr>
          <p:cNvSpPr txBox="1"/>
          <p:nvPr/>
        </p:nvSpPr>
        <p:spPr>
          <a:xfrm>
            <a:off x="2914650" y="6182796"/>
            <a:ext cx="6762750" cy="369332"/>
          </a:xfrm>
          <a:prstGeom prst="rect">
            <a:avLst/>
          </a:prstGeom>
          <a:noFill/>
        </p:spPr>
        <p:txBody>
          <a:bodyPr wrap="square">
            <a:spAutoFit/>
          </a:bodyPr>
          <a:lstStyle/>
          <a:p>
            <a:r>
              <a:rPr lang="en-US">
                <a:hlinkClick r:id="rId2"/>
              </a:rPr>
              <a:t>https://docs.microsoft.com/en-us/dynamics365/release-plans/</a:t>
            </a:r>
            <a:endParaRPr lang="en-US"/>
          </a:p>
        </p:txBody>
      </p:sp>
      <p:pic>
        <p:nvPicPr>
          <p:cNvPr id="12" name="Picture 11">
            <a:extLst>
              <a:ext uri="{FF2B5EF4-FFF2-40B4-BE49-F238E27FC236}">
                <a16:creationId xmlns:a16="http://schemas.microsoft.com/office/drawing/2014/main" id="{40E452C2-5668-4860-AA90-E973626B4E60}"/>
              </a:ext>
            </a:extLst>
          </p:cNvPr>
          <p:cNvPicPr>
            <a:picLocks noChangeAspect="1"/>
          </p:cNvPicPr>
          <p:nvPr/>
        </p:nvPicPr>
        <p:blipFill>
          <a:blip r:embed="rId3"/>
          <a:stretch>
            <a:fillRect/>
          </a:stretch>
        </p:blipFill>
        <p:spPr>
          <a:xfrm>
            <a:off x="342900" y="1345244"/>
            <a:ext cx="7525199" cy="4503506"/>
          </a:xfrm>
          <a:prstGeom prst="rect">
            <a:avLst/>
          </a:prstGeom>
        </p:spPr>
      </p:pic>
      <p:pic>
        <p:nvPicPr>
          <p:cNvPr id="14" name="Picture 13">
            <a:extLst>
              <a:ext uri="{FF2B5EF4-FFF2-40B4-BE49-F238E27FC236}">
                <a16:creationId xmlns:a16="http://schemas.microsoft.com/office/drawing/2014/main" id="{7CAD3817-43DB-442F-9FB2-F94BEAA9CD54}"/>
              </a:ext>
            </a:extLst>
          </p:cNvPr>
          <p:cNvPicPr>
            <a:picLocks noChangeAspect="1"/>
          </p:cNvPicPr>
          <p:nvPr/>
        </p:nvPicPr>
        <p:blipFill>
          <a:blip r:embed="rId4"/>
          <a:stretch>
            <a:fillRect/>
          </a:stretch>
        </p:blipFill>
        <p:spPr>
          <a:xfrm>
            <a:off x="8413317" y="1345243"/>
            <a:ext cx="3516763" cy="4503505"/>
          </a:xfrm>
          <a:prstGeom prst="rect">
            <a:avLst/>
          </a:prstGeom>
        </p:spPr>
      </p:pic>
    </p:spTree>
    <p:extLst>
      <p:ext uri="{BB962C8B-B14F-4D97-AF65-F5344CB8AC3E}">
        <p14:creationId xmlns:p14="http://schemas.microsoft.com/office/powerpoint/2010/main" val="412522791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CBF18-A3DD-4FC6-BEFB-48B881552269}"/>
              </a:ext>
            </a:extLst>
          </p:cNvPr>
          <p:cNvSpPr>
            <a:spLocks noGrp="1"/>
          </p:cNvSpPr>
          <p:nvPr>
            <p:ph type="title"/>
          </p:nvPr>
        </p:nvSpPr>
        <p:spPr/>
        <p:txBody>
          <a:bodyPr/>
          <a:lstStyle/>
          <a:p>
            <a:r>
              <a:rPr lang="nb-NO"/>
              <a:t>Finance &amp; Operations plattform oppdateringer</a:t>
            </a:r>
            <a:endParaRPr lang="en-US"/>
          </a:p>
        </p:txBody>
      </p:sp>
      <p:sp>
        <p:nvSpPr>
          <p:cNvPr id="3" name="TextBox 2">
            <a:extLst>
              <a:ext uri="{FF2B5EF4-FFF2-40B4-BE49-F238E27FC236}">
                <a16:creationId xmlns:a16="http://schemas.microsoft.com/office/drawing/2014/main" id="{0B841EFD-2B25-4401-8466-40DBC046B103}"/>
              </a:ext>
            </a:extLst>
          </p:cNvPr>
          <p:cNvSpPr txBox="1"/>
          <p:nvPr/>
        </p:nvSpPr>
        <p:spPr>
          <a:xfrm>
            <a:off x="588263" y="1576388"/>
            <a:ext cx="5000856" cy="4924425"/>
          </a:xfrm>
          <a:prstGeom prst="rect">
            <a:avLst/>
          </a:prstGeom>
          <a:noFill/>
        </p:spPr>
        <p:txBody>
          <a:bodyPr wrap="none" lIns="0" tIns="0" rIns="0" bIns="0" rtlCol="0">
            <a:spAutoFit/>
          </a:bodyPr>
          <a:lstStyle/>
          <a:p>
            <a:pPr marL="342900" indent="-342900" algn="l">
              <a:buFont typeface="Arial" panose="020B0604020202020204" pitchFamily="34" charset="0"/>
              <a:buChar char="•"/>
            </a:pPr>
            <a:r>
              <a:rPr lang="nb-NO" sz="2000"/>
              <a:t>Operativt</a:t>
            </a:r>
          </a:p>
          <a:p>
            <a:pPr marL="800100" lvl="1" indent="-342900">
              <a:buFont typeface="Arial" panose="020B0604020202020204" pitchFamily="34" charset="0"/>
              <a:buChar char="•"/>
            </a:pPr>
            <a:r>
              <a:rPr lang="nb-NO" sz="2000" b="1" err="1"/>
              <a:t>DualWrite</a:t>
            </a:r>
            <a:endParaRPr lang="nb-NO" sz="2000" b="1"/>
          </a:p>
          <a:p>
            <a:pPr marL="800100" lvl="1" indent="-342900">
              <a:buFont typeface="Arial" panose="020B0604020202020204" pitchFamily="34" charset="0"/>
              <a:buChar char="•"/>
            </a:pPr>
            <a:r>
              <a:rPr lang="nb-NO" sz="2000"/>
              <a:t>Databaseeksport API</a:t>
            </a:r>
          </a:p>
          <a:p>
            <a:pPr marL="800100" lvl="1" indent="-342900">
              <a:buFont typeface="Arial" panose="020B0604020202020204" pitchFamily="34" charset="0"/>
              <a:buChar char="•"/>
            </a:pPr>
            <a:r>
              <a:rPr lang="nb-NO" sz="2000"/>
              <a:t>Ingen RDP til T2-5</a:t>
            </a:r>
          </a:p>
          <a:p>
            <a:pPr marL="342900" indent="-342900" algn="l">
              <a:buFont typeface="Arial" panose="020B0604020202020204" pitchFamily="34" charset="0"/>
              <a:buChar char="•"/>
            </a:pPr>
            <a:r>
              <a:rPr lang="nb-NO" sz="2000"/>
              <a:t>Lisensiering</a:t>
            </a:r>
          </a:p>
          <a:p>
            <a:pPr marL="342900" indent="-342900" algn="l">
              <a:buFont typeface="Arial" panose="020B0604020202020204" pitchFamily="34" charset="0"/>
              <a:buChar char="•"/>
            </a:pPr>
            <a:r>
              <a:rPr lang="nb-NO" sz="2000"/>
              <a:t>Brukergrensesnitt</a:t>
            </a:r>
          </a:p>
          <a:p>
            <a:pPr marL="800100" lvl="1" indent="-342900">
              <a:buFont typeface="Arial" panose="020B0604020202020204" pitchFamily="34" charset="0"/>
              <a:buChar char="•"/>
            </a:pPr>
            <a:r>
              <a:rPr lang="nb-NO" sz="2000" b="1"/>
              <a:t>Tredjeparts applikasjoner integrert</a:t>
            </a:r>
          </a:p>
          <a:p>
            <a:pPr marL="800100" lvl="1" indent="-342900">
              <a:buFont typeface="Arial" panose="020B0604020202020204" pitchFamily="34" charset="0"/>
              <a:buChar char="•"/>
            </a:pPr>
            <a:r>
              <a:rPr lang="nb-NO" sz="2000"/>
              <a:t>Lagrede visninger</a:t>
            </a:r>
          </a:p>
          <a:p>
            <a:pPr marL="800100" lvl="1" indent="-342900">
              <a:buFont typeface="Arial" panose="020B0604020202020204" pitchFamily="34" charset="0"/>
              <a:buChar char="•"/>
            </a:pPr>
            <a:r>
              <a:rPr lang="nb-NO" sz="2000" b="1"/>
              <a:t>Gruppering i tabeller</a:t>
            </a:r>
          </a:p>
          <a:p>
            <a:pPr marL="800100" lvl="1" indent="-342900">
              <a:buFont typeface="Arial" panose="020B0604020202020204" pitchFamily="34" charset="0"/>
              <a:buChar char="•"/>
            </a:pPr>
            <a:r>
              <a:rPr lang="nb-NO" sz="2000"/>
              <a:t>Foreslåtte felt</a:t>
            </a:r>
          </a:p>
          <a:p>
            <a:pPr marL="342900" indent="-342900">
              <a:buFont typeface="Arial" panose="020B0604020202020204" pitchFamily="34" charset="0"/>
              <a:buChar char="•"/>
            </a:pPr>
            <a:r>
              <a:rPr lang="nb-NO" sz="2000"/>
              <a:t>Data og prosess</a:t>
            </a:r>
          </a:p>
          <a:p>
            <a:pPr marL="800100" lvl="1" indent="-342900">
              <a:buFont typeface="Arial" panose="020B0604020202020204" pitchFamily="34" charset="0"/>
              <a:buChar char="•"/>
            </a:pPr>
            <a:r>
              <a:rPr lang="nb-NO" sz="2000"/>
              <a:t>CDS</a:t>
            </a:r>
          </a:p>
          <a:p>
            <a:pPr marL="800100" lvl="1" indent="-342900">
              <a:buFont typeface="Arial" panose="020B0604020202020204" pitchFamily="34" charset="0"/>
              <a:buChar char="•"/>
            </a:pPr>
            <a:r>
              <a:rPr lang="nb-NO" sz="2000" err="1"/>
              <a:t>Azure</a:t>
            </a:r>
            <a:r>
              <a:rPr lang="nb-NO" sz="2000"/>
              <a:t> Data Lake</a:t>
            </a:r>
          </a:p>
          <a:p>
            <a:pPr marL="800100" lvl="1" indent="-342900">
              <a:buFont typeface="Arial" panose="020B0604020202020204" pitchFamily="34" charset="0"/>
              <a:buChar char="•"/>
            </a:pPr>
            <a:r>
              <a:rPr lang="nb-NO" sz="2000"/>
              <a:t>Instant </a:t>
            </a:r>
            <a:r>
              <a:rPr lang="nb-NO" sz="2000" err="1"/>
              <a:t>Flow</a:t>
            </a:r>
            <a:endParaRPr lang="nb-NO" sz="2000"/>
          </a:p>
          <a:p>
            <a:pPr marL="800100" lvl="1" indent="-342900">
              <a:buFont typeface="Arial" panose="020B0604020202020204" pitchFamily="34" charset="0"/>
              <a:buChar char="•"/>
            </a:pPr>
            <a:endParaRPr lang="nb-NO" sz="2000"/>
          </a:p>
          <a:p>
            <a:pPr marL="800100" lvl="1" indent="-342900">
              <a:buFont typeface="Arial" panose="020B0604020202020204" pitchFamily="34" charset="0"/>
              <a:buChar char="•"/>
            </a:pPr>
            <a:endParaRPr lang="en-US" sz="2000" err="1"/>
          </a:p>
        </p:txBody>
      </p:sp>
    </p:spTree>
    <p:extLst>
      <p:ext uri="{BB962C8B-B14F-4D97-AF65-F5344CB8AC3E}">
        <p14:creationId xmlns:p14="http://schemas.microsoft.com/office/powerpoint/2010/main" val="304945100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15D2149D-4AAE-4D3D-BD05-064D886E6683}"/>
              </a:ext>
            </a:extLst>
          </p:cNvPr>
          <p:cNvSpPr txBox="1">
            <a:spLocks/>
          </p:cNvSpPr>
          <p:nvPr/>
        </p:nvSpPr>
        <p:spPr>
          <a:xfrm>
            <a:off x="360009" y="99957"/>
            <a:ext cx="10548097" cy="505063"/>
          </a:xfrm>
          <a:prstGeom prst="rect">
            <a:avLst/>
          </a:prstGeom>
        </p:spPr>
        <p:txBody>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3751" fontAlgn="base">
              <a:spcAft>
                <a:spcPct val="0"/>
              </a:spcAft>
              <a:defRPr/>
            </a:pPr>
            <a:endParaRPr lang="en-US" sz="2400" spc="0">
              <a:ln>
                <a:noFill/>
              </a:ln>
              <a:gradFill>
                <a:gsLst>
                  <a:gs pos="0">
                    <a:srgbClr val="FFFFFF"/>
                  </a:gs>
                  <a:gs pos="100000">
                    <a:srgbClr val="FFFFFF"/>
                  </a:gs>
                </a:gsLst>
                <a:lin ang="5400000" scaled="0"/>
              </a:gradFill>
              <a:latin typeface="Segoe UI"/>
              <a:ea typeface="Segoe UI" pitchFamily="34" charset="0"/>
            </a:endParaRPr>
          </a:p>
        </p:txBody>
      </p:sp>
      <p:sp>
        <p:nvSpPr>
          <p:cNvPr id="33" name="Rectangle 32">
            <a:extLst>
              <a:ext uri="{FF2B5EF4-FFF2-40B4-BE49-F238E27FC236}">
                <a16:creationId xmlns:a16="http://schemas.microsoft.com/office/drawing/2014/main" id="{841031AE-D763-4FC7-8434-273301C6721F}"/>
              </a:ext>
            </a:extLst>
          </p:cNvPr>
          <p:cNvSpPr/>
          <p:nvPr/>
        </p:nvSpPr>
        <p:spPr>
          <a:xfrm>
            <a:off x="624483" y="1846461"/>
            <a:ext cx="4706969" cy="4493897"/>
          </a:xfrm>
          <a:prstGeom prst="rect">
            <a:avLst/>
          </a:prstGeom>
          <a:solidFill>
            <a:schemeClr val="tx1">
              <a:lumMod val="25000"/>
              <a:lumOff val="75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0B0B795C-500E-488D-8725-BD6F2D6E67FD}"/>
              </a:ext>
            </a:extLst>
          </p:cNvPr>
          <p:cNvSpPr/>
          <p:nvPr/>
        </p:nvSpPr>
        <p:spPr>
          <a:xfrm>
            <a:off x="1065433" y="2165831"/>
            <a:ext cx="1417119" cy="621704"/>
          </a:xfrm>
          <a:prstGeom prst="rect">
            <a:avLst/>
          </a:prstGeom>
          <a:solidFill>
            <a:schemeClr val="bg1">
              <a:lumMod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1400">
                <a:solidFill>
                  <a:srgbClr val="923E74"/>
                </a:solidFill>
                <a:latin typeface="Calibri" panose="020F0502020204030204"/>
              </a:rPr>
              <a:t>Entity</a:t>
            </a:r>
          </a:p>
        </p:txBody>
      </p:sp>
      <p:sp>
        <p:nvSpPr>
          <p:cNvPr id="35" name="Rectangle 34">
            <a:extLst>
              <a:ext uri="{FF2B5EF4-FFF2-40B4-BE49-F238E27FC236}">
                <a16:creationId xmlns:a16="http://schemas.microsoft.com/office/drawing/2014/main" id="{703A4F50-370B-495D-8158-FE152C9866B5}"/>
              </a:ext>
            </a:extLst>
          </p:cNvPr>
          <p:cNvSpPr/>
          <p:nvPr/>
        </p:nvSpPr>
        <p:spPr>
          <a:xfrm>
            <a:off x="1081181" y="3117723"/>
            <a:ext cx="1417119" cy="1114762"/>
          </a:xfrm>
          <a:prstGeom prst="rect">
            <a:avLst/>
          </a:prstGeom>
          <a:solidFill>
            <a:schemeClr val="bg1">
              <a:lumMod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1600">
                <a:solidFill>
                  <a:srgbClr val="923E74"/>
                </a:solidFill>
                <a:latin typeface="Calibri" panose="020F0502020204030204"/>
              </a:rPr>
              <a:t>Standard &amp; ISV Business logic &amp; validations</a:t>
            </a:r>
          </a:p>
        </p:txBody>
      </p:sp>
      <p:sp>
        <p:nvSpPr>
          <p:cNvPr id="36" name="TextBox 35">
            <a:extLst>
              <a:ext uri="{FF2B5EF4-FFF2-40B4-BE49-F238E27FC236}">
                <a16:creationId xmlns:a16="http://schemas.microsoft.com/office/drawing/2014/main" id="{E871A511-0D24-4374-B266-532DB4C6F01E}"/>
              </a:ext>
            </a:extLst>
          </p:cNvPr>
          <p:cNvSpPr txBox="1"/>
          <p:nvPr/>
        </p:nvSpPr>
        <p:spPr>
          <a:xfrm>
            <a:off x="4830493" y="1856539"/>
            <a:ext cx="671453" cy="343443"/>
          </a:xfrm>
          <a:prstGeom prst="rect">
            <a:avLst/>
          </a:prstGeom>
          <a:noFill/>
        </p:spPr>
        <p:txBody>
          <a:bodyPr wrap="square" rtlCol="0">
            <a:spAutoFit/>
          </a:bodyPr>
          <a:lstStyle/>
          <a:p>
            <a:pPr defTabSz="914225">
              <a:defRPr/>
            </a:pPr>
            <a:r>
              <a:rPr lang="en-US" sz="1600" b="1">
                <a:solidFill>
                  <a:srgbClr val="923E74"/>
                </a:solidFill>
                <a:latin typeface="Calibri" panose="020F0502020204030204"/>
              </a:rPr>
              <a:t>CDS</a:t>
            </a:r>
            <a:endParaRPr lang="en-US" sz="1400" b="1">
              <a:solidFill>
                <a:srgbClr val="923E74"/>
              </a:solidFill>
              <a:latin typeface="Calibri" panose="020F0502020204030204"/>
            </a:endParaRPr>
          </a:p>
        </p:txBody>
      </p:sp>
      <p:sp>
        <p:nvSpPr>
          <p:cNvPr id="66" name="Rectangle 65">
            <a:extLst>
              <a:ext uri="{FF2B5EF4-FFF2-40B4-BE49-F238E27FC236}">
                <a16:creationId xmlns:a16="http://schemas.microsoft.com/office/drawing/2014/main" id="{EB83160C-7D92-408E-BB26-625C8B26D306}"/>
              </a:ext>
            </a:extLst>
          </p:cNvPr>
          <p:cNvSpPr/>
          <p:nvPr/>
        </p:nvSpPr>
        <p:spPr>
          <a:xfrm>
            <a:off x="6322186" y="1850256"/>
            <a:ext cx="5151811" cy="4490101"/>
          </a:xfrm>
          <a:prstGeom prst="rect">
            <a:avLst/>
          </a:prstGeom>
          <a:solidFill>
            <a:srgbClr val="E9F5FD"/>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67" name="Rectangle 66">
            <a:extLst>
              <a:ext uri="{FF2B5EF4-FFF2-40B4-BE49-F238E27FC236}">
                <a16:creationId xmlns:a16="http://schemas.microsoft.com/office/drawing/2014/main" id="{16C6E372-4BE0-4D59-AB73-B1C406CDCF5E}"/>
              </a:ext>
            </a:extLst>
          </p:cNvPr>
          <p:cNvSpPr/>
          <p:nvPr/>
        </p:nvSpPr>
        <p:spPr>
          <a:xfrm>
            <a:off x="7174967" y="2173058"/>
            <a:ext cx="1417119" cy="621704"/>
          </a:xfrm>
          <a:prstGeom prst="rect">
            <a:avLst/>
          </a:prstGeom>
          <a:solidFill>
            <a:schemeClr val="bg1">
              <a:lumMod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1400">
                <a:solidFill>
                  <a:srgbClr val="0070C0"/>
                </a:solidFill>
                <a:latin typeface="Calibri" panose="020F0502020204030204"/>
              </a:rPr>
              <a:t>Entity</a:t>
            </a:r>
          </a:p>
        </p:txBody>
      </p:sp>
      <p:sp>
        <p:nvSpPr>
          <p:cNvPr id="68" name="TextBox 67">
            <a:extLst>
              <a:ext uri="{FF2B5EF4-FFF2-40B4-BE49-F238E27FC236}">
                <a16:creationId xmlns:a16="http://schemas.microsoft.com/office/drawing/2014/main" id="{FF37E6D9-CEF9-4B79-82AA-116A2C4BBBCD}"/>
              </a:ext>
            </a:extLst>
          </p:cNvPr>
          <p:cNvSpPr txBox="1"/>
          <p:nvPr/>
        </p:nvSpPr>
        <p:spPr>
          <a:xfrm>
            <a:off x="10917986" y="1827325"/>
            <a:ext cx="688017" cy="343443"/>
          </a:xfrm>
          <a:prstGeom prst="rect">
            <a:avLst/>
          </a:prstGeom>
          <a:noFill/>
        </p:spPr>
        <p:txBody>
          <a:bodyPr wrap="square" rtlCol="0">
            <a:spAutoFit/>
          </a:bodyPr>
          <a:lstStyle/>
          <a:p>
            <a:pPr defTabSz="914225">
              <a:defRPr/>
            </a:pPr>
            <a:r>
              <a:rPr lang="en-US" sz="1600" b="1">
                <a:solidFill>
                  <a:srgbClr val="0070C0"/>
                </a:solidFill>
                <a:latin typeface="Calibri" panose="020F0502020204030204"/>
              </a:rPr>
              <a:t>F&amp;O</a:t>
            </a:r>
            <a:endParaRPr lang="en-US" sz="2800" b="1">
              <a:solidFill>
                <a:srgbClr val="0070C0"/>
              </a:solidFill>
              <a:latin typeface="Calibri" panose="020F0502020204030204"/>
            </a:endParaRPr>
          </a:p>
        </p:txBody>
      </p:sp>
      <p:sp>
        <p:nvSpPr>
          <p:cNvPr id="69" name="TextBox 68">
            <a:extLst>
              <a:ext uri="{FF2B5EF4-FFF2-40B4-BE49-F238E27FC236}">
                <a16:creationId xmlns:a16="http://schemas.microsoft.com/office/drawing/2014/main" id="{92EB0C00-283D-4D27-B8CE-F07B1DBC0D02}"/>
              </a:ext>
            </a:extLst>
          </p:cNvPr>
          <p:cNvSpPr txBox="1"/>
          <p:nvPr/>
        </p:nvSpPr>
        <p:spPr>
          <a:xfrm>
            <a:off x="7923994" y="2713472"/>
            <a:ext cx="1071121" cy="312029"/>
          </a:xfrm>
          <a:prstGeom prst="rect">
            <a:avLst/>
          </a:prstGeom>
          <a:noFill/>
        </p:spPr>
        <p:txBody>
          <a:bodyPr wrap="square" rtlCol="0">
            <a:spAutoFit/>
          </a:bodyPr>
          <a:lstStyle/>
          <a:p>
            <a:pPr defTabSz="914225">
              <a:defRPr/>
            </a:pPr>
            <a:r>
              <a:rPr lang="en-US" sz="1400">
                <a:solidFill>
                  <a:srgbClr val="0070C0"/>
                </a:solidFill>
                <a:latin typeface="Calibri" panose="020F0502020204030204"/>
              </a:rPr>
              <a:t>CUD</a:t>
            </a:r>
          </a:p>
        </p:txBody>
      </p:sp>
      <p:sp>
        <p:nvSpPr>
          <p:cNvPr id="70" name="Rectangle 69">
            <a:extLst>
              <a:ext uri="{FF2B5EF4-FFF2-40B4-BE49-F238E27FC236}">
                <a16:creationId xmlns:a16="http://schemas.microsoft.com/office/drawing/2014/main" id="{6A62F703-C377-4619-926A-1144ACDB2177}"/>
              </a:ext>
            </a:extLst>
          </p:cNvPr>
          <p:cNvSpPr/>
          <p:nvPr/>
        </p:nvSpPr>
        <p:spPr>
          <a:xfrm>
            <a:off x="3027828" y="2128373"/>
            <a:ext cx="1417119" cy="621704"/>
          </a:xfrm>
          <a:prstGeom prst="rect">
            <a:avLst/>
          </a:prstGeom>
          <a:solidFill>
            <a:schemeClr val="bg1">
              <a:lumMod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1400">
                <a:solidFill>
                  <a:srgbClr val="923E74"/>
                </a:solidFill>
                <a:latin typeface="Calibri" panose="020F0502020204030204"/>
              </a:rPr>
              <a:t>Mappings</a:t>
            </a:r>
          </a:p>
        </p:txBody>
      </p:sp>
      <p:sp>
        <p:nvSpPr>
          <p:cNvPr id="71" name="Rectangle 70">
            <a:extLst>
              <a:ext uri="{FF2B5EF4-FFF2-40B4-BE49-F238E27FC236}">
                <a16:creationId xmlns:a16="http://schemas.microsoft.com/office/drawing/2014/main" id="{3A020945-AE68-4E8E-A15A-47742FA5D713}"/>
              </a:ext>
            </a:extLst>
          </p:cNvPr>
          <p:cNvSpPr/>
          <p:nvPr/>
        </p:nvSpPr>
        <p:spPr>
          <a:xfrm>
            <a:off x="1081181" y="4521824"/>
            <a:ext cx="3369813" cy="695596"/>
          </a:xfrm>
          <a:prstGeom prst="rect">
            <a:avLst/>
          </a:prstGeom>
          <a:solidFill>
            <a:schemeClr val="bg1">
              <a:lumMod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1400">
                <a:solidFill>
                  <a:srgbClr val="923E74"/>
                </a:solidFill>
                <a:latin typeface="Calibri" panose="020F0502020204030204"/>
              </a:rPr>
              <a:t>Dual Write Plugin</a:t>
            </a:r>
          </a:p>
        </p:txBody>
      </p:sp>
      <p:sp>
        <p:nvSpPr>
          <p:cNvPr id="72" name="Arrow: Down 71">
            <a:extLst>
              <a:ext uri="{FF2B5EF4-FFF2-40B4-BE49-F238E27FC236}">
                <a16:creationId xmlns:a16="http://schemas.microsoft.com/office/drawing/2014/main" id="{B22E420E-1FB9-4E8E-9BE8-FAAF48011E93}"/>
              </a:ext>
            </a:extLst>
          </p:cNvPr>
          <p:cNvSpPr/>
          <p:nvPr/>
        </p:nvSpPr>
        <p:spPr>
          <a:xfrm>
            <a:off x="1731991" y="4172175"/>
            <a:ext cx="220370" cy="369279"/>
          </a:xfrm>
          <a:prstGeom prst="downArrow">
            <a:avLst/>
          </a:prstGeom>
          <a:solidFill>
            <a:srgbClr val="923E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73" name="Rectangle 72">
            <a:extLst>
              <a:ext uri="{FF2B5EF4-FFF2-40B4-BE49-F238E27FC236}">
                <a16:creationId xmlns:a16="http://schemas.microsoft.com/office/drawing/2014/main" id="{18CCF7BB-7786-4F4F-B91B-54E36F6E9B55}"/>
              </a:ext>
            </a:extLst>
          </p:cNvPr>
          <p:cNvSpPr/>
          <p:nvPr/>
        </p:nvSpPr>
        <p:spPr>
          <a:xfrm>
            <a:off x="1092065" y="5436420"/>
            <a:ext cx="1417119" cy="695596"/>
          </a:xfrm>
          <a:prstGeom prst="rect">
            <a:avLst/>
          </a:prstGeom>
          <a:solidFill>
            <a:schemeClr val="bg1">
              <a:lumMod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1400">
                <a:solidFill>
                  <a:srgbClr val="923E74"/>
                </a:solidFill>
                <a:latin typeface="Calibri" panose="020F0502020204030204"/>
              </a:rPr>
              <a:t>Commit</a:t>
            </a:r>
          </a:p>
        </p:txBody>
      </p:sp>
      <p:sp>
        <p:nvSpPr>
          <p:cNvPr id="74" name="Arrow: Down 73">
            <a:extLst>
              <a:ext uri="{FF2B5EF4-FFF2-40B4-BE49-F238E27FC236}">
                <a16:creationId xmlns:a16="http://schemas.microsoft.com/office/drawing/2014/main" id="{D9CC1037-AF67-403B-BDD3-86B7C00B1BDC}"/>
              </a:ext>
            </a:extLst>
          </p:cNvPr>
          <p:cNvSpPr/>
          <p:nvPr/>
        </p:nvSpPr>
        <p:spPr>
          <a:xfrm>
            <a:off x="1663807" y="5159876"/>
            <a:ext cx="220370" cy="369279"/>
          </a:xfrm>
          <a:prstGeom prst="downArrow">
            <a:avLst/>
          </a:prstGeom>
          <a:solidFill>
            <a:srgbClr val="923E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75" name="Rectangle 74">
            <a:extLst>
              <a:ext uri="{FF2B5EF4-FFF2-40B4-BE49-F238E27FC236}">
                <a16:creationId xmlns:a16="http://schemas.microsoft.com/office/drawing/2014/main" id="{B50CBE08-D28C-4349-B2ED-314113A3891E}"/>
              </a:ext>
            </a:extLst>
          </p:cNvPr>
          <p:cNvSpPr/>
          <p:nvPr/>
        </p:nvSpPr>
        <p:spPr>
          <a:xfrm>
            <a:off x="7174967" y="3122445"/>
            <a:ext cx="1417119" cy="1114762"/>
          </a:xfrm>
          <a:prstGeom prst="rect">
            <a:avLst/>
          </a:prstGeom>
          <a:solidFill>
            <a:schemeClr val="bg1">
              <a:lumMod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1400">
                <a:solidFill>
                  <a:srgbClr val="0070C0"/>
                </a:solidFill>
                <a:latin typeface="Calibri" panose="020F0502020204030204"/>
              </a:rPr>
              <a:t>Standard</a:t>
            </a:r>
            <a:r>
              <a:rPr lang="en-US" sz="1600">
                <a:solidFill>
                  <a:srgbClr val="0070C0"/>
                </a:solidFill>
                <a:latin typeface="Calibri" panose="020F0502020204030204"/>
              </a:rPr>
              <a:t> &amp; ISV Business logic &amp; validations</a:t>
            </a:r>
          </a:p>
        </p:txBody>
      </p:sp>
      <p:sp>
        <p:nvSpPr>
          <p:cNvPr id="76" name="Rectangle 75">
            <a:extLst>
              <a:ext uri="{FF2B5EF4-FFF2-40B4-BE49-F238E27FC236}">
                <a16:creationId xmlns:a16="http://schemas.microsoft.com/office/drawing/2014/main" id="{6E385274-798B-426C-A147-70F01BA02C44}"/>
              </a:ext>
            </a:extLst>
          </p:cNvPr>
          <p:cNvSpPr/>
          <p:nvPr/>
        </p:nvSpPr>
        <p:spPr>
          <a:xfrm>
            <a:off x="7138861" y="4503068"/>
            <a:ext cx="3369813" cy="695596"/>
          </a:xfrm>
          <a:prstGeom prst="rect">
            <a:avLst/>
          </a:prstGeom>
          <a:solidFill>
            <a:schemeClr val="bg1">
              <a:lumMod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1400">
                <a:solidFill>
                  <a:srgbClr val="0070C0"/>
                </a:solidFill>
                <a:latin typeface="Calibri" panose="020F0502020204030204"/>
              </a:rPr>
              <a:t>Dual Write Handler</a:t>
            </a:r>
          </a:p>
        </p:txBody>
      </p:sp>
      <p:sp>
        <p:nvSpPr>
          <p:cNvPr id="77" name="Rectangle 76">
            <a:extLst>
              <a:ext uri="{FF2B5EF4-FFF2-40B4-BE49-F238E27FC236}">
                <a16:creationId xmlns:a16="http://schemas.microsoft.com/office/drawing/2014/main" id="{A44BCA3E-D864-48C6-9F8C-C9B5F54A9AF1}"/>
              </a:ext>
            </a:extLst>
          </p:cNvPr>
          <p:cNvSpPr/>
          <p:nvPr/>
        </p:nvSpPr>
        <p:spPr>
          <a:xfrm>
            <a:off x="7219643" y="5425848"/>
            <a:ext cx="1417119" cy="695596"/>
          </a:xfrm>
          <a:prstGeom prst="rect">
            <a:avLst/>
          </a:prstGeom>
          <a:solidFill>
            <a:schemeClr val="bg1">
              <a:lumMod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1400">
                <a:solidFill>
                  <a:srgbClr val="0070C0"/>
                </a:solidFill>
                <a:latin typeface="Calibri" panose="020F0502020204030204"/>
              </a:rPr>
              <a:t>Commit</a:t>
            </a:r>
          </a:p>
        </p:txBody>
      </p:sp>
      <p:sp>
        <p:nvSpPr>
          <p:cNvPr id="78" name="Arrow: Down 77">
            <a:extLst>
              <a:ext uri="{FF2B5EF4-FFF2-40B4-BE49-F238E27FC236}">
                <a16:creationId xmlns:a16="http://schemas.microsoft.com/office/drawing/2014/main" id="{C0E622AB-E9B0-4924-9A2E-480A7809F13D}"/>
              </a:ext>
            </a:extLst>
          </p:cNvPr>
          <p:cNvSpPr/>
          <p:nvPr/>
        </p:nvSpPr>
        <p:spPr>
          <a:xfrm>
            <a:off x="7892149" y="5140900"/>
            <a:ext cx="220370" cy="369279"/>
          </a:xfrm>
          <a:prstGeom prst="downArrow">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pic>
        <p:nvPicPr>
          <p:cNvPr id="79" name="Graphic 78" descr="Document">
            <a:extLst>
              <a:ext uri="{FF2B5EF4-FFF2-40B4-BE49-F238E27FC236}">
                <a16:creationId xmlns:a16="http://schemas.microsoft.com/office/drawing/2014/main" id="{49338F26-8264-4715-AF73-026A079F4F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13119" y="4657841"/>
            <a:ext cx="437875" cy="370052"/>
          </a:xfrm>
          <a:prstGeom prst="rect">
            <a:avLst/>
          </a:prstGeom>
        </p:spPr>
      </p:pic>
      <p:pic>
        <p:nvPicPr>
          <p:cNvPr id="80" name="Graphic 79" descr="Thumbs up sign">
            <a:extLst>
              <a:ext uri="{FF2B5EF4-FFF2-40B4-BE49-F238E27FC236}">
                <a16:creationId xmlns:a16="http://schemas.microsoft.com/office/drawing/2014/main" id="{A9817168-EBE4-4240-9654-31BA6752882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74967" y="2277211"/>
            <a:ext cx="344460" cy="344460"/>
          </a:xfrm>
          <a:prstGeom prst="rect">
            <a:avLst/>
          </a:prstGeom>
        </p:spPr>
      </p:pic>
      <p:pic>
        <p:nvPicPr>
          <p:cNvPr id="81" name="Graphic 80" descr="Document">
            <a:extLst>
              <a:ext uri="{FF2B5EF4-FFF2-40B4-BE49-F238E27FC236}">
                <a16:creationId xmlns:a16="http://schemas.microsoft.com/office/drawing/2014/main" id="{69D0ADCF-34AE-4651-B4F7-406337751E3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53505" y="4816199"/>
            <a:ext cx="437875" cy="370052"/>
          </a:xfrm>
          <a:prstGeom prst="rect">
            <a:avLst/>
          </a:prstGeom>
        </p:spPr>
      </p:pic>
      <p:pic>
        <p:nvPicPr>
          <p:cNvPr id="82" name="Graphic 81" descr="Thumbs up sign">
            <a:extLst>
              <a:ext uri="{FF2B5EF4-FFF2-40B4-BE49-F238E27FC236}">
                <a16:creationId xmlns:a16="http://schemas.microsoft.com/office/drawing/2014/main" id="{56261178-0777-4AFE-BC74-41532733685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27345" y="2429590"/>
            <a:ext cx="344460" cy="344460"/>
          </a:xfrm>
          <a:prstGeom prst="rect">
            <a:avLst/>
          </a:prstGeom>
        </p:spPr>
      </p:pic>
      <p:sp>
        <p:nvSpPr>
          <p:cNvPr id="83" name="Rectangle 82">
            <a:extLst>
              <a:ext uri="{FF2B5EF4-FFF2-40B4-BE49-F238E27FC236}">
                <a16:creationId xmlns:a16="http://schemas.microsoft.com/office/drawing/2014/main" id="{A11B6584-002A-4610-AFBA-578941B69AE4}"/>
              </a:ext>
            </a:extLst>
          </p:cNvPr>
          <p:cNvSpPr/>
          <p:nvPr/>
        </p:nvSpPr>
        <p:spPr>
          <a:xfrm>
            <a:off x="9172337" y="2165831"/>
            <a:ext cx="1417119" cy="621704"/>
          </a:xfrm>
          <a:prstGeom prst="rect">
            <a:avLst/>
          </a:prstGeom>
          <a:solidFill>
            <a:schemeClr val="bg1">
              <a:lumMod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1400">
                <a:solidFill>
                  <a:srgbClr val="0070C0"/>
                </a:solidFill>
                <a:latin typeface="Calibri" panose="020F0502020204030204"/>
              </a:rPr>
              <a:t>Mappings</a:t>
            </a:r>
          </a:p>
        </p:txBody>
      </p:sp>
      <p:cxnSp>
        <p:nvCxnSpPr>
          <p:cNvPr id="84" name="Straight Arrow Connector 83">
            <a:extLst>
              <a:ext uri="{FF2B5EF4-FFF2-40B4-BE49-F238E27FC236}">
                <a16:creationId xmlns:a16="http://schemas.microsoft.com/office/drawing/2014/main" id="{6ACB6A76-A8AB-42BC-A523-4A0A9286E192}"/>
              </a:ext>
            </a:extLst>
          </p:cNvPr>
          <p:cNvCxnSpPr>
            <a:stCxn id="70" idx="2"/>
          </p:cNvCxnSpPr>
          <p:nvPr/>
        </p:nvCxnSpPr>
        <p:spPr>
          <a:xfrm>
            <a:off x="3736387" y="2750077"/>
            <a:ext cx="0" cy="1739615"/>
          </a:xfrm>
          <a:prstGeom prst="straightConnector1">
            <a:avLst/>
          </a:prstGeom>
          <a:ln w="22225">
            <a:solidFill>
              <a:srgbClr val="923E74"/>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A592D272-EA11-4EAF-A57B-1A4B2C834FAE}"/>
              </a:ext>
            </a:extLst>
          </p:cNvPr>
          <p:cNvCxnSpPr/>
          <p:nvPr/>
        </p:nvCxnSpPr>
        <p:spPr>
          <a:xfrm>
            <a:off x="9880896" y="2794762"/>
            <a:ext cx="0" cy="1739615"/>
          </a:xfrm>
          <a:prstGeom prst="straightConnector1">
            <a:avLst/>
          </a:prstGeom>
          <a:ln w="22225">
            <a:solidFill>
              <a:srgbClr val="0070C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86" name="Arrow: Down 85">
            <a:extLst>
              <a:ext uri="{FF2B5EF4-FFF2-40B4-BE49-F238E27FC236}">
                <a16:creationId xmlns:a16="http://schemas.microsoft.com/office/drawing/2014/main" id="{DCDA40CC-9F9A-4A59-A9E4-7D0FAB2C9603}"/>
              </a:ext>
            </a:extLst>
          </p:cNvPr>
          <p:cNvSpPr/>
          <p:nvPr/>
        </p:nvSpPr>
        <p:spPr>
          <a:xfrm>
            <a:off x="7892149" y="4174239"/>
            <a:ext cx="220370" cy="369279"/>
          </a:xfrm>
          <a:prstGeom prst="downArrow">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87" name="Rectangle 86">
            <a:extLst>
              <a:ext uri="{FF2B5EF4-FFF2-40B4-BE49-F238E27FC236}">
                <a16:creationId xmlns:a16="http://schemas.microsoft.com/office/drawing/2014/main" id="{355ADFFF-C646-4855-8BA8-DD4AF6EA7889}"/>
              </a:ext>
            </a:extLst>
          </p:cNvPr>
          <p:cNvSpPr/>
          <p:nvPr/>
        </p:nvSpPr>
        <p:spPr bwMode="auto">
          <a:xfrm>
            <a:off x="867108" y="2964589"/>
            <a:ext cx="3888408" cy="3214811"/>
          </a:xfrm>
          <a:prstGeom prst="rect">
            <a:avLst/>
          </a:prstGeom>
          <a:noFill/>
          <a:ln>
            <a:solidFill>
              <a:srgbClr val="923E74"/>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8" name="Lightning Bolt 87">
            <a:extLst>
              <a:ext uri="{FF2B5EF4-FFF2-40B4-BE49-F238E27FC236}">
                <a16:creationId xmlns:a16="http://schemas.microsoft.com/office/drawing/2014/main" id="{DE6995F7-3ADA-4757-A0FC-388283259F35}"/>
              </a:ext>
            </a:extLst>
          </p:cNvPr>
          <p:cNvSpPr/>
          <p:nvPr/>
        </p:nvSpPr>
        <p:spPr>
          <a:xfrm>
            <a:off x="1637340" y="2750077"/>
            <a:ext cx="409672" cy="400053"/>
          </a:xfrm>
          <a:prstGeom prst="lightningBolt">
            <a:avLst/>
          </a:prstGeom>
          <a:solidFill>
            <a:srgbClr val="923E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sz="1600">
              <a:solidFill>
                <a:prstClr val="white"/>
              </a:solidFill>
              <a:latin typeface="Calibri" panose="020F0502020204030204"/>
            </a:endParaRPr>
          </a:p>
        </p:txBody>
      </p:sp>
      <p:sp>
        <p:nvSpPr>
          <p:cNvPr id="89" name="TextBox 88">
            <a:extLst>
              <a:ext uri="{FF2B5EF4-FFF2-40B4-BE49-F238E27FC236}">
                <a16:creationId xmlns:a16="http://schemas.microsoft.com/office/drawing/2014/main" id="{96D33468-BEEB-4072-89BE-9E8462188290}"/>
              </a:ext>
            </a:extLst>
          </p:cNvPr>
          <p:cNvSpPr txBox="1"/>
          <p:nvPr/>
        </p:nvSpPr>
        <p:spPr>
          <a:xfrm>
            <a:off x="1960372" y="2722934"/>
            <a:ext cx="952529" cy="312029"/>
          </a:xfrm>
          <a:prstGeom prst="rect">
            <a:avLst/>
          </a:prstGeom>
          <a:noFill/>
        </p:spPr>
        <p:txBody>
          <a:bodyPr wrap="square" rtlCol="0">
            <a:spAutoFit/>
          </a:bodyPr>
          <a:lstStyle/>
          <a:p>
            <a:pPr defTabSz="914225">
              <a:defRPr/>
            </a:pPr>
            <a:r>
              <a:rPr lang="en-US" sz="1400">
                <a:solidFill>
                  <a:srgbClr val="923E74"/>
                </a:solidFill>
                <a:latin typeface="Calibri" panose="020F0502020204030204"/>
              </a:rPr>
              <a:t>CUD</a:t>
            </a:r>
          </a:p>
        </p:txBody>
      </p:sp>
      <p:sp>
        <p:nvSpPr>
          <p:cNvPr id="90" name="Rectangle 89">
            <a:extLst>
              <a:ext uri="{FF2B5EF4-FFF2-40B4-BE49-F238E27FC236}">
                <a16:creationId xmlns:a16="http://schemas.microsoft.com/office/drawing/2014/main" id="{BD013A19-0E81-4C22-9BE7-91CD6967166C}"/>
              </a:ext>
            </a:extLst>
          </p:cNvPr>
          <p:cNvSpPr/>
          <p:nvPr/>
        </p:nvSpPr>
        <p:spPr bwMode="auto">
          <a:xfrm>
            <a:off x="6918638" y="2947141"/>
            <a:ext cx="3888408" cy="3214811"/>
          </a:xfrm>
          <a:prstGeom prst="rect">
            <a:avLst/>
          </a:prstGeom>
          <a:noFill/>
          <a:ln>
            <a:solidFill>
              <a:srgbClr val="0070C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91" name="Lightning Bolt 90">
            <a:extLst>
              <a:ext uri="{FF2B5EF4-FFF2-40B4-BE49-F238E27FC236}">
                <a16:creationId xmlns:a16="http://schemas.microsoft.com/office/drawing/2014/main" id="{B2FCACA1-BC7B-4DFD-8436-FCFB41EEDCA6}"/>
              </a:ext>
            </a:extLst>
          </p:cNvPr>
          <p:cNvSpPr/>
          <p:nvPr/>
        </p:nvSpPr>
        <p:spPr>
          <a:xfrm>
            <a:off x="7699664" y="2734619"/>
            <a:ext cx="409672" cy="400053"/>
          </a:xfrm>
          <a:prstGeom prst="lightningBolt">
            <a:avLst/>
          </a:prstGeom>
          <a:solidFill>
            <a:srgbClr val="488FD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sz="1600">
              <a:solidFill>
                <a:prstClr val="white"/>
              </a:solidFill>
              <a:latin typeface="Calibri" panose="020F0502020204030204"/>
            </a:endParaRPr>
          </a:p>
        </p:txBody>
      </p:sp>
      <p:sp>
        <p:nvSpPr>
          <p:cNvPr id="3" name="Title 2">
            <a:extLst>
              <a:ext uri="{FF2B5EF4-FFF2-40B4-BE49-F238E27FC236}">
                <a16:creationId xmlns:a16="http://schemas.microsoft.com/office/drawing/2014/main" id="{3BCDC7ED-56F3-4955-A08A-7D2705C74B43}"/>
              </a:ext>
            </a:extLst>
          </p:cNvPr>
          <p:cNvSpPr>
            <a:spLocks noGrp="1"/>
          </p:cNvSpPr>
          <p:nvPr>
            <p:ph type="title"/>
          </p:nvPr>
        </p:nvSpPr>
        <p:spPr>
          <a:xfrm>
            <a:off x="588263" y="457200"/>
            <a:ext cx="11018520" cy="1107996"/>
          </a:xfrm>
        </p:spPr>
        <p:txBody>
          <a:bodyPr/>
          <a:lstStyle/>
          <a:p>
            <a:r>
              <a:rPr lang="en-US"/>
              <a:t>Dual Write Architecture – Synchronous &amp; Bi-directional, Near real-time</a:t>
            </a:r>
          </a:p>
        </p:txBody>
      </p:sp>
    </p:spTree>
    <p:custDataLst>
      <p:tags r:id="rId1"/>
    </p:custDataLst>
    <p:extLst>
      <p:ext uri="{BB962C8B-B14F-4D97-AF65-F5344CB8AC3E}">
        <p14:creationId xmlns:p14="http://schemas.microsoft.com/office/powerpoint/2010/main" val="36894852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par>
                                <p:cTn id="47" presetID="42" presetClass="path" presetSubtype="0" accel="50000" decel="50000" fill="hold" nodeType="withEffect">
                                  <p:stCondLst>
                                    <p:cond delay="0"/>
                                  </p:stCondLst>
                                  <p:childTnLst>
                                    <p:animMotion origin="layout" path="M 4.58333E-6 -1.85185E-6 L 0.26093 -0.32916 " pathEditMode="relative" rAng="0" ptsTypes="AA">
                                      <p:cBhvr>
                                        <p:cTn id="48" dur="2000" fill="hold"/>
                                        <p:tgtEl>
                                          <p:spTgt spid="79"/>
                                        </p:tgtEl>
                                        <p:attrNameLst>
                                          <p:attrName>ppt_x</p:attrName>
                                          <p:attrName>ppt_y</p:attrName>
                                        </p:attrNameLst>
                                      </p:cBhvr>
                                      <p:rCtr x="13047" y="-16458"/>
                                    </p:animMotion>
                                  </p:childTnLst>
                                  <p:subTnLst>
                                    <p:set>
                                      <p:cBhvr override="childStyle">
                                        <p:cTn dur="1" fill="hold" display="0" masterRel="sameClick" afterEffect="1">
                                          <p:stCondLst>
                                            <p:cond evt="end" delay="0">
                                              <p:tn val="47"/>
                                            </p:cond>
                                          </p:stCondLst>
                                        </p:cTn>
                                        <p:tgtEl>
                                          <p:spTgt spid="79"/>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0"/>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91"/>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0"/>
                                        </p:tgtEl>
                                        <p:attrNameLst>
                                          <p:attrName>style.visibility</p:attrName>
                                        </p:attrNameLst>
                                      </p:cBhvr>
                                      <p:to>
                                        <p:strVal val="visible"/>
                                      </p:to>
                                    </p:set>
                                  </p:childTnLst>
                                </p:cTn>
                              </p:par>
                              <p:par>
                                <p:cTn id="63" presetID="42" presetClass="path" presetSubtype="0" accel="50000" decel="50000" fill="hold" nodeType="withEffect">
                                  <p:stCondLst>
                                    <p:cond delay="0"/>
                                  </p:stCondLst>
                                  <p:childTnLst>
                                    <p:animMotion origin="layout" path="M -4.16667E-6 2.22222E-6 L -0.25546 0.34907 " pathEditMode="relative" rAng="0" ptsTypes="AA">
                                      <p:cBhvr>
                                        <p:cTn id="64" dur="2000" fill="hold"/>
                                        <p:tgtEl>
                                          <p:spTgt spid="80"/>
                                        </p:tgtEl>
                                        <p:attrNameLst>
                                          <p:attrName>ppt_x</p:attrName>
                                          <p:attrName>ppt_y</p:attrName>
                                        </p:attrNameLst>
                                      </p:cBhvr>
                                      <p:rCtr x="-12773" y="17454"/>
                                    </p:animMotion>
                                  </p:childTnLst>
                                  <p:subTnLst>
                                    <p:set>
                                      <p:cBhvr override="childStyle">
                                        <p:cTn dur="1" fill="hold" display="0" masterRel="sameClick" afterEffect="1">
                                          <p:stCondLst>
                                            <p:cond evt="end" delay="0">
                                              <p:tn val="63"/>
                                            </p:cond>
                                          </p:stCondLst>
                                        </p:cTn>
                                        <p:tgtEl>
                                          <p:spTgt spid="80"/>
                                        </p:tgtEl>
                                        <p:attrNameLst>
                                          <p:attrName>style.visibility</p:attrName>
                                        </p:attrNameLst>
                                      </p:cBhvr>
                                      <p:to>
                                        <p:strVal val="hidden"/>
                                      </p:to>
                                    </p:set>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89"/>
                                        </p:tgtEl>
                                      </p:cBhvr>
                                    </p:animEffect>
                                    <p:set>
                                      <p:cBhvr>
                                        <p:cTn id="77" dur="1" fill="hold">
                                          <p:stCondLst>
                                            <p:cond delay="499"/>
                                          </p:stCondLst>
                                        </p:cTn>
                                        <p:tgtEl>
                                          <p:spTgt spid="89"/>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88"/>
                                        </p:tgtEl>
                                      </p:cBhvr>
                                    </p:animEffect>
                                    <p:set>
                                      <p:cBhvr>
                                        <p:cTn id="80" dur="1" fill="hold">
                                          <p:stCondLst>
                                            <p:cond delay="499"/>
                                          </p:stCondLst>
                                        </p:cTn>
                                        <p:tgtEl>
                                          <p:spTgt spid="88"/>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35"/>
                                        </p:tgtEl>
                                      </p:cBhvr>
                                    </p:animEffect>
                                    <p:set>
                                      <p:cBhvr>
                                        <p:cTn id="83" dur="1" fill="hold">
                                          <p:stCondLst>
                                            <p:cond delay="499"/>
                                          </p:stCondLst>
                                        </p:cTn>
                                        <p:tgtEl>
                                          <p:spTgt spid="35"/>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71"/>
                                        </p:tgtEl>
                                      </p:cBhvr>
                                    </p:animEffect>
                                    <p:set>
                                      <p:cBhvr>
                                        <p:cTn id="86" dur="1" fill="hold">
                                          <p:stCondLst>
                                            <p:cond delay="499"/>
                                          </p:stCondLst>
                                        </p:cTn>
                                        <p:tgtEl>
                                          <p:spTgt spid="71"/>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72"/>
                                        </p:tgtEl>
                                      </p:cBhvr>
                                    </p:animEffect>
                                    <p:set>
                                      <p:cBhvr>
                                        <p:cTn id="89" dur="1" fill="hold">
                                          <p:stCondLst>
                                            <p:cond delay="499"/>
                                          </p:stCondLst>
                                        </p:cTn>
                                        <p:tgtEl>
                                          <p:spTgt spid="72"/>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74"/>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73"/>
                                        </p:tgtEl>
                                      </p:cBhvr>
                                    </p:animEffect>
                                    <p:set>
                                      <p:cBhvr>
                                        <p:cTn id="94" dur="1" fill="hold">
                                          <p:stCondLst>
                                            <p:cond delay="499"/>
                                          </p:stCondLst>
                                        </p:cTn>
                                        <p:tgtEl>
                                          <p:spTgt spid="73"/>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69"/>
                                        </p:tgtEl>
                                        <p:attrNameLst>
                                          <p:attrName>style.visibility</p:attrName>
                                        </p:attrNameLst>
                                      </p:cBhvr>
                                      <p:to>
                                        <p:strVal val="hidden"/>
                                      </p:to>
                                    </p:set>
                                  </p:childTnLst>
                                </p:cTn>
                              </p:par>
                              <p:par>
                                <p:cTn id="97" presetID="1" presetClass="exit" presetSubtype="0" fill="hold" grpId="2" nodeType="withEffect">
                                  <p:stCondLst>
                                    <p:cond delay="0"/>
                                  </p:stCondLst>
                                  <p:childTnLst>
                                    <p:set>
                                      <p:cBhvr>
                                        <p:cTn id="98" dur="1" fill="hold">
                                          <p:stCondLst>
                                            <p:cond delay="0"/>
                                          </p:stCondLst>
                                        </p:cTn>
                                        <p:tgtEl>
                                          <p:spTgt spid="75"/>
                                        </p:tgtEl>
                                        <p:attrNameLst>
                                          <p:attrName>style.visibility</p:attrName>
                                        </p:attrNameLst>
                                      </p:cBhvr>
                                      <p:to>
                                        <p:strVal val="hidden"/>
                                      </p:to>
                                    </p:set>
                                  </p:childTnLst>
                                </p:cTn>
                              </p:par>
                              <p:par>
                                <p:cTn id="99" presetID="1" presetClass="exit" presetSubtype="0" fill="hold" grpId="2" nodeType="withEffect">
                                  <p:stCondLst>
                                    <p:cond delay="0"/>
                                  </p:stCondLst>
                                  <p:childTnLst>
                                    <p:set>
                                      <p:cBhvr>
                                        <p:cTn id="100" dur="1" fill="hold">
                                          <p:stCondLst>
                                            <p:cond delay="0"/>
                                          </p:stCondLst>
                                        </p:cTn>
                                        <p:tgtEl>
                                          <p:spTgt spid="91"/>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87"/>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84"/>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9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2" nodeType="clickEffect">
                                  <p:stCondLst>
                                    <p:cond delay="0"/>
                                  </p:stCondLst>
                                  <p:childTnLst>
                                    <p:set>
                                      <p:cBhvr>
                                        <p:cTn id="110" dur="1" fill="hold">
                                          <p:stCondLst>
                                            <p:cond delay="0"/>
                                          </p:stCondLst>
                                        </p:cTn>
                                        <p:tgtEl>
                                          <p:spTgt spid="9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75"/>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91"/>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6"/>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86"/>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8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81"/>
                                        </p:tgtEl>
                                        <p:attrNameLst>
                                          <p:attrName>style.visibility</p:attrName>
                                        </p:attrNameLst>
                                      </p:cBhvr>
                                      <p:to>
                                        <p:strVal val="visible"/>
                                      </p:to>
                                    </p:set>
                                  </p:childTnLst>
                                </p:cTn>
                              </p:par>
                              <p:par>
                                <p:cTn id="131" presetID="42" presetClass="path" presetSubtype="0" accel="50000" decel="50000" fill="hold" nodeType="withEffect">
                                  <p:stCondLst>
                                    <p:cond delay="0"/>
                                  </p:stCondLst>
                                  <p:childTnLst>
                                    <p:animMotion origin="layout" path="M -6.25E-7 1.11022E-16 L -0.42539 -0.34977 " pathEditMode="relative" rAng="0" ptsTypes="AA">
                                      <p:cBhvr>
                                        <p:cTn id="132" dur="2000" fill="hold"/>
                                        <p:tgtEl>
                                          <p:spTgt spid="81"/>
                                        </p:tgtEl>
                                        <p:attrNameLst>
                                          <p:attrName>ppt_x</p:attrName>
                                          <p:attrName>ppt_y</p:attrName>
                                        </p:attrNameLst>
                                      </p:cBhvr>
                                      <p:rCtr x="-21276" y="-17500"/>
                                    </p:animMotion>
                                  </p:childTnLst>
                                  <p:subTnLst>
                                    <p:set>
                                      <p:cBhvr override="childStyle">
                                        <p:cTn dur="1" fill="hold" display="0" masterRel="sameClick" afterEffect="1">
                                          <p:stCondLst>
                                            <p:cond evt="end" delay="0">
                                              <p:tn val="131"/>
                                            </p:cond>
                                          </p:stCondLst>
                                        </p:cTn>
                                        <p:tgtEl>
                                          <p:spTgt spid="81"/>
                                        </p:tgtEl>
                                        <p:attrNameLst>
                                          <p:attrName>style.visibility</p:attrName>
                                        </p:attrNameLst>
                                      </p:cBhvr>
                                      <p:to>
                                        <p:strVal val="hidden"/>
                                      </p:to>
                                    </p:set>
                                  </p:sub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2" nodeType="clickEffect">
                                  <p:stCondLst>
                                    <p:cond delay="0"/>
                                  </p:stCondLst>
                                  <p:childTnLst>
                                    <p:set>
                                      <p:cBhvr>
                                        <p:cTn id="136" dur="1" fill="hold">
                                          <p:stCondLst>
                                            <p:cond delay="0"/>
                                          </p:stCondLst>
                                        </p:cTn>
                                        <p:tgtEl>
                                          <p:spTgt spid="87"/>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2" nodeType="clickEffect">
                                  <p:stCondLst>
                                    <p:cond delay="0"/>
                                  </p:stCondLst>
                                  <p:childTnLst>
                                    <p:set>
                                      <p:cBhvr>
                                        <p:cTn id="140" dur="1" fill="hold">
                                          <p:stCondLst>
                                            <p:cond delay="0"/>
                                          </p:stCondLst>
                                        </p:cTn>
                                        <p:tgtEl>
                                          <p:spTgt spid="89"/>
                                        </p:tgtEl>
                                        <p:attrNameLst>
                                          <p:attrName>style.visibility</p:attrName>
                                        </p:attrNameLst>
                                      </p:cBhvr>
                                      <p:to>
                                        <p:strVal val="visible"/>
                                      </p:to>
                                    </p:set>
                                  </p:childTnLst>
                                </p:cTn>
                              </p:par>
                              <p:par>
                                <p:cTn id="141" presetID="1" presetClass="entr" presetSubtype="0" fill="hold" grpId="2" nodeType="withEffect">
                                  <p:stCondLst>
                                    <p:cond delay="0"/>
                                  </p:stCondLst>
                                  <p:childTnLst>
                                    <p:set>
                                      <p:cBhvr>
                                        <p:cTn id="142" dur="1" fill="hold">
                                          <p:stCondLst>
                                            <p:cond delay="0"/>
                                          </p:stCondLst>
                                        </p:cTn>
                                        <p:tgtEl>
                                          <p:spTgt spid="88"/>
                                        </p:tgtEl>
                                        <p:attrNameLst>
                                          <p:attrName>style.visibility</p:attrName>
                                        </p:attrNameLst>
                                      </p:cBhvr>
                                      <p:to>
                                        <p:strVal val="visible"/>
                                      </p:to>
                                    </p:set>
                                  </p:childTnLst>
                                </p:cTn>
                              </p:par>
                              <p:par>
                                <p:cTn id="143" presetID="1" presetClass="entr" presetSubtype="0" fill="hold" grpId="2" nodeType="withEffect">
                                  <p:stCondLst>
                                    <p:cond delay="0"/>
                                  </p:stCondLst>
                                  <p:childTnLst>
                                    <p:set>
                                      <p:cBhvr>
                                        <p:cTn id="144" dur="1" fill="hold">
                                          <p:stCondLst>
                                            <p:cond delay="0"/>
                                          </p:stCondLst>
                                        </p:cTn>
                                        <p:tgtEl>
                                          <p:spTgt spid="35"/>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82"/>
                                        </p:tgtEl>
                                        <p:attrNameLst>
                                          <p:attrName>style.visibility</p:attrName>
                                        </p:attrNameLst>
                                      </p:cBhvr>
                                      <p:to>
                                        <p:strVal val="visible"/>
                                      </p:to>
                                    </p:set>
                                  </p:childTnLst>
                                </p:cTn>
                              </p:par>
                              <p:par>
                                <p:cTn id="149" presetID="42" presetClass="path" presetSubtype="0" accel="50000" decel="50000" fill="hold" nodeType="withEffect">
                                  <p:stCondLst>
                                    <p:cond delay="0"/>
                                  </p:stCondLst>
                                  <p:childTnLst>
                                    <p:animMotion origin="layout" path="M -0.42747 5.55112E-17 L -0.00208 0.34977 " pathEditMode="relative" rAng="0" ptsTypes="AA">
                                      <p:cBhvr>
                                        <p:cTn id="150" dur="2000" fill="hold"/>
                                        <p:tgtEl>
                                          <p:spTgt spid="82"/>
                                        </p:tgtEl>
                                        <p:attrNameLst>
                                          <p:attrName>ppt_x</p:attrName>
                                          <p:attrName>ppt_y</p:attrName>
                                        </p:attrNameLst>
                                      </p:cBhvr>
                                      <p:rCtr x="21263" y="17477"/>
                                    </p:animMotion>
                                  </p:childTnLst>
                                  <p:subTnLst>
                                    <p:set>
                                      <p:cBhvr override="childStyle">
                                        <p:cTn dur="1" fill="hold" display="0" masterRel="sameClick" afterEffect="1">
                                          <p:stCondLst>
                                            <p:cond evt="end" delay="0">
                                              <p:tn val="149"/>
                                            </p:cond>
                                          </p:stCondLst>
                                        </p:cTn>
                                        <p:tgtEl>
                                          <p:spTgt spid="82"/>
                                        </p:tgtEl>
                                        <p:attrNameLst>
                                          <p:attrName>style.visibility</p:attrName>
                                        </p:attrNameLst>
                                      </p:cBhvr>
                                      <p:to>
                                        <p:strVal val="hidden"/>
                                      </p:to>
                                    </p:set>
                                  </p:sub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78"/>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77"/>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xit" presetSubtype="0" fill="hold" grpId="3" nodeType="clickEffect">
                                  <p:stCondLst>
                                    <p:cond delay="0"/>
                                  </p:stCondLst>
                                  <p:childTnLst>
                                    <p:set>
                                      <p:cBhvr>
                                        <p:cTn id="160" dur="1" fill="hold">
                                          <p:stCondLst>
                                            <p:cond delay="0"/>
                                          </p:stCondLst>
                                        </p:cTn>
                                        <p:tgtEl>
                                          <p:spTgt spid="89"/>
                                        </p:tgtEl>
                                        <p:attrNameLst>
                                          <p:attrName>style.visibility</p:attrName>
                                        </p:attrNameLst>
                                      </p:cBhvr>
                                      <p:to>
                                        <p:strVal val="hidden"/>
                                      </p:to>
                                    </p:set>
                                  </p:childTnLst>
                                </p:cTn>
                              </p:par>
                              <p:par>
                                <p:cTn id="161" presetID="1" presetClass="exit" presetSubtype="0" fill="hold" grpId="3" nodeType="withEffect">
                                  <p:stCondLst>
                                    <p:cond delay="0"/>
                                  </p:stCondLst>
                                  <p:childTnLst>
                                    <p:set>
                                      <p:cBhvr>
                                        <p:cTn id="162" dur="1" fill="hold">
                                          <p:stCondLst>
                                            <p:cond delay="0"/>
                                          </p:stCondLst>
                                        </p:cTn>
                                        <p:tgtEl>
                                          <p:spTgt spid="88"/>
                                        </p:tgtEl>
                                        <p:attrNameLst>
                                          <p:attrName>style.visibility</p:attrName>
                                        </p:attrNameLst>
                                      </p:cBhvr>
                                      <p:to>
                                        <p:strVal val="hidden"/>
                                      </p:to>
                                    </p:set>
                                  </p:childTnLst>
                                </p:cTn>
                              </p:par>
                              <p:par>
                                <p:cTn id="163" presetID="1" presetClass="exit" presetSubtype="0" fill="hold" grpId="3" nodeType="withEffect">
                                  <p:stCondLst>
                                    <p:cond delay="0"/>
                                  </p:stCondLst>
                                  <p:childTnLst>
                                    <p:set>
                                      <p:cBhvr>
                                        <p:cTn id="164" dur="1" fill="hold">
                                          <p:stCondLst>
                                            <p:cond delay="0"/>
                                          </p:stCondLst>
                                        </p:cTn>
                                        <p:tgtEl>
                                          <p:spTgt spid="87"/>
                                        </p:tgtEl>
                                        <p:attrNameLst>
                                          <p:attrName>style.visibility</p:attrName>
                                        </p:attrNameLst>
                                      </p:cBhvr>
                                      <p:to>
                                        <p:strVal val="hidden"/>
                                      </p:to>
                                    </p:set>
                                  </p:childTnLst>
                                </p:cTn>
                              </p:par>
                              <p:par>
                                <p:cTn id="165" presetID="1" presetClass="exit" presetSubtype="0" fill="hold" grpId="3" nodeType="withEffect">
                                  <p:stCondLst>
                                    <p:cond delay="0"/>
                                  </p:stCondLst>
                                  <p:childTnLst>
                                    <p:set>
                                      <p:cBhvr>
                                        <p:cTn id="166" dur="1" fill="hold">
                                          <p:stCondLst>
                                            <p:cond delay="0"/>
                                          </p:stCondLst>
                                        </p:cTn>
                                        <p:tgtEl>
                                          <p:spTgt spid="35"/>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3" nodeType="clickEffect">
                                  <p:stCondLst>
                                    <p:cond delay="0"/>
                                  </p:stCondLst>
                                  <p:childTnLst>
                                    <p:set>
                                      <p:cBhvr>
                                        <p:cTn id="170" dur="1" fill="hold">
                                          <p:stCondLst>
                                            <p:cond delay="0"/>
                                          </p:stCondLst>
                                        </p:cTn>
                                        <p:tgtEl>
                                          <p:spTgt spid="91"/>
                                        </p:tgtEl>
                                        <p:attrNameLst>
                                          <p:attrName>style.visibility</p:attrName>
                                        </p:attrNameLst>
                                      </p:cBhvr>
                                      <p:to>
                                        <p:strVal val="hidden"/>
                                      </p:to>
                                    </p:set>
                                  </p:childTnLst>
                                </p:cTn>
                              </p:par>
                              <p:par>
                                <p:cTn id="171" presetID="1" presetClass="exit" presetSubtype="0" fill="hold" grpId="3" nodeType="withEffect">
                                  <p:stCondLst>
                                    <p:cond delay="0"/>
                                  </p:stCondLst>
                                  <p:childTnLst>
                                    <p:set>
                                      <p:cBhvr>
                                        <p:cTn id="172" dur="1" fill="hold">
                                          <p:stCondLst>
                                            <p:cond delay="0"/>
                                          </p:stCondLst>
                                        </p:cTn>
                                        <p:tgtEl>
                                          <p:spTgt spid="69"/>
                                        </p:tgtEl>
                                        <p:attrNameLst>
                                          <p:attrName>style.visibility</p:attrName>
                                        </p:attrNameLst>
                                      </p:cBhvr>
                                      <p:to>
                                        <p:strVal val="hidden"/>
                                      </p:to>
                                    </p:set>
                                  </p:childTnLst>
                                </p:cTn>
                              </p:par>
                              <p:par>
                                <p:cTn id="173" presetID="1" presetClass="exit" presetSubtype="0" fill="hold" grpId="3" nodeType="withEffect">
                                  <p:stCondLst>
                                    <p:cond delay="0"/>
                                  </p:stCondLst>
                                  <p:childTnLst>
                                    <p:set>
                                      <p:cBhvr>
                                        <p:cTn id="174" dur="1" fill="hold">
                                          <p:stCondLst>
                                            <p:cond delay="0"/>
                                          </p:stCondLst>
                                        </p:cTn>
                                        <p:tgtEl>
                                          <p:spTgt spid="75"/>
                                        </p:tgtEl>
                                        <p:attrNameLst>
                                          <p:attrName>style.visibility</p:attrName>
                                        </p:attrNameLst>
                                      </p:cBhvr>
                                      <p:to>
                                        <p:strVal val="hidden"/>
                                      </p:to>
                                    </p:set>
                                  </p:childTnLst>
                                </p:cTn>
                              </p:par>
                              <p:par>
                                <p:cTn id="175" presetID="1" presetClass="exit" presetSubtype="0" fill="hold" grpId="1" nodeType="withEffect">
                                  <p:stCondLst>
                                    <p:cond delay="0"/>
                                  </p:stCondLst>
                                  <p:childTnLst>
                                    <p:set>
                                      <p:cBhvr>
                                        <p:cTn id="176" dur="1" fill="hold">
                                          <p:stCondLst>
                                            <p:cond delay="0"/>
                                          </p:stCondLst>
                                        </p:cTn>
                                        <p:tgtEl>
                                          <p:spTgt spid="76"/>
                                        </p:tgtEl>
                                        <p:attrNameLst>
                                          <p:attrName>style.visibility</p:attrName>
                                        </p:attrNameLst>
                                      </p:cBhvr>
                                      <p:to>
                                        <p:strVal val="hidden"/>
                                      </p:to>
                                    </p:set>
                                  </p:childTnLst>
                                </p:cTn>
                              </p:par>
                              <p:par>
                                <p:cTn id="177" presetID="1" presetClass="exit" presetSubtype="0" fill="hold" grpId="1" nodeType="withEffect">
                                  <p:stCondLst>
                                    <p:cond delay="0"/>
                                  </p:stCondLst>
                                  <p:childTnLst>
                                    <p:set>
                                      <p:cBhvr>
                                        <p:cTn id="178" dur="1" fill="hold">
                                          <p:stCondLst>
                                            <p:cond delay="0"/>
                                          </p:stCondLst>
                                        </p:cTn>
                                        <p:tgtEl>
                                          <p:spTgt spid="86"/>
                                        </p:tgtEl>
                                        <p:attrNameLst>
                                          <p:attrName>style.visibility</p:attrName>
                                        </p:attrNameLst>
                                      </p:cBhvr>
                                      <p:to>
                                        <p:strVal val="hidden"/>
                                      </p:to>
                                    </p:set>
                                  </p:childTnLst>
                                </p:cTn>
                              </p:par>
                              <p:par>
                                <p:cTn id="179" presetID="1" presetClass="exit" presetSubtype="0" fill="hold" grpId="1" nodeType="withEffect">
                                  <p:stCondLst>
                                    <p:cond delay="0"/>
                                  </p:stCondLst>
                                  <p:childTnLst>
                                    <p:set>
                                      <p:cBhvr>
                                        <p:cTn id="180" dur="1" fill="hold">
                                          <p:stCondLst>
                                            <p:cond delay="0"/>
                                          </p:stCondLst>
                                        </p:cTn>
                                        <p:tgtEl>
                                          <p:spTgt spid="78"/>
                                        </p:tgtEl>
                                        <p:attrNameLst>
                                          <p:attrName>style.visibility</p:attrName>
                                        </p:attrNameLst>
                                      </p:cBhvr>
                                      <p:to>
                                        <p:strVal val="hidden"/>
                                      </p:to>
                                    </p:set>
                                  </p:childTnLst>
                                </p:cTn>
                              </p:par>
                              <p:par>
                                <p:cTn id="181" presetID="1" presetClass="exit" presetSubtype="0" fill="hold" grpId="1" nodeType="withEffect">
                                  <p:stCondLst>
                                    <p:cond delay="0"/>
                                  </p:stCondLst>
                                  <p:childTnLst>
                                    <p:set>
                                      <p:cBhvr>
                                        <p:cTn id="182" dur="1" fill="hold">
                                          <p:stCondLst>
                                            <p:cond delay="0"/>
                                          </p:stCondLst>
                                        </p:cTn>
                                        <p:tgtEl>
                                          <p:spTgt spid="77"/>
                                        </p:tgtEl>
                                        <p:attrNameLst>
                                          <p:attrName>style.visibility</p:attrName>
                                        </p:attrNameLst>
                                      </p:cBhvr>
                                      <p:to>
                                        <p:strVal val="hidden"/>
                                      </p:to>
                                    </p:set>
                                  </p:childTnLst>
                                </p:cTn>
                              </p:par>
                              <p:par>
                                <p:cTn id="183" presetID="1" presetClass="exit" presetSubtype="0" fill="hold" nodeType="withEffect">
                                  <p:stCondLst>
                                    <p:cond delay="0"/>
                                  </p:stCondLst>
                                  <p:childTnLst>
                                    <p:set>
                                      <p:cBhvr>
                                        <p:cTn id="184" dur="1" fill="hold">
                                          <p:stCondLst>
                                            <p:cond delay="0"/>
                                          </p:stCondLst>
                                        </p:cTn>
                                        <p:tgtEl>
                                          <p:spTgt spid="85"/>
                                        </p:tgtEl>
                                        <p:attrNameLst>
                                          <p:attrName>style.visibility</p:attrName>
                                        </p:attrNameLst>
                                      </p:cBhvr>
                                      <p:to>
                                        <p:strVal val="hidden"/>
                                      </p:to>
                                    </p:set>
                                  </p:childTnLst>
                                </p:cTn>
                              </p:par>
                              <p:par>
                                <p:cTn id="185" presetID="1" presetClass="exit" presetSubtype="0" fill="hold" grpId="3" nodeType="withEffect">
                                  <p:stCondLst>
                                    <p:cond delay="0"/>
                                  </p:stCondLst>
                                  <p:childTnLst>
                                    <p:set>
                                      <p:cBhvr>
                                        <p:cTn id="186" dur="1" fill="hold">
                                          <p:stCondLst>
                                            <p:cond delay="0"/>
                                          </p:stCondLst>
                                        </p:cTn>
                                        <p:tgtEl>
                                          <p:spTgt spid="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5" grpId="1" animBg="1"/>
      <p:bldP spid="35" grpId="2" animBg="1"/>
      <p:bldP spid="35" grpId="3" animBg="1"/>
      <p:bldP spid="36" grpId="0"/>
      <p:bldP spid="66" grpId="0" animBg="1"/>
      <p:bldP spid="67" grpId="0" animBg="1"/>
      <p:bldP spid="68" grpId="0"/>
      <p:bldP spid="69" grpId="0"/>
      <p:bldP spid="69" grpId="1"/>
      <p:bldP spid="69" grpId="2"/>
      <p:bldP spid="69" grpId="3"/>
      <p:bldP spid="70" grpId="0"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5" grpId="2" animBg="1"/>
      <p:bldP spid="75" grpId="3" animBg="1"/>
      <p:bldP spid="76" grpId="0" animBg="1"/>
      <p:bldP spid="76" grpId="1" animBg="1"/>
      <p:bldP spid="77" grpId="0" animBg="1"/>
      <p:bldP spid="77" grpId="1" animBg="1"/>
      <p:bldP spid="78" grpId="0" animBg="1"/>
      <p:bldP spid="78" grpId="1" animBg="1"/>
      <p:bldP spid="83" grpId="0" animBg="1"/>
      <p:bldP spid="86" grpId="0" animBg="1"/>
      <p:bldP spid="86" grpId="1" animBg="1"/>
      <p:bldP spid="87" grpId="0" animBg="1"/>
      <p:bldP spid="87" grpId="1" animBg="1"/>
      <p:bldP spid="87" grpId="2" animBg="1"/>
      <p:bldP spid="87" grpId="3" animBg="1"/>
      <p:bldP spid="88" grpId="0" animBg="1"/>
      <p:bldP spid="88" grpId="1" animBg="1"/>
      <p:bldP spid="88" grpId="2" animBg="1"/>
      <p:bldP spid="88" grpId="3" animBg="1"/>
      <p:bldP spid="89" grpId="0"/>
      <p:bldP spid="89" grpId="1"/>
      <p:bldP spid="89" grpId="2"/>
      <p:bldP spid="89" grpId="3"/>
      <p:bldP spid="90" grpId="0" animBg="1"/>
      <p:bldP spid="90" grpId="1" animBg="1"/>
      <p:bldP spid="90" grpId="2" animBg="1"/>
      <p:bldP spid="90" grpId="3" animBg="1"/>
      <p:bldP spid="91" grpId="0" animBg="1"/>
      <p:bldP spid="91" grpId="1" animBg="1"/>
      <p:bldP spid="91" grpId="2" animBg="1"/>
      <p:bldP spid="91" grpId="3"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1E1AA-0E53-4544-844F-BA9A18E53407}"/>
              </a:ext>
            </a:extLst>
          </p:cNvPr>
          <p:cNvSpPr>
            <a:spLocks noGrp="1"/>
          </p:cNvSpPr>
          <p:nvPr>
            <p:ph type="title"/>
          </p:nvPr>
        </p:nvSpPr>
        <p:spPr/>
        <p:txBody>
          <a:bodyPr/>
          <a:lstStyle/>
          <a:p>
            <a:r>
              <a:rPr lang="en-US" err="1"/>
              <a:t>Tredjeparts</a:t>
            </a:r>
            <a:r>
              <a:rPr lang="en-US"/>
              <a:t> </a:t>
            </a:r>
            <a:r>
              <a:rPr lang="en-US" err="1"/>
              <a:t>applikasjoner</a:t>
            </a:r>
            <a:r>
              <a:rPr lang="en-US"/>
              <a:t> </a:t>
            </a:r>
            <a:r>
              <a:rPr lang="en-US" err="1"/>
              <a:t>integrert</a:t>
            </a:r>
            <a:endParaRPr lang="en-US"/>
          </a:p>
        </p:txBody>
      </p:sp>
      <p:pic>
        <p:nvPicPr>
          <p:cNvPr id="4" name="Picture 3">
            <a:extLst>
              <a:ext uri="{FF2B5EF4-FFF2-40B4-BE49-F238E27FC236}">
                <a16:creationId xmlns:a16="http://schemas.microsoft.com/office/drawing/2014/main" id="{DB1D91D8-C05B-454E-B213-EF2B256588AB}"/>
              </a:ext>
            </a:extLst>
          </p:cNvPr>
          <p:cNvPicPr>
            <a:picLocks noChangeAspect="1"/>
          </p:cNvPicPr>
          <p:nvPr/>
        </p:nvPicPr>
        <p:blipFill>
          <a:blip r:embed="rId2"/>
          <a:stretch>
            <a:fillRect/>
          </a:stretch>
        </p:blipFill>
        <p:spPr>
          <a:xfrm>
            <a:off x="199824" y="1283484"/>
            <a:ext cx="3929047" cy="21455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F93BBCBE-9642-4C28-814D-7E8213CEF706}"/>
              </a:ext>
            </a:extLst>
          </p:cNvPr>
          <p:cNvPicPr>
            <a:picLocks noChangeAspect="1"/>
          </p:cNvPicPr>
          <p:nvPr/>
        </p:nvPicPr>
        <p:blipFill>
          <a:blip r:embed="rId3"/>
          <a:stretch>
            <a:fillRect/>
          </a:stretch>
        </p:blipFill>
        <p:spPr>
          <a:xfrm>
            <a:off x="4608925" y="1477554"/>
            <a:ext cx="1681175" cy="1757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FA1DEBC7-FC7C-4288-A398-6C4B783F02AB}"/>
              </a:ext>
            </a:extLst>
          </p:cNvPr>
          <p:cNvPicPr>
            <a:picLocks noChangeAspect="1"/>
          </p:cNvPicPr>
          <p:nvPr/>
        </p:nvPicPr>
        <p:blipFill rotWithShape="1">
          <a:blip r:embed="rId4"/>
          <a:srcRect t="20542"/>
          <a:stretch/>
        </p:blipFill>
        <p:spPr>
          <a:xfrm>
            <a:off x="6479846" y="1613303"/>
            <a:ext cx="2581294" cy="13434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5E7AF2BB-B73B-4CEE-AFA2-DBA8C1A0F0C8}"/>
              </a:ext>
            </a:extLst>
          </p:cNvPr>
          <p:cNvPicPr>
            <a:picLocks noChangeAspect="1"/>
          </p:cNvPicPr>
          <p:nvPr/>
        </p:nvPicPr>
        <p:blipFill>
          <a:blip r:embed="rId5"/>
          <a:stretch>
            <a:fillRect/>
          </a:stretch>
        </p:blipFill>
        <p:spPr>
          <a:xfrm>
            <a:off x="9250887" y="1749222"/>
            <a:ext cx="2857521" cy="1071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0" name="Straight Arrow Connector 19">
            <a:extLst>
              <a:ext uri="{FF2B5EF4-FFF2-40B4-BE49-F238E27FC236}">
                <a16:creationId xmlns:a16="http://schemas.microsoft.com/office/drawing/2014/main" id="{336BE111-75EE-4691-A98F-38CB0695D94F}"/>
              </a:ext>
            </a:extLst>
          </p:cNvPr>
          <p:cNvCxnSpPr>
            <a:endCxn id="6" idx="1"/>
          </p:cNvCxnSpPr>
          <p:nvPr/>
        </p:nvCxnSpPr>
        <p:spPr>
          <a:xfrm flipV="1">
            <a:off x="3209925" y="2356242"/>
            <a:ext cx="1399000" cy="410771"/>
          </a:xfrm>
          <a:prstGeom prst="straightConnector1">
            <a:avLst/>
          </a:prstGeom>
          <a:ln>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1AA4AA6-2BA2-465E-B926-1CB035994A60}"/>
              </a:ext>
            </a:extLst>
          </p:cNvPr>
          <p:cNvCxnSpPr>
            <a:cxnSpLocks/>
            <a:endCxn id="16" idx="1"/>
          </p:cNvCxnSpPr>
          <p:nvPr/>
        </p:nvCxnSpPr>
        <p:spPr>
          <a:xfrm flipV="1">
            <a:off x="5619751" y="2285007"/>
            <a:ext cx="860095" cy="671704"/>
          </a:xfrm>
          <a:prstGeom prst="straightConnector1">
            <a:avLst/>
          </a:prstGeom>
          <a:ln>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36BF113-70AD-4F32-A37C-0CCAFD2D57D1}"/>
              </a:ext>
            </a:extLst>
          </p:cNvPr>
          <p:cNvCxnSpPr>
            <a:cxnSpLocks/>
            <a:endCxn id="18" idx="1"/>
          </p:cNvCxnSpPr>
          <p:nvPr/>
        </p:nvCxnSpPr>
        <p:spPr>
          <a:xfrm>
            <a:off x="8534400" y="2285007"/>
            <a:ext cx="716487" cy="0"/>
          </a:xfrm>
          <a:prstGeom prst="straightConnector1">
            <a:avLst/>
          </a:prstGeom>
          <a:ln>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71C3DBC6-1F36-4619-98ED-DF344E5A544A}"/>
              </a:ext>
            </a:extLst>
          </p:cNvPr>
          <p:cNvPicPr>
            <a:picLocks noChangeAspect="1"/>
          </p:cNvPicPr>
          <p:nvPr/>
        </p:nvPicPr>
        <p:blipFill>
          <a:blip r:embed="rId6"/>
          <a:stretch>
            <a:fillRect/>
          </a:stretch>
        </p:blipFill>
        <p:spPr>
          <a:xfrm>
            <a:off x="2164347" y="1124635"/>
            <a:ext cx="7661947" cy="5276165"/>
          </a:xfrm>
          <a:prstGeom prst="rect">
            <a:avLst/>
          </a:prstGeom>
        </p:spPr>
      </p:pic>
    </p:spTree>
    <p:extLst>
      <p:ext uri="{BB962C8B-B14F-4D97-AF65-F5344CB8AC3E}">
        <p14:creationId xmlns:p14="http://schemas.microsoft.com/office/powerpoint/2010/main" val="2582701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TEPS" val="null"/>
</p:tagLst>
</file>

<file path=ppt/theme/theme1.xml><?xml version="1.0" encoding="utf-8"?>
<a:theme xmlns:a="http://schemas.openxmlformats.org/drawingml/2006/main" name="White Template">
  <a:themeElements>
    <a:clrScheme name="TS_20_Teal on White">
      <a:dk1>
        <a:srgbClr val="000000"/>
      </a:dk1>
      <a:lt1>
        <a:srgbClr val="FFFFFF"/>
      </a:lt1>
      <a:dk2>
        <a:srgbClr val="274B47"/>
      </a:dk2>
      <a:lt2>
        <a:srgbClr val="E6E6E6"/>
      </a:lt2>
      <a:accent1>
        <a:srgbClr val="008575"/>
      </a:accent1>
      <a:accent2>
        <a:srgbClr val="274B47"/>
      </a:accent2>
      <a:accent3>
        <a:srgbClr val="50E6FF"/>
      </a:accent3>
      <a:accent4>
        <a:srgbClr val="0078D4"/>
      </a:accent4>
      <a:accent5>
        <a:srgbClr val="243A5E"/>
      </a:accent5>
      <a:accent6>
        <a:srgbClr val="737373"/>
      </a:accent6>
      <a:hlink>
        <a:srgbClr val="008575"/>
      </a:hlink>
      <a:folHlink>
        <a:srgbClr val="00857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Dynamics 365 Template 2020 Blue Accent.potx" id="{497FBC87-1424-48AE-8BD5-9495679B56AB}" vid="{FB6A40C6-F2A0-4021-8472-E97877D087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8A2C7D05D22742B2C093CD767525DF" ma:contentTypeVersion="17" ma:contentTypeDescription="Create a new document." ma:contentTypeScope="" ma:versionID="ce35f28657a1260b7a11e8777f8b576d">
  <xsd:schema xmlns:xsd="http://www.w3.org/2001/XMLSchema" xmlns:xs="http://www.w3.org/2001/XMLSchema" xmlns:p="http://schemas.microsoft.com/office/2006/metadata/properties" xmlns:ns1="http://schemas.microsoft.com/sharepoint/v3" xmlns:ns3="36f6f974-d9b4-4b15-9cb0-074eb53da754" xmlns:ns4="b6aea94c-9a8e-43e8-b939-bb9a4b61149c" targetNamespace="http://schemas.microsoft.com/office/2006/metadata/properties" ma:root="true" ma:fieldsID="f4b1a0a83bf9b1db04427c00fcc85e12" ns1:_="" ns3:_="" ns4:_="">
    <xsd:import namespace="http://schemas.microsoft.com/sharepoint/v3"/>
    <xsd:import namespace="36f6f974-d9b4-4b15-9cb0-074eb53da754"/>
    <xsd:import namespace="b6aea94c-9a8e-43e8-b939-bb9a4b61149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4:LastSharedByUser" minOccurs="0"/>
                <xsd:element ref="ns4:LastSharedByTime"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1:_ip_UnifiedCompliancePolicyProperties" minOccurs="0"/>
                <xsd:element ref="ns1:_ip_UnifiedCompliancePolicyUIActio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f6f974-d9b4-4b15-9cb0-074eb53da7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6aea94c-9a8e-43e8-b939-bb9a4b61149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191FDF97-08EA-48F8-81ED-6A69A366D31A}">
  <ds:schemaRefs>
    <ds:schemaRef ds:uri="36f6f974-d9b4-4b15-9cb0-074eb53da754"/>
    <ds:schemaRef ds:uri="b6aea94c-9a8e-43e8-b939-bb9a4b6114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AAE49B8-A17C-48CB-BFF5-0DF08B8206BA}">
  <ds:schemaRefs>
    <ds:schemaRef ds:uri="http://schemas.microsoft.com/sharepoint/v3/contenttype/forms"/>
  </ds:schemaRefs>
</ds:datastoreItem>
</file>

<file path=customXml/itemProps3.xml><?xml version="1.0" encoding="utf-8"?>
<ds:datastoreItem xmlns:ds="http://schemas.openxmlformats.org/officeDocument/2006/customXml" ds:itemID="{9ACCF0A9-DFCD-4974-874B-CE3385EC4A7D}">
  <ds:schemaRefs>
    <ds:schemaRef ds:uri="http://schemas.openxmlformats.org/package/2006/metadata/core-properties"/>
    <ds:schemaRef ds:uri="http://schemas.microsoft.com/office/2006/documentManagement/types"/>
    <ds:schemaRef ds:uri="http://purl.org/dc/dcmitype/"/>
    <ds:schemaRef ds:uri="http://schemas.microsoft.com/office/2006/metadata/properties"/>
    <ds:schemaRef ds:uri="http://www.w3.org/XML/1998/namespace"/>
    <ds:schemaRef ds:uri="b6aea94c-9a8e-43e8-b939-bb9a4b61149c"/>
    <ds:schemaRef ds:uri="http://purl.org/dc/terms/"/>
    <ds:schemaRef ds:uri="http://purl.org/dc/elements/1.1/"/>
    <ds:schemaRef ds:uri="http://schemas.microsoft.com/office/infopath/2007/PartnerControls"/>
    <ds:schemaRef ds:uri="36f6f974-d9b4-4b15-9cb0-074eb53da754"/>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0</TotalTime>
  <Words>576</Words>
  <Application>Microsoft Office PowerPoint</Application>
  <PresentationFormat>Widescreen</PresentationFormat>
  <Paragraphs>139</Paragraphs>
  <Slides>26</Slides>
  <Notes>5</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26</vt:i4>
      </vt:variant>
    </vt:vector>
  </HeadingPairs>
  <TitlesOfParts>
    <vt:vector size="33" baseType="lpstr">
      <vt:lpstr>Arial</vt:lpstr>
      <vt:lpstr>Calibri</vt:lpstr>
      <vt:lpstr>Consolas</vt:lpstr>
      <vt:lpstr>Segoe UI</vt:lpstr>
      <vt:lpstr>Segoe UI Semibold</vt:lpstr>
      <vt:lpstr>Wingdings</vt:lpstr>
      <vt:lpstr>White Template</vt:lpstr>
      <vt:lpstr>DynUG.no</vt:lpstr>
      <vt:lpstr>AGENDA</vt:lpstr>
      <vt:lpstr>Finance Supply Chain Commerce</vt:lpstr>
      <vt:lpstr>PowerPoint-presentasjon</vt:lpstr>
      <vt:lpstr>Disclaimer:</vt:lpstr>
      <vt:lpstr>Hvordan finne informasjon om nye versjoner?</vt:lpstr>
      <vt:lpstr>Finance &amp; Operations plattform oppdateringer</vt:lpstr>
      <vt:lpstr>Dual Write Architecture – Synchronous &amp; Bi-directional, Near real-time</vt:lpstr>
      <vt:lpstr>Tredjeparts applikasjoner integrert</vt:lpstr>
      <vt:lpstr>Gruppering i listebilder</vt:lpstr>
      <vt:lpstr>Finance</vt:lpstr>
      <vt:lpstr>Finance</vt:lpstr>
      <vt:lpstr>Credit Management Customer Setups - Før</vt:lpstr>
      <vt:lpstr>Credit Management Customer Setups - Etter</vt:lpstr>
      <vt:lpstr>Enhanced Enterprise Credit Management Functionality</vt:lpstr>
      <vt:lpstr>Betalingsprediksjon</vt:lpstr>
      <vt:lpstr>Supply Chain Management</vt:lpstr>
      <vt:lpstr>Supply Chain Management</vt:lpstr>
      <vt:lpstr>Visuell planlegging</vt:lpstr>
      <vt:lpstr>PowerPoint-presentasjon</vt:lpstr>
      <vt:lpstr>Commerce</vt:lpstr>
      <vt:lpstr>Commerce</vt:lpstr>
      <vt:lpstr>Komponenttesting for POS</vt:lpstr>
      <vt:lpstr>Forbedret returhåndtering</vt:lpstr>
      <vt:lpstr>Oppgavehåndtering</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DynUG.no</dc:title>
  <dc:creator>Fredrik Saetre</dc:creator>
  <cp:lastModifiedBy>Fredrik</cp:lastModifiedBy>
  <cp:revision>2</cp:revision>
  <dcterms:created xsi:type="dcterms:W3CDTF">2020-05-04T08:45:44Z</dcterms:created>
  <dcterms:modified xsi:type="dcterms:W3CDTF">2020-05-08T07:21:28Z</dcterms:modified>
</cp:coreProperties>
</file>