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58" r:id="rId5"/>
    <p:sldId id="604" r:id="rId6"/>
    <p:sldId id="600" r:id="rId7"/>
    <p:sldId id="592" r:id="rId8"/>
    <p:sldId id="599" r:id="rId9"/>
    <p:sldId id="598" r:id="rId10"/>
    <p:sldId id="605" r:id="rId11"/>
    <p:sldId id="601" r:id="rId12"/>
    <p:sldId id="606" r:id="rId13"/>
    <p:sldId id="602" r:id="rId14"/>
    <p:sldId id="607" r:id="rId15"/>
    <p:sldId id="597" r:id="rId16"/>
    <p:sldId id="559" r:id="rId17"/>
    <p:sldId id="60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14" autoAdjust="0"/>
  </p:normalViewPr>
  <p:slideViewPr>
    <p:cSldViewPr snapToGrid="0" snapToObjects="1">
      <p:cViewPr varScale="1">
        <p:scale>
          <a:sx n="119" d="100"/>
          <a:sy n="119" d="100"/>
        </p:scale>
        <p:origin x="96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e Myhre" userId="9afd2bd6-f186-4e8d-a952-fe2b8d6616bd" providerId="ADAL" clId="{010DA01A-D078-41EB-AAF8-1C73FF3E78AE}"/>
    <pc:docChg chg="custSel addSld modSld">
      <pc:chgData name="Tore Myhre" userId="9afd2bd6-f186-4e8d-a952-fe2b8d6616bd" providerId="ADAL" clId="{010DA01A-D078-41EB-AAF8-1C73FF3E78AE}" dt="2020-11-14T10:00:55.701" v="351" actId="20577"/>
      <pc:docMkLst>
        <pc:docMk/>
      </pc:docMkLst>
      <pc:sldChg chg="modSp add mod">
        <pc:chgData name="Tore Myhre" userId="9afd2bd6-f186-4e8d-a952-fe2b8d6616bd" providerId="ADAL" clId="{010DA01A-D078-41EB-AAF8-1C73FF3E78AE}" dt="2020-11-14T10:00:55.701" v="351" actId="20577"/>
        <pc:sldMkLst>
          <pc:docMk/>
          <pc:sldMk cId="3042203851" sldId="596"/>
        </pc:sldMkLst>
        <pc:spChg chg="mod">
          <ac:chgData name="Tore Myhre" userId="9afd2bd6-f186-4e8d-a952-fe2b8d6616bd" providerId="ADAL" clId="{010DA01A-D078-41EB-AAF8-1C73FF3E78AE}" dt="2020-11-14T10:00:55.701" v="351" actId="20577"/>
          <ac:spMkLst>
            <pc:docMk/>
            <pc:sldMk cId="3042203851" sldId="596"/>
            <ac:spMk id="3" creationId="{C213DA8C-2035-44DC-9C0D-961319673C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AD73-3C73-4E10-B2E8-5ED421050767}" type="datetimeFigureOut">
              <a:rPr lang="nb-NO" smtClean="0"/>
              <a:t>17.11.2020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68D13-B650-40CC-9688-17CE8566BC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96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68D13-B650-40CC-9688-17CE8566BC0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20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2960" y="3235362"/>
            <a:ext cx="8193293" cy="115538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4792103"/>
            <a:ext cx="8178053" cy="90138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B09B-2485-426C-804A-8EC32834F829}" type="datetime1">
              <a:rPr lang="nb-NO" smtClean="0"/>
              <a:t>17.11.2020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43715" cy="365125"/>
          </a:xfrm>
        </p:spPr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446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0059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19226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62337-F887-4BB6-A186-22D8E2DC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D094F5C-BF2E-47A3-B580-F2F47661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8EDD-DF58-4C3F-8690-FF54D7D8277C}" type="datetime1">
              <a:rPr lang="nb-NO" smtClean="0"/>
              <a:t>17.11.2020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A02EF7-4C9F-4AC8-A172-3E1D4D99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F3FC0D-C056-4DD5-9FFE-8831347C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1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B2D1-8F2F-4186-9779-D7D6CF54E675}" type="datetime1">
              <a:rPr lang="nb-NO" smtClean="0"/>
              <a:t>17.11.2020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DA48-2B38-40A9-8B08-A27E328AF800}" type="datetime1">
              <a:rPr lang="nb-NO" smtClean="0"/>
              <a:t>17.11.2020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3110-7B8B-48E8-B6FB-960EC42E0636}" type="datetime1">
              <a:rPr lang="nb-NO" smtClean="0"/>
              <a:t>17.11.2020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0AEC-6C22-4D23-AA51-BBB205445853}" type="datetime1">
              <a:rPr lang="nb-NO" smtClean="0"/>
              <a:t>17.11.2020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0686-6096-4768-9657-47F44C78664D}" type="datetime1">
              <a:rPr lang="nb-NO" smtClean="0"/>
              <a:t>17.11.2020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7DE7-3DA2-4FE9-8D97-BB1D46EE93CE}" type="datetime1">
              <a:rPr lang="nb-NO" smtClean="0"/>
              <a:t>17.11.2020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8EDD-DF58-4C3F-8690-FF54D7D8277C}" type="datetime1">
              <a:rPr lang="nb-NO" smtClean="0"/>
              <a:t>17.11.2020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Oseberg Solutions AS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4335-CC54-4047-B673-C854C506A151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0072" y="4584383"/>
            <a:ext cx="8193293" cy="1155383"/>
          </a:xfrm>
        </p:spPr>
        <p:txBody>
          <a:bodyPr>
            <a:normAutofit fontScale="90000"/>
          </a:bodyPr>
          <a:lstStyle/>
          <a:p>
            <a:r>
              <a:rPr lang="nb-NO" sz="7600" b="1" dirty="0"/>
              <a:t>Oseberg </a:t>
            </a:r>
            <a:r>
              <a:rPr lang="nb-NO" sz="7600" b="1" dirty="0" err="1"/>
              <a:t>DirekteBank</a:t>
            </a:r>
            <a:br>
              <a:rPr lang="nb-NO" b="1" dirty="0"/>
            </a:br>
            <a:br>
              <a:rPr lang="nb-NO" b="1" dirty="0"/>
            </a:br>
            <a:r>
              <a:rPr lang="nb-NO" sz="3900" b="1" dirty="0"/>
              <a:t>Enkel og effektiv bankhåndtering med alle Norske banker for Dynamics NAV og Business Central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066800" y="6344653"/>
            <a:ext cx="690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 Øystein Aker, Teamleder Support hos Oseberg Solutions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796589" y="93846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/>
              <a:t>DynUG</a:t>
            </a:r>
            <a:r>
              <a:rPr lang="nb-NO" sz="2400" dirty="0"/>
              <a:t> 17.November 2020</a:t>
            </a:r>
          </a:p>
        </p:txBody>
      </p:sp>
    </p:spTree>
    <p:extLst>
      <p:ext uri="{BB962C8B-B14F-4D97-AF65-F5344CB8AC3E}">
        <p14:creationId xmlns:p14="http://schemas.microsoft.com/office/powerpoint/2010/main" val="148789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/>
            <a:r>
              <a:rPr lang="nb-NO" sz="2000" dirty="0" err="1"/>
              <a:t>DirekteBank</a:t>
            </a:r>
            <a:r>
              <a:rPr lang="nb-NO" sz="2000" dirty="0"/>
              <a:t> henter inn faktisk saldo per bankvirkedag rett i systemet</a:t>
            </a:r>
          </a:p>
          <a:p>
            <a:pPr fontAlgn="ctr"/>
            <a:r>
              <a:rPr lang="nb-NO" sz="2000" dirty="0"/>
              <a:t>Import av bankkontoutdrag automatisk </a:t>
            </a:r>
          </a:p>
          <a:p>
            <a:pPr fontAlgn="ctr"/>
            <a:r>
              <a:rPr lang="nb-NO" sz="2000" dirty="0"/>
              <a:t>Bokfør gebyrer, rentekost og andre avvik direkte fra avstemmingen</a:t>
            </a:r>
          </a:p>
          <a:p>
            <a:pPr fontAlgn="ctr"/>
            <a:r>
              <a:rPr lang="nb-NO" sz="2000" dirty="0" err="1"/>
              <a:t>Automatch</a:t>
            </a:r>
            <a:r>
              <a:rPr lang="nb-NO" sz="2000" dirty="0"/>
              <a:t> basert på bankens </a:t>
            </a:r>
            <a:r>
              <a:rPr lang="nb-NO" sz="2000" dirty="0" err="1"/>
              <a:t>transaksjonsID</a:t>
            </a:r>
            <a:endParaRPr lang="nb-NO" sz="2000" dirty="0"/>
          </a:p>
          <a:p>
            <a:pPr fontAlgn="ctr"/>
            <a:r>
              <a:rPr lang="nb-NO" sz="2000" dirty="0"/>
              <a:t>Manuell match enkelt og oversiktlig</a:t>
            </a:r>
          </a:p>
          <a:p>
            <a:pPr fontAlgn="ctr"/>
            <a:r>
              <a:rPr lang="nb-NO" sz="2000" dirty="0"/>
              <a:t>Korriger feilføringer rett i avstemmingsbildet</a:t>
            </a:r>
          </a:p>
          <a:p>
            <a:pPr fontAlgn="ctr"/>
            <a:r>
              <a:rPr lang="nb-NO" sz="2000" dirty="0"/>
              <a:t>Kommentarer på post og periodenivå</a:t>
            </a:r>
          </a:p>
          <a:p>
            <a:pPr fontAlgn="ctr"/>
            <a:r>
              <a:rPr lang="nb-NO" sz="2000" dirty="0"/>
              <a:t>Avstemmingsrapport for periode</a:t>
            </a:r>
          </a:p>
          <a:p>
            <a:pPr fontAlgn="ctr"/>
            <a:endParaRPr lang="nb-NO" sz="2000" dirty="0"/>
          </a:p>
          <a:p>
            <a:pPr marL="0" indent="0" fontAlgn="ctr">
              <a:buNone/>
            </a:pPr>
            <a:r>
              <a:rPr lang="nb-NO" sz="1600" dirty="0">
                <a:solidFill>
                  <a:srgbClr val="00B050"/>
                </a:solidFill>
              </a:rPr>
              <a:t>				 Se demonstrert i Business Central</a:t>
            </a:r>
            <a:endParaRPr lang="nb-NO" sz="1600" dirty="0"/>
          </a:p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11" y="4157639"/>
            <a:ext cx="4339389" cy="27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5" y="3154668"/>
            <a:ext cx="4363681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59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Kundeeksempel: Den Norske Legeforening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nb-NO" sz="2000" dirty="0"/>
              <a:t>Mange selskaper med flere kontoer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nb-NO" sz="2000" dirty="0"/>
              <a:t>Medlemsforening med periodisk svært mange innbetalinger (tusenvis i måneden)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nb-NO" sz="2000" dirty="0"/>
              <a:t>Mange feilinnbetalinger og dobbeltinnbetalinger (Avviksliste og tilbakebetalingsfunksjon)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nb-NO" sz="2000" dirty="0"/>
              <a:t>Stor ønske om automatikk (ved match </a:t>
            </a:r>
            <a:r>
              <a:rPr lang="nb-NO" sz="2000" dirty="0" err="1"/>
              <a:t>autobokfør</a:t>
            </a:r>
            <a:r>
              <a:rPr lang="nb-NO" sz="2000" dirty="0"/>
              <a:t>, øvrige ligge igjen)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nb-NO" sz="2000" dirty="0"/>
              <a:t>Ensartet arbeidsmetodikk i alle selskaper for alle regnskapsførere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nb-NO" sz="2000" dirty="0"/>
              <a:t>100% kontroll på avstemming og dokumentasjon.</a:t>
            </a:r>
          </a:p>
          <a:p>
            <a:pPr fontAlgn="ctr">
              <a:buFont typeface="Arial" panose="020B0604020202020204" pitchFamily="34" charset="0"/>
              <a:buChar char="•"/>
            </a:pPr>
            <a:endParaRPr lang="nb-NO" sz="1600" dirty="0"/>
          </a:p>
          <a:p>
            <a:pPr fontAlgn="ctr"/>
            <a:endParaRPr lang="nb-NO" sz="1600" dirty="0"/>
          </a:p>
          <a:p>
            <a:pPr marL="3200400" lvl="7" indent="0">
              <a:buNone/>
            </a:pPr>
            <a:r>
              <a:rPr lang="nb-NO" sz="1900" dirty="0">
                <a:solidFill>
                  <a:srgbClr val="000000"/>
                </a:solidFill>
                <a:latin typeface="Bahnschrift SemiLight Condensed" panose="020B0502040204020203" pitchFamily="34" charset="0"/>
              </a:rPr>
              <a:t>«Også </a:t>
            </a:r>
            <a:r>
              <a:rPr lang="nb-NO" sz="1900" dirty="0" err="1">
                <a:solidFill>
                  <a:srgbClr val="000000"/>
                </a:solidFill>
                <a:latin typeface="Bahnschrift SemiLight Condensed" panose="020B0502040204020203" pitchFamily="34" charset="0"/>
              </a:rPr>
              <a:t>svisj-svosj</a:t>
            </a:r>
            <a:r>
              <a:rPr lang="nb-NO" sz="1900" dirty="0">
                <a:solidFill>
                  <a:srgbClr val="000000"/>
                </a:solidFill>
                <a:latin typeface="Bahnschrift SemiLight Condensed" panose="020B0502040204020203" pitchFamily="34" charset="0"/>
              </a:rPr>
              <a:t> og bare litt rydding igjen!»</a:t>
            </a:r>
          </a:p>
          <a:p>
            <a:pPr marL="3200400" lvl="7" indent="0">
              <a:buNone/>
            </a:pPr>
            <a:r>
              <a:rPr lang="nb-NO" sz="1900" dirty="0">
                <a:solidFill>
                  <a:srgbClr val="000000"/>
                </a:solidFill>
                <a:latin typeface="Bahnschrift SemiLight Condensed" panose="020B0502040204020203" pitchFamily="34" charset="0"/>
              </a:rPr>
              <a:t>		</a:t>
            </a:r>
            <a:r>
              <a:rPr lang="nb-NO" sz="1400" dirty="0">
                <a:solidFill>
                  <a:srgbClr val="000000"/>
                </a:solidFill>
                <a:latin typeface="Bahnschrift SemiLight Condensed" panose="020B0502040204020203" pitchFamily="34" charset="0"/>
              </a:rPr>
              <a:t>Nina Holt , Regnskapsfører Legeforeningen</a:t>
            </a: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65" y="4357687"/>
            <a:ext cx="4762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065956" y="2199535"/>
            <a:ext cx="8565159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Støtter Dynamics NAV 2015 </a:t>
            </a:r>
            <a:r>
              <a:rPr lang="nb-NO" dirty="0">
                <a:sym typeface="Wingdings" panose="05000000000000000000" pitchFamily="2" charset="2"/>
              </a:rPr>
              <a:t> 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Støtte for alle Norske banker, flere Svenske og Danske samt noen Tyske</a:t>
            </a:r>
            <a:endParaRPr lang="nb-NO" dirty="0"/>
          </a:p>
          <a:p>
            <a:endParaRPr lang="nb-NO" dirty="0"/>
          </a:p>
          <a:p>
            <a:r>
              <a:rPr lang="nb-NO" dirty="0"/>
              <a:t>Fullt mulig å få se en demo også i </a:t>
            </a:r>
            <a:r>
              <a:rPr lang="nb-NO" dirty="0" err="1"/>
              <a:t>Windowsklienten</a:t>
            </a:r>
            <a:r>
              <a:rPr lang="nb-NO" dirty="0"/>
              <a:t> for de som har den (ta </a:t>
            </a:r>
            <a:r>
              <a:rPr lang="nb-NO" dirty="0" err="1"/>
              <a:t>evt</a:t>
            </a:r>
            <a:r>
              <a:rPr lang="nb-NO" dirty="0"/>
              <a:t> kontakt)</a:t>
            </a:r>
          </a:p>
          <a:p>
            <a:endParaRPr lang="nb-NO" dirty="0"/>
          </a:p>
          <a:p>
            <a:r>
              <a:rPr lang="nb-NO" dirty="0"/>
              <a:t>Leverer løsningen også gjennom andre Dynamics NAV og BC Partnere</a:t>
            </a:r>
          </a:p>
          <a:p>
            <a:endParaRPr lang="nb-NO" dirty="0"/>
          </a:p>
          <a:p>
            <a:r>
              <a:rPr lang="nb-NO" dirty="0"/>
              <a:t>Produktet er i en egen ISV nummerserie så krever ikke </a:t>
            </a:r>
            <a:r>
              <a:rPr lang="nb-NO" dirty="0" err="1"/>
              <a:t>objektpakker</a:t>
            </a:r>
            <a:endParaRPr lang="nb-NO" dirty="0"/>
          </a:p>
          <a:p>
            <a:endParaRPr lang="nb-NO" dirty="0"/>
          </a:p>
          <a:p>
            <a:r>
              <a:rPr lang="nb-NO" dirty="0"/>
              <a:t>Tilgjengelig på Microsoft </a:t>
            </a:r>
            <a:r>
              <a:rPr lang="nb-NO" dirty="0" err="1"/>
              <a:t>AppSource</a:t>
            </a:r>
            <a:r>
              <a:rPr lang="nb-NO" dirty="0"/>
              <a:t> på nyåret (men finnes for BC 17 allerede)</a:t>
            </a:r>
          </a:p>
          <a:p>
            <a:endParaRPr lang="nb-NO" dirty="0"/>
          </a:p>
          <a:p>
            <a:r>
              <a:rPr lang="nb-NO" dirty="0"/>
              <a:t>			</a:t>
            </a:r>
            <a:r>
              <a:rPr lang="nb-NO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oak@oseberg.no</a:t>
            </a:r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40903" y="620785"/>
            <a:ext cx="836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Avrunding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379"/>
            <a:ext cx="22002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82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5" y="3154668"/>
            <a:ext cx="4363681" cy="1325563"/>
          </a:xfrm>
        </p:spPr>
        <p:txBody>
          <a:bodyPr/>
          <a:lstStyle/>
          <a:p>
            <a:r>
              <a:rPr lang="nb-NO" dirty="0"/>
              <a:t>Takk for 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</p:spTree>
    <p:extLst>
      <p:ext uri="{BB962C8B-B14F-4D97-AF65-F5344CB8AC3E}">
        <p14:creationId xmlns:p14="http://schemas.microsoft.com/office/powerpoint/2010/main" val="2136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4193"/>
            <a:ext cx="10515600" cy="2409492"/>
          </a:xfrm>
        </p:spPr>
        <p:txBody>
          <a:bodyPr>
            <a:noAutofit/>
          </a:bodyPr>
          <a:lstStyle/>
          <a:p>
            <a:pPr fontAlgn="ctr"/>
            <a:r>
              <a:rPr lang="nb-NO" sz="2000" dirty="0"/>
              <a:t>Hvem er vi og litt om bakgrunn for produktet</a:t>
            </a:r>
          </a:p>
          <a:p>
            <a:pPr fontAlgn="ctr"/>
            <a:r>
              <a:rPr lang="nb-NO" sz="2000" dirty="0"/>
              <a:t>Hva sier kunder som bruker løsningen</a:t>
            </a:r>
          </a:p>
          <a:p>
            <a:pPr fontAlgn="ctr"/>
            <a:r>
              <a:rPr lang="nb-NO" sz="2000" dirty="0"/>
              <a:t>Demonstrasjon av hoved funksjonalitet</a:t>
            </a:r>
          </a:p>
          <a:p>
            <a:pPr fontAlgn="ctr"/>
            <a:r>
              <a:rPr lang="nb-NO" sz="2000" dirty="0"/>
              <a:t>Kundeeksempel og deres fokus</a:t>
            </a:r>
          </a:p>
          <a:p>
            <a:pPr fontAlgn="ctr"/>
            <a:r>
              <a:rPr lang="nb-NO" sz="2000" dirty="0"/>
              <a:t>Avrunding og spørsmål, </a:t>
            </a:r>
            <a:r>
              <a:rPr lang="nb-NO" sz="2000" dirty="0" err="1"/>
              <a:t>evt</a:t>
            </a:r>
            <a:r>
              <a:rPr lang="nb-NO" sz="2000" dirty="0"/>
              <a:t> send spørsmål til </a:t>
            </a:r>
            <a:r>
              <a:rPr lang="nb-NO" sz="2000" dirty="0">
                <a:solidFill>
                  <a:srgbClr val="0070C0"/>
                </a:solidFill>
              </a:rPr>
              <a:t>oak@oseberg.no</a:t>
            </a:r>
            <a:endParaRPr lang="nb-NO" sz="1600" dirty="0">
              <a:solidFill>
                <a:srgbClr val="0070C0"/>
              </a:solidFill>
            </a:endParaRPr>
          </a:p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138" y="5029200"/>
            <a:ext cx="6029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DirekteBank</a:t>
            </a:r>
            <a:r>
              <a:rPr lang="nb-NO"/>
              <a:t> historie </a:t>
            </a:r>
            <a:r>
              <a:rPr lang="nb-NO" dirty="0"/>
              <a:t>og 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/>
            <a:r>
              <a:rPr lang="nb-NO" sz="2000" dirty="0"/>
              <a:t>Produktet oppstod først i vårt datterselskap </a:t>
            </a:r>
            <a:r>
              <a:rPr lang="nb-NO" sz="2000" dirty="0" err="1"/>
              <a:t>Sumango</a:t>
            </a:r>
            <a:r>
              <a:rPr lang="nb-NO" sz="2000" dirty="0"/>
              <a:t> som del av deres løsning for regnskapsbyråer på bakgrunn av deres krav om effektivisering av bankhåndtering.</a:t>
            </a:r>
          </a:p>
          <a:p>
            <a:pPr marL="0" indent="0" fontAlgn="ctr">
              <a:buNone/>
            </a:pPr>
            <a:endParaRPr lang="nb-NO" sz="2000" dirty="0"/>
          </a:p>
          <a:p>
            <a:pPr fontAlgn="ctr"/>
            <a:r>
              <a:rPr lang="nb-NO" sz="2000" dirty="0"/>
              <a:t>Ettersom den enkle førsteversjonen av produktet ble så godt mottatt valgte vi for to år siden å utvide funksjonaliteten rundt valutahåndtering og automatisering samt avstemming og så tilby det til kunder utenom regnskapsbyråløsningen.</a:t>
            </a:r>
          </a:p>
          <a:p>
            <a:pPr fontAlgn="ctr"/>
            <a:endParaRPr lang="nb-NO" sz="2000" dirty="0"/>
          </a:p>
          <a:p>
            <a:pPr fontAlgn="ctr"/>
            <a:r>
              <a:rPr lang="nb-NO" sz="2000" dirty="0"/>
              <a:t>For tiden starter vi i Solutions opp i snitt en ny kunde (Dynamics NAV eller Business Central installasjon) per uke, det betyr at vi har kø.</a:t>
            </a:r>
          </a:p>
          <a:p>
            <a:pPr fontAlgn="ctr"/>
            <a:endParaRPr lang="nb-NO" sz="2000" dirty="0"/>
          </a:p>
          <a:p>
            <a:pPr fontAlgn="ctr"/>
            <a:r>
              <a:rPr lang="nb-NO" sz="2000" dirty="0"/>
              <a:t>Sist måned var det </a:t>
            </a:r>
            <a:r>
              <a:rPr lang="nb-NO" sz="2000" dirty="0" err="1"/>
              <a:t>ca</a:t>
            </a:r>
            <a:r>
              <a:rPr lang="nb-NO" sz="2000" dirty="0"/>
              <a:t> 300 kontoer som benyttet løsningen og over 75.000,- transaksjoner.</a:t>
            </a:r>
          </a:p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</p:spTree>
    <p:extLst>
      <p:ext uri="{BB962C8B-B14F-4D97-AF65-F5344CB8AC3E}">
        <p14:creationId xmlns:p14="http://schemas.microsoft.com/office/powerpoint/2010/main" val="247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bakgrunnen for at produktet oppstod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287"/>
            <a:ext cx="10646328" cy="4726988"/>
          </a:xfrm>
        </p:spPr>
        <p:txBody>
          <a:bodyPr>
            <a:noAutofit/>
          </a:bodyPr>
          <a:lstStyle/>
          <a:p>
            <a:pPr fontAlgn="ctr"/>
            <a:r>
              <a:rPr lang="nb-NO" sz="2200" dirty="0" err="1"/>
              <a:t>Telepay</a:t>
            </a:r>
            <a:r>
              <a:rPr lang="nb-NO" sz="2200" dirty="0"/>
              <a:t> løsningen utdatert som følge av flere endringer utenfor systemet.</a:t>
            </a:r>
          </a:p>
          <a:p>
            <a:pPr fontAlgn="ctr"/>
            <a:r>
              <a:rPr lang="nb-NO" sz="2200" dirty="0"/>
              <a:t>Fysisk filhåndtering ut og inn stadig mer tungvint og manuelt etter Javastøtte forsvant fra nettbank: </a:t>
            </a:r>
            <a:r>
              <a:rPr lang="nb-NO" sz="2200" i="1" dirty="0"/>
              <a:t>i DB går all kommunikasjon med bank online.</a:t>
            </a:r>
          </a:p>
          <a:p>
            <a:pPr fontAlgn="ctr"/>
            <a:r>
              <a:rPr lang="nb-NO" sz="2200" dirty="0"/>
              <a:t>Remitteringsløsning utland mer tungrodd med nye krav for Eurosonen (SEPA-format): </a:t>
            </a:r>
            <a:r>
              <a:rPr lang="nb-NO" sz="2200" i="1" dirty="0"/>
              <a:t>DB støtter alle valutaer om hverandre: innland, SEPA, USA, øvrige.</a:t>
            </a:r>
          </a:p>
          <a:p>
            <a:pPr fontAlgn="ctr"/>
            <a:r>
              <a:rPr lang="nb-NO" sz="2200" dirty="0"/>
              <a:t>Svakhet å måtte velge enten KID innlesning eller uten KID: </a:t>
            </a:r>
            <a:r>
              <a:rPr lang="nb-NO" sz="2200" i="1" dirty="0"/>
              <a:t>DB håndterer absolutt alle transaksjoner på konto rett inn i systemet, </a:t>
            </a:r>
            <a:r>
              <a:rPr lang="nb-NO" sz="2200" i="1" dirty="0" err="1"/>
              <a:t>inkl</a:t>
            </a:r>
            <a:r>
              <a:rPr lang="nb-NO" sz="2200" i="1" dirty="0"/>
              <a:t> renter gebyr tilbakebetalinger, refusjon sykepenger fra NAV osv.</a:t>
            </a:r>
          </a:p>
          <a:p>
            <a:pPr fontAlgn="ctr"/>
            <a:r>
              <a:rPr lang="nb-NO" sz="2200" dirty="0"/>
              <a:t>Godkjenningshåndtering med dobbeltpålogging i nettbank tungvint om man ikke ønsker det: </a:t>
            </a:r>
            <a:r>
              <a:rPr lang="nb-NO" sz="2200" i="1" dirty="0"/>
              <a:t>DB støtter begge varianter, styres av oppsett i banken.</a:t>
            </a:r>
          </a:p>
          <a:p>
            <a:pPr fontAlgn="ctr"/>
            <a:r>
              <a:rPr lang="nb-NO" sz="2200" dirty="0"/>
              <a:t>Sist men ikke minst: introdusere en avstemmingsmodul som snakker direkte med banken og effektivt </a:t>
            </a:r>
            <a:r>
              <a:rPr lang="nb-NO" sz="2200" dirty="0" err="1"/>
              <a:t>automatcher</a:t>
            </a:r>
            <a:r>
              <a:rPr lang="nb-NO" sz="2200" dirty="0"/>
              <a:t> 75-95% av alle poster.</a:t>
            </a:r>
          </a:p>
          <a:p>
            <a:pPr fontAlgn="ctr"/>
            <a:endParaRPr lang="nb-NO" sz="1600" dirty="0"/>
          </a:p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</p:spTree>
    <p:extLst>
      <p:ext uri="{BB962C8B-B14F-4D97-AF65-F5344CB8AC3E}">
        <p14:creationId xmlns:p14="http://schemas.microsoft.com/office/powerpoint/2010/main" val="20455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kundene som bruker løsningen?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207" y="1427856"/>
            <a:ext cx="3431796" cy="4530725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endParaRPr lang="nb-NO" sz="2000" dirty="0"/>
          </a:p>
          <a:p>
            <a:pPr marL="0" indent="0" fontAlgn="ctr">
              <a:buNone/>
            </a:pPr>
            <a:r>
              <a:rPr lang="nb-NO" sz="3000" b="1" dirty="0"/>
              <a:t>Enkelt</a:t>
            </a:r>
          </a:p>
          <a:p>
            <a:pPr marL="0" indent="0" fontAlgn="ctr">
              <a:buNone/>
            </a:pPr>
            <a:endParaRPr lang="nb-NO" sz="3000" b="1" dirty="0"/>
          </a:p>
          <a:p>
            <a:pPr marL="0" indent="0" fontAlgn="ctr">
              <a:buNone/>
            </a:pPr>
            <a:r>
              <a:rPr lang="nb-NO" sz="3000" b="1" dirty="0"/>
              <a:t>Tidsbesparende</a:t>
            </a:r>
          </a:p>
          <a:p>
            <a:pPr marL="0" indent="0" fontAlgn="ctr">
              <a:buNone/>
            </a:pPr>
            <a:endParaRPr lang="nb-NO" sz="3000" b="1" dirty="0"/>
          </a:p>
          <a:p>
            <a:pPr marL="0" indent="0" fontAlgn="ctr">
              <a:buNone/>
            </a:pPr>
            <a:r>
              <a:rPr lang="nb-NO" sz="3000" b="1" dirty="0"/>
              <a:t>Effektivt</a:t>
            </a:r>
          </a:p>
          <a:p>
            <a:pPr marL="0" indent="0" fontAlgn="ctr">
              <a:buNone/>
            </a:pPr>
            <a:endParaRPr lang="nb-NO" sz="3000" dirty="0"/>
          </a:p>
          <a:p>
            <a:pPr marL="0" lvl="0" indent="0"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001624" y="2270163"/>
            <a:ext cx="52515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3000" dirty="0"/>
              <a:t>Oversiktlig</a:t>
            </a:r>
          </a:p>
          <a:p>
            <a:pPr fontAlgn="ctr"/>
            <a:endParaRPr lang="nb-NO" sz="3000" dirty="0"/>
          </a:p>
          <a:p>
            <a:pPr fontAlgn="ctr"/>
            <a:endParaRPr lang="nb-NO" sz="3000" dirty="0"/>
          </a:p>
          <a:p>
            <a:pPr fontAlgn="ctr"/>
            <a:r>
              <a:rPr lang="nb-NO" sz="3000" dirty="0">
                <a:solidFill>
                  <a:srgbClr val="000000"/>
                </a:solidFill>
              </a:rPr>
              <a:t>Alt av bank inne i systemet</a:t>
            </a:r>
          </a:p>
          <a:p>
            <a:pPr fontAlgn="ctr"/>
            <a:endParaRPr lang="nb-NO" sz="3000" dirty="0"/>
          </a:p>
          <a:p>
            <a:pPr fontAlgn="ctr"/>
            <a:endParaRPr lang="nb-NO" sz="3000" dirty="0"/>
          </a:p>
          <a:p>
            <a:pPr fontAlgn="ctr"/>
            <a:r>
              <a:rPr lang="nb-NO" sz="3000" dirty="0"/>
              <a:t>Full kontroll</a:t>
            </a:r>
          </a:p>
          <a:p>
            <a:pPr font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8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Innbetalinger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91400" cy="4530725"/>
          </a:xfrm>
        </p:spPr>
        <p:txBody>
          <a:bodyPr>
            <a:noAutofit/>
          </a:bodyPr>
          <a:lstStyle/>
          <a:p>
            <a:pPr fontAlgn="ctr"/>
            <a:r>
              <a:rPr lang="nb-NO" sz="2000" dirty="0"/>
              <a:t>Alle inngående transaksjoner enkelt og greit: med KID uten KID, renter, innskudd, tilbakebetalinger, refusjon av sykepenger fra NAV osv </a:t>
            </a:r>
            <a:r>
              <a:rPr lang="nb-NO" sz="2000" dirty="0" err="1"/>
              <a:t>osv</a:t>
            </a:r>
            <a:r>
              <a:rPr lang="nb-NO" sz="2000" dirty="0"/>
              <a:t>.</a:t>
            </a:r>
          </a:p>
          <a:p>
            <a:pPr fontAlgn="ctr"/>
            <a:r>
              <a:rPr lang="nb-NO" sz="2000" dirty="0" err="1"/>
              <a:t>Automatch</a:t>
            </a:r>
            <a:r>
              <a:rPr lang="nb-NO" sz="2000" dirty="0"/>
              <a:t> på KID</a:t>
            </a:r>
          </a:p>
          <a:p>
            <a:pPr fontAlgn="ctr"/>
            <a:r>
              <a:rPr lang="nb-NO" sz="2000" dirty="0"/>
              <a:t>Systemet lærer seg hvilken kunde du </a:t>
            </a:r>
            <a:r>
              <a:rPr lang="nb-NO" sz="2000" dirty="0" err="1"/>
              <a:t>evt</a:t>
            </a:r>
            <a:r>
              <a:rPr lang="nb-NO" sz="2000" dirty="0"/>
              <a:t> manuell matchet et kontonummer mot sist og forslår dette.</a:t>
            </a:r>
          </a:p>
          <a:p>
            <a:pPr fontAlgn="ctr"/>
            <a:r>
              <a:rPr lang="nb-NO" sz="2000" dirty="0"/>
              <a:t>Systemet søker etter mulig </a:t>
            </a:r>
            <a:r>
              <a:rPr lang="nb-NO" sz="2000" dirty="0" err="1"/>
              <a:t>fakturanr</a:t>
            </a:r>
            <a:r>
              <a:rPr lang="nb-NO" sz="2000" dirty="0"/>
              <a:t> referanse i tekst fra avsender</a:t>
            </a:r>
          </a:p>
          <a:p>
            <a:pPr fontAlgn="ctr"/>
            <a:r>
              <a:rPr lang="nb-NO" sz="2000" dirty="0"/>
              <a:t>Systemet søker etter beløp på reskontro som stemmer med innbetaling og foreslår match</a:t>
            </a:r>
            <a:endParaRPr lang="nb-NO" sz="1600" dirty="0"/>
          </a:p>
          <a:p>
            <a:pPr fontAlgn="ctr"/>
            <a:r>
              <a:rPr lang="nb-NO" sz="2000" dirty="0"/>
              <a:t>Bruker kan lage automatiseringsregler basert på tekst fra banken: Eks «månedsgebyr»  kan ha konteringsregler</a:t>
            </a:r>
          </a:p>
          <a:p>
            <a:pPr fontAlgn="ctr"/>
            <a:endParaRPr lang="nb-NO" sz="1600" dirty="0"/>
          </a:p>
          <a:p>
            <a:pPr marL="0" indent="0" fontAlgn="ctr">
              <a:buNone/>
            </a:pPr>
            <a:r>
              <a:rPr lang="nb-NO" sz="1600" dirty="0">
                <a:solidFill>
                  <a:srgbClr val="00B050"/>
                </a:solidFill>
              </a:rPr>
              <a:t>				Se demonstrert i Business Central</a:t>
            </a:r>
          </a:p>
          <a:p>
            <a:pPr marL="0" lvl="0" indent="0"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58" y="4179136"/>
            <a:ext cx="4304842" cy="26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5" y="3154668"/>
            <a:ext cx="4363681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815"/>
            <a:ext cx="12192000" cy="41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2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Betalinger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15200" cy="4530725"/>
          </a:xfrm>
        </p:spPr>
        <p:txBody>
          <a:bodyPr>
            <a:noAutofit/>
          </a:bodyPr>
          <a:lstStyle/>
          <a:p>
            <a:pPr fontAlgn="ctr"/>
            <a:r>
              <a:rPr lang="nb-NO" sz="2000" dirty="0"/>
              <a:t>Betal fra ulike kontoer</a:t>
            </a:r>
          </a:p>
          <a:p>
            <a:pPr fontAlgn="ctr"/>
            <a:r>
              <a:rPr lang="nb-NO" sz="2000" dirty="0"/>
              <a:t>Betal i ulike valutaer fra samme konto i samme overføring</a:t>
            </a:r>
          </a:p>
          <a:p>
            <a:pPr fontAlgn="ctr"/>
            <a:r>
              <a:rPr lang="nb-NO" sz="2000" dirty="0"/>
              <a:t>Logg over hva er sendt når av hvem</a:t>
            </a:r>
          </a:p>
          <a:p>
            <a:pPr fontAlgn="ctr"/>
            <a:r>
              <a:rPr lang="nb-NO" sz="2000" dirty="0"/>
              <a:t>Alltid oversikt over hva som er sendt bank og ikke avregnet enda</a:t>
            </a:r>
          </a:p>
          <a:p>
            <a:pPr fontAlgn="ctr"/>
            <a:r>
              <a:rPr lang="nb-NO" sz="2000" dirty="0"/>
              <a:t>Lag utvalg basert på kriterier du ønsker</a:t>
            </a:r>
          </a:p>
          <a:p>
            <a:pPr fontAlgn="ctr"/>
            <a:r>
              <a:rPr lang="nb-NO" sz="2000" dirty="0"/>
              <a:t>Plukk enkeltbilag og juster underveis</a:t>
            </a:r>
          </a:p>
          <a:p>
            <a:pPr fontAlgn="ctr"/>
            <a:r>
              <a:rPr lang="nb-NO" sz="2000" dirty="0"/>
              <a:t>Betal også kunde om behov</a:t>
            </a:r>
          </a:p>
          <a:p>
            <a:pPr fontAlgn="ctr"/>
            <a:r>
              <a:rPr lang="nb-NO" sz="2000" dirty="0"/>
              <a:t>Godkjenn i systemet eller kan velge godkjenning i nettbank </a:t>
            </a:r>
          </a:p>
          <a:p>
            <a:pPr fontAlgn="ctr"/>
            <a:r>
              <a:rPr lang="nb-NO" sz="2000" dirty="0"/>
              <a:t>Siste tilgengelige saldo på konto direkte fra banken rett i systemet </a:t>
            </a:r>
          </a:p>
          <a:p>
            <a:pPr fontAlgn="ctr"/>
            <a:endParaRPr lang="nb-NO" sz="2000" dirty="0"/>
          </a:p>
          <a:p>
            <a:pPr marL="0" indent="0" fontAlgn="ctr">
              <a:buNone/>
            </a:pPr>
            <a:r>
              <a:rPr lang="nb-NO" sz="2000" dirty="0">
                <a:solidFill>
                  <a:srgbClr val="00B050"/>
                </a:solidFill>
              </a:rPr>
              <a:t>			Se demonstrert i Business Central</a:t>
            </a:r>
          </a:p>
          <a:p>
            <a:pPr fontAlgn="ctr"/>
            <a:endParaRPr lang="nb-NO" sz="1600" dirty="0"/>
          </a:p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999" y="4170947"/>
            <a:ext cx="4318002" cy="26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E0B42-AE59-40F2-8FB1-D5FD8691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5" y="3154668"/>
            <a:ext cx="4363681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13DA8C-2035-44DC-9C0D-96131967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 fontAlgn="ctr"/>
            <a:endParaRPr lang="nb-NO" sz="1600" dirty="0"/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0"/>
            <a:endParaRPr lang="nb-NO" sz="2000" dirty="0">
              <a:solidFill>
                <a:srgbClr val="000000"/>
              </a:solidFill>
            </a:endParaRPr>
          </a:p>
          <a:p>
            <a:pPr lvl="1"/>
            <a:endParaRPr lang="nb-NO" sz="16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635FB-B046-43FD-A201-14DDDAFC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Oseberg Solutions 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438"/>
            <a:ext cx="12192000" cy="55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seberg Solutions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A17700"/>
      </a:accent1>
      <a:accent2>
        <a:srgbClr val="C79900"/>
      </a:accent2>
      <a:accent3>
        <a:srgbClr val="FDC82F"/>
      </a:accent3>
      <a:accent4>
        <a:srgbClr val="1E1656"/>
      </a:accent4>
      <a:accent5>
        <a:srgbClr val="1E9D8B"/>
      </a:accent5>
      <a:accent6>
        <a:srgbClr val="0098D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eberg Solutions presentasjon generell" id="{FF44F609-A108-4D41-8559-05EAB296DEF0}" vid="{E4777FA8-E3F4-4DA0-B757-F4116DA1E8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01F5218E8C724EADFA5F8F070537B2" ma:contentTypeVersion="15" ma:contentTypeDescription="Opprett et nytt dokument." ma:contentTypeScope="" ma:versionID="d0555f7d91c95d0edeef93550bce0993">
  <xsd:schema xmlns:xsd="http://www.w3.org/2001/XMLSchema" xmlns:xs="http://www.w3.org/2001/XMLSchema" xmlns:p="http://schemas.microsoft.com/office/2006/metadata/properties" xmlns:ns3="176721bd-cf3b-4f91-ae22-c88c1973322e" xmlns:ns4="47138f84-4556-4ad7-a90f-89cf705fb0a2" targetNamespace="http://schemas.microsoft.com/office/2006/metadata/properties" ma:root="true" ma:fieldsID="331e47c77a4d7ab3efdcd8683f1867d6" ns3:_="" ns4:_="">
    <xsd:import namespace="176721bd-cf3b-4f91-ae22-c88c1973322e"/>
    <xsd:import namespace="47138f84-4556-4ad7-a90f-89cf705fb0a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721bd-cf3b-4f91-ae22-c88c197332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internalName="SharingHintHash" ma:readOnly="true">
      <xsd:simpleType>
        <xsd:restriction base="dms:Text"/>
      </xsd:simpleType>
    </xsd:element>
    <xsd:element name="LastSharedByUser" ma:index="11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38f84-4556-4ad7-a90f-89cf705fb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A4CE92-8683-4277-89CE-7ADDAFA3A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721bd-cf3b-4f91-ae22-c88c1973322e"/>
    <ds:schemaRef ds:uri="47138f84-4556-4ad7-a90f-89cf705fb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EDF54-0E49-4A2C-BB22-D3025B06B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BCABD-38E5-465D-9146-1A4225A938B1}">
  <ds:schemaRefs>
    <ds:schemaRef ds:uri="http://schemas.openxmlformats.org/package/2006/metadata/core-properties"/>
    <ds:schemaRef ds:uri="47138f84-4556-4ad7-a90f-89cf705fb0a2"/>
    <ds:schemaRef ds:uri="http://purl.org/dc/dcmitype/"/>
    <ds:schemaRef ds:uri="http://schemas.microsoft.com/office/infopath/2007/PartnerControls"/>
    <ds:schemaRef ds:uri="176721bd-cf3b-4f91-ae22-c88c1973322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Agenda mal</Template>
  <TotalTime>11904</TotalTime>
  <Words>713</Words>
  <Application>Microsoft Office PowerPoint</Application>
  <PresentationFormat>Widescreen</PresentationFormat>
  <Paragraphs>147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Bahnschrift SemiLight Condensed</vt:lpstr>
      <vt:lpstr>Calibri</vt:lpstr>
      <vt:lpstr>Calibri Light</vt:lpstr>
      <vt:lpstr>Wingdings</vt:lpstr>
      <vt:lpstr>Office-tema</vt:lpstr>
      <vt:lpstr>Oseberg DirekteBank  Enkel og effektiv bankhåndtering med alle Norske banker for Dynamics NAV og Business Central</vt:lpstr>
      <vt:lpstr>Agenda</vt:lpstr>
      <vt:lpstr>DirekteBank historie og tall</vt:lpstr>
      <vt:lpstr>Hva er bakgrunnen for at produktet oppstod</vt:lpstr>
      <vt:lpstr>Hva sier kundene som bruker løsningen?</vt:lpstr>
      <vt:lpstr>Innbetalinger</vt:lpstr>
      <vt:lpstr>PowerPoint-presentasjon</vt:lpstr>
      <vt:lpstr>Betalinger</vt:lpstr>
      <vt:lpstr>PowerPoint-presentasjon</vt:lpstr>
      <vt:lpstr>Avstemming</vt:lpstr>
      <vt:lpstr>PowerPoint-presentasjon</vt:lpstr>
      <vt:lpstr>Kundeeksempel: Den Norske Legeforening</vt:lpstr>
      <vt:lpstr>PowerPoint-presentasjon</vt:lpstr>
      <vt:lpstr>Takk for meg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Oseberg Solutions</dc:title>
  <dc:creator>Charlotte Bergh</dc:creator>
  <cp:lastModifiedBy>Øystein Aker</cp:lastModifiedBy>
  <cp:revision>29</cp:revision>
  <cp:lastPrinted>2018-03-09T13:27:05Z</cp:lastPrinted>
  <dcterms:created xsi:type="dcterms:W3CDTF">2018-05-04T13:23:16Z</dcterms:created>
  <dcterms:modified xsi:type="dcterms:W3CDTF">2020-11-17T10:33:29Z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0x010100E701F5218E8C724EADFA5F8F070537B2</vt:lpwstr>
  </property>
</Properties>
</file>