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108" r:id="rId3"/>
    <p:sldId id="2109" r:id="rId4"/>
    <p:sldId id="2110" r:id="rId5"/>
    <p:sldId id="2127" r:id="rId6"/>
    <p:sldId id="2115" r:id="rId7"/>
    <p:sldId id="2116" r:id="rId8"/>
    <p:sldId id="2128" r:id="rId9"/>
    <p:sldId id="2135" r:id="rId10"/>
    <p:sldId id="2129" r:id="rId11"/>
    <p:sldId id="2131" r:id="rId12"/>
    <p:sldId id="2132" r:id="rId13"/>
    <p:sldId id="2133" r:id="rId14"/>
    <p:sldId id="2134" r:id="rId15"/>
    <p:sldId id="2066" r:id="rId16"/>
    <p:sldId id="1252" r:id="rId17"/>
    <p:sldId id="2048" r:id="rId18"/>
    <p:sldId id="2136" r:id="rId19"/>
    <p:sldId id="1206" r:id="rId20"/>
    <p:sldId id="2038" r:id="rId21"/>
    <p:sldId id="1182" r:id="rId22"/>
    <p:sldId id="2137" r:id="rId2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dersen, Nils Jørgen" initials="GNJ" lastIdx="3" clrIdx="0">
    <p:extLst>
      <p:ext uri="{19B8F6BF-5375-455C-9EA6-DF929625EA0E}">
        <p15:presenceInfo xmlns:p15="http://schemas.microsoft.com/office/powerpoint/2012/main" userId="S::Nils.Gundersen@cappelendamm.no::d00a0db2-255a-46c1-9889-85292a9d3010" providerId="AD"/>
      </p:ext>
    </p:extLst>
  </p:cmAuthor>
  <p:cmAuthor id="2" name="Bo Hjort" initials="BH" lastIdx="1" clrIdx="1">
    <p:extLst>
      <p:ext uri="{19B8F6BF-5375-455C-9EA6-DF929625EA0E}">
        <p15:presenceInfo xmlns:p15="http://schemas.microsoft.com/office/powerpoint/2012/main" userId="c8792fc6304ca2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414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4FA42-9872-4808-8E41-11687201AA5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E7F862F-1945-454D-8D1B-8254E8447B6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 err="1">
              <a:solidFill>
                <a:schemeClr val="accent1">
                  <a:lumMod val="75000"/>
                </a:schemeClr>
              </a:solidFill>
            </a:rPr>
            <a:t>Kunde</a:t>
          </a:r>
          <a:endParaRPr lang="en-US" sz="3200" b="1" dirty="0">
            <a:solidFill>
              <a:schemeClr val="accent1">
                <a:lumMod val="75000"/>
              </a:schemeClr>
            </a:solidFill>
          </a:endParaRPr>
        </a:p>
      </dgm:t>
    </dgm:pt>
    <dgm:pt modelId="{F79F0A5E-E71C-4ADF-A5BB-7B75C23F1578}" type="parTrans" cxnId="{B378BDE5-94A5-4730-A9B7-D0431727E3C8}">
      <dgm:prSet/>
      <dgm:spPr/>
      <dgm:t>
        <a:bodyPr/>
        <a:lstStyle/>
        <a:p>
          <a:endParaRPr lang="en-US"/>
        </a:p>
      </dgm:t>
    </dgm:pt>
    <dgm:pt modelId="{3CB6A2AE-4A00-4F55-B1D3-2058C872B32F}" type="sibTrans" cxnId="{B378BDE5-94A5-4730-A9B7-D0431727E3C8}">
      <dgm:prSet/>
      <dgm:spPr/>
      <dgm:t>
        <a:bodyPr/>
        <a:lstStyle/>
        <a:p>
          <a:endParaRPr lang="en-US"/>
        </a:p>
      </dgm:t>
    </dgm:pt>
    <dgm:pt modelId="{BBDEAF25-40D4-4FFC-9463-48B17E5F4A8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21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Produkt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/</a:t>
          </a:r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Prosjekt</a:t>
          </a:r>
          <a:endParaRPr lang="en-US" sz="24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2400" b="1" dirty="0" err="1">
              <a:solidFill>
                <a:schemeClr val="accent1">
                  <a:lumMod val="75000"/>
                </a:schemeClr>
              </a:solidFill>
            </a:rPr>
            <a:t>Produksjon</a:t>
          </a:r>
          <a:endParaRPr lang="en-US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A4FF8856-9368-4981-99E7-D47EB4027521}" type="parTrans" cxnId="{1A1E77BF-DD84-4FA0-98F4-28F4A9E627E7}">
      <dgm:prSet/>
      <dgm:spPr/>
      <dgm:t>
        <a:bodyPr/>
        <a:lstStyle/>
        <a:p>
          <a:endParaRPr lang="en-US"/>
        </a:p>
      </dgm:t>
    </dgm:pt>
    <dgm:pt modelId="{755116A1-EAD7-4069-942E-7244B093B208}" type="sibTrans" cxnId="{1A1E77BF-DD84-4FA0-98F4-28F4A9E627E7}">
      <dgm:prSet/>
      <dgm:spPr/>
      <dgm:t>
        <a:bodyPr/>
        <a:lstStyle/>
        <a:p>
          <a:endParaRPr lang="en-US"/>
        </a:p>
      </dgm:t>
    </dgm:pt>
    <dgm:pt modelId="{AC6DC011-CAF2-4707-AEB1-6882BF4DC3BA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3200" b="1" dirty="0" err="1">
              <a:solidFill>
                <a:schemeClr val="accent1">
                  <a:lumMod val="75000"/>
                </a:schemeClr>
              </a:solidFill>
            </a:rPr>
            <a:t>Ansatt</a:t>
          </a:r>
          <a:endParaRPr lang="en-US" sz="3200" b="1" dirty="0">
            <a:solidFill>
              <a:schemeClr val="accent1">
                <a:lumMod val="75000"/>
              </a:schemeClr>
            </a:solidFill>
          </a:endParaRPr>
        </a:p>
      </dgm:t>
    </dgm:pt>
    <dgm:pt modelId="{C03B32F1-B6B1-404E-9BF7-D314207D0322}" type="parTrans" cxnId="{5701637D-B2E4-4B69-A1FD-A0A6BCBCACB0}">
      <dgm:prSet/>
      <dgm:spPr/>
      <dgm:t>
        <a:bodyPr/>
        <a:lstStyle/>
        <a:p>
          <a:endParaRPr lang="en-US"/>
        </a:p>
      </dgm:t>
    </dgm:pt>
    <dgm:pt modelId="{DB1FF8E5-2915-4632-94E1-788915D11BD0}" type="sibTrans" cxnId="{5701637D-B2E4-4B69-A1FD-A0A6BCBCACB0}">
      <dgm:prSet/>
      <dgm:spPr/>
      <dgm:t>
        <a:bodyPr/>
        <a:lstStyle/>
        <a:p>
          <a:endParaRPr lang="en-US"/>
        </a:p>
      </dgm:t>
    </dgm:pt>
    <dgm:pt modelId="{DBFF1751-56E6-4CD4-8106-808ADF4EB41B}" type="pres">
      <dgm:prSet presAssocID="{2C64FA42-9872-4808-8E41-11687201AA52}" presName="compositeShape" presStyleCnt="0">
        <dgm:presLayoutVars>
          <dgm:chMax val="7"/>
          <dgm:dir/>
          <dgm:resizeHandles val="exact"/>
        </dgm:presLayoutVars>
      </dgm:prSet>
      <dgm:spPr/>
    </dgm:pt>
    <dgm:pt modelId="{B38637AE-0341-4F46-8D6C-4E4330310170}" type="pres">
      <dgm:prSet presAssocID="{2C64FA42-9872-4808-8E41-11687201AA52}" presName="wedge1" presStyleLbl="node1" presStyleIdx="0" presStyleCnt="3"/>
      <dgm:spPr/>
    </dgm:pt>
    <dgm:pt modelId="{C1298DE1-5EE8-425A-973A-C17E78CB7A27}" type="pres">
      <dgm:prSet presAssocID="{2C64FA42-9872-4808-8E41-11687201AA52}" presName="dummy1a" presStyleCnt="0"/>
      <dgm:spPr/>
    </dgm:pt>
    <dgm:pt modelId="{D82ABE96-4CE2-4D23-8516-799ED100728D}" type="pres">
      <dgm:prSet presAssocID="{2C64FA42-9872-4808-8E41-11687201AA52}" presName="dummy1b" presStyleCnt="0"/>
      <dgm:spPr/>
    </dgm:pt>
    <dgm:pt modelId="{81958438-C684-48E1-B2B5-3F4EDE708110}" type="pres">
      <dgm:prSet presAssocID="{2C64FA42-9872-4808-8E41-11687201AA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467D6C5-2A41-47F0-98E3-8EFF161EB1DB}" type="pres">
      <dgm:prSet presAssocID="{2C64FA42-9872-4808-8E41-11687201AA52}" presName="wedge2" presStyleLbl="node1" presStyleIdx="1" presStyleCnt="3"/>
      <dgm:spPr/>
    </dgm:pt>
    <dgm:pt modelId="{66971B20-9489-474B-B788-3BBE95001A55}" type="pres">
      <dgm:prSet presAssocID="{2C64FA42-9872-4808-8E41-11687201AA52}" presName="dummy2a" presStyleCnt="0"/>
      <dgm:spPr/>
    </dgm:pt>
    <dgm:pt modelId="{1EDACBBD-1218-4EB8-814E-ABDE6203C42E}" type="pres">
      <dgm:prSet presAssocID="{2C64FA42-9872-4808-8E41-11687201AA52}" presName="dummy2b" presStyleCnt="0"/>
      <dgm:spPr/>
    </dgm:pt>
    <dgm:pt modelId="{405E5A38-E540-4BD0-B3E2-9490F1F2BDA4}" type="pres">
      <dgm:prSet presAssocID="{2C64FA42-9872-4808-8E41-11687201AA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80317EC-0B9B-4641-9AE5-F92B0A57AFE3}" type="pres">
      <dgm:prSet presAssocID="{2C64FA42-9872-4808-8E41-11687201AA52}" presName="wedge3" presStyleLbl="node1" presStyleIdx="2" presStyleCnt="3"/>
      <dgm:spPr/>
    </dgm:pt>
    <dgm:pt modelId="{39F08E18-B4FF-49B5-A94B-A6573CA7BC4A}" type="pres">
      <dgm:prSet presAssocID="{2C64FA42-9872-4808-8E41-11687201AA52}" presName="dummy3a" presStyleCnt="0"/>
      <dgm:spPr/>
    </dgm:pt>
    <dgm:pt modelId="{526A944C-D421-401E-98AB-68035F0E4F63}" type="pres">
      <dgm:prSet presAssocID="{2C64FA42-9872-4808-8E41-11687201AA52}" presName="dummy3b" presStyleCnt="0"/>
      <dgm:spPr/>
    </dgm:pt>
    <dgm:pt modelId="{DDAC4C13-3604-4BC2-867B-42AF08E6F889}" type="pres">
      <dgm:prSet presAssocID="{2C64FA42-9872-4808-8E41-11687201AA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B297676-54D5-49BB-997B-F29DFC2D5028}" type="pres">
      <dgm:prSet presAssocID="{3CB6A2AE-4A00-4F55-B1D3-2058C872B32F}" presName="arrowWedge1" presStyleLbl="fgSibTrans2D1" presStyleIdx="0" presStyleCnt="3"/>
      <dgm:spPr>
        <a:solidFill>
          <a:schemeClr val="accent1">
            <a:lumMod val="50000"/>
          </a:schemeClr>
        </a:solidFill>
      </dgm:spPr>
    </dgm:pt>
    <dgm:pt modelId="{5EAD9748-A3F4-49A9-9CAA-C89BDDC73011}" type="pres">
      <dgm:prSet presAssocID="{755116A1-EAD7-4069-942E-7244B093B208}" presName="arrowWedge2" presStyleLbl="fgSibTrans2D1" presStyleIdx="1" presStyleCnt="3"/>
      <dgm:spPr>
        <a:solidFill>
          <a:schemeClr val="accent4">
            <a:lumMod val="50000"/>
          </a:schemeClr>
        </a:solidFill>
      </dgm:spPr>
    </dgm:pt>
    <dgm:pt modelId="{4AE3266B-64B8-4A71-BAA7-B894244D8FF5}" type="pres">
      <dgm:prSet presAssocID="{DB1FF8E5-2915-4632-94E1-788915D11BD0}" presName="arrowWedge3" presStyleLbl="fgSibTrans2D1" presStyleIdx="2" presStyleCnt="3"/>
      <dgm:spPr>
        <a:solidFill>
          <a:schemeClr val="accent6">
            <a:lumMod val="75000"/>
          </a:schemeClr>
        </a:solidFill>
      </dgm:spPr>
    </dgm:pt>
  </dgm:ptLst>
  <dgm:cxnLst>
    <dgm:cxn modelId="{11479652-65C2-4A7B-BF22-B7BFEA2DA796}" type="presOf" srcId="{BBDEAF25-40D4-4FFC-9463-48B17E5F4A80}" destId="{405E5A38-E540-4BD0-B3E2-9490F1F2BDA4}" srcOrd="1" destOrd="0" presId="urn:microsoft.com/office/officeart/2005/8/layout/cycle8"/>
    <dgm:cxn modelId="{5701637D-B2E4-4B69-A1FD-A0A6BCBCACB0}" srcId="{2C64FA42-9872-4808-8E41-11687201AA52}" destId="{AC6DC011-CAF2-4707-AEB1-6882BF4DC3BA}" srcOrd="2" destOrd="0" parTransId="{C03B32F1-B6B1-404E-9BF7-D314207D0322}" sibTransId="{DB1FF8E5-2915-4632-94E1-788915D11BD0}"/>
    <dgm:cxn modelId="{509AE484-3F54-4790-A99E-CABFFEDBA298}" type="presOf" srcId="{AC6DC011-CAF2-4707-AEB1-6882BF4DC3BA}" destId="{180317EC-0B9B-4641-9AE5-F92B0A57AFE3}" srcOrd="0" destOrd="0" presId="urn:microsoft.com/office/officeart/2005/8/layout/cycle8"/>
    <dgm:cxn modelId="{FBDC8FA9-2440-4C25-9106-F7715A6F33DC}" type="presOf" srcId="{9E7F862F-1945-454D-8D1B-8254E8447B63}" destId="{B38637AE-0341-4F46-8D6C-4E4330310170}" srcOrd="0" destOrd="0" presId="urn:microsoft.com/office/officeart/2005/8/layout/cycle8"/>
    <dgm:cxn modelId="{1A1E77BF-DD84-4FA0-98F4-28F4A9E627E7}" srcId="{2C64FA42-9872-4808-8E41-11687201AA52}" destId="{BBDEAF25-40D4-4FFC-9463-48B17E5F4A80}" srcOrd="1" destOrd="0" parTransId="{A4FF8856-9368-4981-99E7-D47EB4027521}" sibTransId="{755116A1-EAD7-4069-942E-7244B093B208}"/>
    <dgm:cxn modelId="{69E368D9-3B2F-4E91-865A-F92DC9DA2D4E}" type="presOf" srcId="{9E7F862F-1945-454D-8D1B-8254E8447B63}" destId="{81958438-C684-48E1-B2B5-3F4EDE708110}" srcOrd="1" destOrd="0" presId="urn:microsoft.com/office/officeart/2005/8/layout/cycle8"/>
    <dgm:cxn modelId="{B378BDE5-94A5-4730-A9B7-D0431727E3C8}" srcId="{2C64FA42-9872-4808-8E41-11687201AA52}" destId="{9E7F862F-1945-454D-8D1B-8254E8447B63}" srcOrd="0" destOrd="0" parTransId="{F79F0A5E-E71C-4ADF-A5BB-7B75C23F1578}" sibTransId="{3CB6A2AE-4A00-4F55-B1D3-2058C872B32F}"/>
    <dgm:cxn modelId="{B25904E8-D8C3-476D-8F0F-314D36A04F1F}" type="presOf" srcId="{2C64FA42-9872-4808-8E41-11687201AA52}" destId="{DBFF1751-56E6-4CD4-8106-808ADF4EB41B}" srcOrd="0" destOrd="0" presId="urn:microsoft.com/office/officeart/2005/8/layout/cycle8"/>
    <dgm:cxn modelId="{A50233EE-7C98-44E3-BF1B-7B22F1FC051F}" type="presOf" srcId="{BBDEAF25-40D4-4FFC-9463-48B17E5F4A80}" destId="{4467D6C5-2A41-47F0-98E3-8EFF161EB1DB}" srcOrd="0" destOrd="0" presId="urn:microsoft.com/office/officeart/2005/8/layout/cycle8"/>
    <dgm:cxn modelId="{911556EE-DB39-450D-B6E9-0ACE2573B77E}" type="presOf" srcId="{AC6DC011-CAF2-4707-AEB1-6882BF4DC3BA}" destId="{DDAC4C13-3604-4BC2-867B-42AF08E6F889}" srcOrd="1" destOrd="0" presId="urn:microsoft.com/office/officeart/2005/8/layout/cycle8"/>
    <dgm:cxn modelId="{838CB2D3-06A9-4850-BB61-756D4E1D1F9D}" type="presParOf" srcId="{DBFF1751-56E6-4CD4-8106-808ADF4EB41B}" destId="{B38637AE-0341-4F46-8D6C-4E4330310170}" srcOrd="0" destOrd="0" presId="urn:microsoft.com/office/officeart/2005/8/layout/cycle8"/>
    <dgm:cxn modelId="{BF27D362-A1F5-4369-B3D7-CF7F74BD248F}" type="presParOf" srcId="{DBFF1751-56E6-4CD4-8106-808ADF4EB41B}" destId="{C1298DE1-5EE8-425A-973A-C17E78CB7A27}" srcOrd="1" destOrd="0" presId="urn:microsoft.com/office/officeart/2005/8/layout/cycle8"/>
    <dgm:cxn modelId="{E1FDB51D-7FDC-47E1-BFEF-144B05221D1A}" type="presParOf" srcId="{DBFF1751-56E6-4CD4-8106-808ADF4EB41B}" destId="{D82ABE96-4CE2-4D23-8516-799ED100728D}" srcOrd="2" destOrd="0" presId="urn:microsoft.com/office/officeart/2005/8/layout/cycle8"/>
    <dgm:cxn modelId="{F7913C92-4643-4695-9BF3-465B72522ADD}" type="presParOf" srcId="{DBFF1751-56E6-4CD4-8106-808ADF4EB41B}" destId="{81958438-C684-48E1-B2B5-3F4EDE708110}" srcOrd="3" destOrd="0" presId="urn:microsoft.com/office/officeart/2005/8/layout/cycle8"/>
    <dgm:cxn modelId="{FC32266B-118C-43EB-AE79-0F624152D963}" type="presParOf" srcId="{DBFF1751-56E6-4CD4-8106-808ADF4EB41B}" destId="{4467D6C5-2A41-47F0-98E3-8EFF161EB1DB}" srcOrd="4" destOrd="0" presId="urn:microsoft.com/office/officeart/2005/8/layout/cycle8"/>
    <dgm:cxn modelId="{00D22C46-695F-4EA9-BEF8-B69C2B52C0EF}" type="presParOf" srcId="{DBFF1751-56E6-4CD4-8106-808ADF4EB41B}" destId="{66971B20-9489-474B-B788-3BBE95001A55}" srcOrd="5" destOrd="0" presId="urn:microsoft.com/office/officeart/2005/8/layout/cycle8"/>
    <dgm:cxn modelId="{F7C150F8-BD64-4674-A12B-085664B2AA21}" type="presParOf" srcId="{DBFF1751-56E6-4CD4-8106-808ADF4EB41B}" destId="{1EDACBBD-1218-4EB8-814E-ABDE6203C42E}" srcOrd="6" destOrd="0" presId="urn:microsoft.com/office/officeart/2005/8/layout/cycle8"/>
    <dgm:cxn modelId="{6FBE4C46-BA42-4A5A-ACED-88CDB18EB68A}" type="presParOf" srcId="{DBFF1751-56E6-4CD4-8106-808ADF4EB41B}" destId="{405E5A38-E540-4BD0-B3E2-9490F1F2BDA4}" srcOrd="7" destOrd="0" presId="urn:microsoft.com/office/officeart/2005/8/layout/cycle8"/>
    <dgm:cxn modelId="{90D33BF0-C5CD-41D6-A3E8-2FC31191D775}" type="presParOf" srcId="{DBFF1751-56E6-4CD4-8106-808ADF4EB41B}" destId="{180317EC-0B9B-4641-9AE5-F92B0A57AFE3}" srcOrd="8" destOrd="0" presId="urn:microsoft.com/office/officeart/2005/8/layout/cycle8"/>
    <dgm:cxn modelId="{34139881-E0B0-4371-8B12-0219BCF3497B}" type="presParOf" srcId="{DBFF1751-56E6-4CD4-8106-808ADF4EB41B}" destId="{39F08E18-B4FF-49B5-A94B-A6573CA7BC4A}" srcOrd="9" destOrd="0" presId="urn:microsoft.com/office/officeart/2005/8/layout/cycle8"/>
    <dgm:cxn modelId="{FC01F29B-A8E1-4263-8645-81648E24467E}" type="presParOf" srcId="{DBFF1751-56E6-4CD4-8106-808ADF4EB41B}" destId="{526A944C-D421-401E-98AB-68035F0E4F63}" srcOrd="10" destOrd="0" presId="urn:microsoft.com/office/officeart/2005/8/layout/cycle8"/>
    <dgm:cxn modelId="{6676D309-A754-4913-B297-A21A1A0FF35E}" type="presParOf" srcId="{DBFF1751-56E6-4CD4-8106-808ADF4EB41B}" destId="{DDAC4C13-3604-4BC2-867B-42AF08E6F889}" srcOrd="11" destOrd="0" presId="urn:microsoft.com/office/officeart/2005/8/layout/cycle8"/>
    <dgm:cxn modelId="{98E1CC80-8A46-431D-A2E5-CCF729629FE3}" type="presParOf" srcId="{DBFF1751-56E6-4CD4-8106-808ADF4EB41B}" destId="{CB297676-54D5-49BB-997B-F29DFC2D5028}" srcOrd="12" destOrd="0" presId="urn:microsoft.com/office/officeart/2005/8/layout/cycle8"/>
    <dgm:cxn modelId="{A89FFBED-BBEF-4782-8B8F-0DA5A7EFE5C8}" type="presParOf" srcId="{DBFF1751-56E6-4CD4-8106-808ADF4EB41B}" destId="{5EAD9748-A3F4-49A9-9CAA-C89BDDC73011}" srcOrd="13" destOrd="0" presId="urn:microsoft.com/office/officeart/2005/8/layout/cycle8"/>
    <dgm:cxn modelId="{3F1D6EA2-6C27-4136-B4BD-345A6A73DAAE}" type="presParOf" srcId="{DBFF1751-56E6-4CD4-8106-808ADF4EB41B}" destId="{4AE3266B-64B8-4A71-BAA7-B894244D8FF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37AE-0341-4F46-8D6C-4E4330310170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</a:rPr>
            <a:t>Kunde</a:t>
          </a:r>
          <a:endParaRPr lang="en-US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80746" y="1316736"/>
        <a:ext cx="1625600" cy="1354666"/>
      </dsp:txXfrm>
    </dsp:sp>
    <dsp:sp modelId="{4467D6C5-2A41-47F0-98E3-8EFF161EB1DB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Produkt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/</a:t>
          </a: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Prosjekt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1">
                  <a:lumMod val="75000"/>
                </a:schemeClr>
              </a:solidFill>
            </a:rPr>
            <a:t>Produksjon</a:t>
          </a:r>
          <a:endParaRPr lang="en-US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71893" y="3467946"/>
        <a:ext cx="2438400" cy="1192106"/>
      </dsp:txXfrm>
    </dsp:sp>
    <dsp:sp modelId="{180317EC-0B9B-4641-9AE5-F92B0A57AFE3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</a:rPr>
            <a:t>Ansatt</a:t>
          </a:r>
          <a:endParaRPr lang="en-US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21653" y="1316736"/>
        <a:ext cx="1625600" cy="1354666"/>
      </dsp:txXfrm>
    </dsp:sp>
    <dsp:sp modelId="{CB297676-54D5-49BB-997B-F29DFC2D5028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9748-A3F4-49A9-9CAA-C89BDDC73011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3266B-64B8-4A71-BAA7-B894244D8FF5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90" cy="4979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8" y="0"/>
            <a:ext cx="2946190" cy="4979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32D40DE5-BE00-4BEF-B876-5392DB42BB6D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7"/>
            <a:ext cx="2946190" cy="49792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8" y="9428717"/>
            <a:ext cx="2946190" cy="49792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4917FA6-0FA3-43EB-990E-71D940B4C4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09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8055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>
              <a:defRPr sz="1200"/>
            </a:lvl1pPr>
          </a:lstStyle>
          <a:p>
            <a:fld id="{05149B63-867C-438C-8CFD-251C9F2EDE49}" type="datetimeFigureOut">
              <a:rPr lang="nb-NO" smtClean="0"/>
              <a:t>08.11.2021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56" tIns="45628" rIns="91256" bIns="456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8054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8054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>
              <a:defRPr sz="1200"/>
            </a:lvl1pPr>
          </a:lstStyle>
          <a:p>
            <a:fld id="{E4F3DDF3-E96A-4C03-AB07-12750F88F2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60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3DDF3-E96A-4C03-AB07-12750F88F28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22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3DDF3-E96A-4C03-AB07-12750F88F28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22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83126-66EC-4567-A7A7-6B5804035137}" type="datetime1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35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BB2B9C-91CB-45B5-A079-A95699FC289C}" type="datetime1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2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43232-B2F1-45E2-83FC-751433E01EDE}" type="datetime1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07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FEFD3-B023-4AD0-90E0-6F05957F1373}" type="datetime1">
              <a:rPr lang="nb-NO" smtClean="0"/>
              <a:t>08.11.2021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8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056E0-3B97-4DD9-A5B8-51982D72AB39}" type="datetime1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1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45C1A2-776E-4C1E-BF03-80F273F94BE8}" type="datetime1">
              <a:rPr lang="nb-NO" smtClean="0"/>
              <a:t>08.11.2021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26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F7EE2-C8C0-48D6-A07A-11BC47C3CC93}" type="datetime1">
              <a:rPr lang="nb-NO" smtClean="0"/>
              <a:t>08.11.2021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30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28B43B-B563-4C9B-91D8-28EC8A9BBC5C}" type="datetime1">
              <a:rPr lang="nb-NO" smtClean="0"/>
              <a:t>08.11.2021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57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B5F4C-2A99-4B0A-B1BB-5530BD73D1B1}" type="datetime1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6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2AB4E1-F474-48C3-B3C9-581CB5F0E7CC}" type="datetime1">
              <a:rPr lang="nb-NO" smtClean="0"/>
              <a:t>08.11.2021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01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9463" y="6311901"/>
            <a:ext cx="936809" cy="43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32F3-EF7F-4165-88AF-9F6778B7847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7" name="Gruppe 4"/>
          <p:cNvGrpSpPr>
            <a:grpSpLocks/>
          </p:cNvGrpSpPr>
          <p:nvPr userDrawn="1"/>
        </p:nvGrpSpPr>
        <p:grpSpPr bwMode="auto">
          <a:xfrm>
            <a:off x="307975" y="6370638"/>
            <a:ext cx="1103313" cy="461962"/>
            <a:chOff x="-108451" y="6481108"/>
            <a:chExt cx="1103446" cy="463393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-108451" y="6481108"/>
              <a:ext cx="852591" cy="46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nb-NO" b="1" dirty="0">
                  <a:solidFill>
                    <a:srgbClr val="FF0000"/>
                  </a:solidFill>
                  <a:latin typeface="Times New Roman" pitchFamily="18" charset="0"/>
                </a:rPr>
                <a:t>BHC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36177" y="6563914"/>
              <a:ext cx="358818" cy="38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87000"/>
                </a:lnSpc>
                <a:defRPr/>
              </a:pPr>
              <a:r>
                <a:rPr lang="en-US" altLang="nb-NO" b="1">
                  <a:solidFill>
                    <a:srgbClr val="FF0000"/>
                  </a:solidFill>
                  <a:latin typeface="Arial" charset="0"/>
                  <a:cs typeface="Arial" charset="0"/>
                </a:rPr>
                <a:t>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7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125" y="309772"/>
            <a:ext cx="10515600" cy="1502428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En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værmelding</a:t>
            </a:r>
            <a:b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Har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reisen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til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skyen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svart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til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forventningene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….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kan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vi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forvente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oss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fremover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nb-NO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313C639-C98E-4FC8-AB09-742FBDD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3" y="4437300"/>
            <a:ext cx="4719377" cy="630398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Microsoft – 9. november 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1</a:t>
            </a:fld>
            <a:endParaRPr lang="nb-NO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8873" y="5447165"/>
            <a:ext cx="3096682" cy="9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defTabSz="76993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993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993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993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9938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nb-NO" b="1" dirty="0">
                <a:solidFill>
                  <a:srgbClr val="FF0000"/>
                </a:solidFill>
                <a:latin typeface="Brush Script MT" panose="03060802040406070304" pitchFamily="66" charset="0"/>
              </a:rPr>
              <a:t>Bo Hjort Christensen</a:t>
            </a:r>
          </a:p>
          <a:p>
            <a:pPr eaLnBrk="1" hangingPunct="1">
              <a:lnSpc>
                <a:spcPct val="85000"/>
              </a:lnSpc>
            </a:pPr>
            <a:r>
              <a:rPr lang="en-US" altLang="nb-NO" sz="1400" dirty="0" err="1">
                <a:solidFill>
                  <a:schemeClr val="accent3">
                    <a:lumMod val="25000"/>
                  </a:schemeClr>
                </a:solidFill>
              </a:rPr>
              <a:t>Sivilingeniør</a:t>
            </a:r>
            <a:r>
              <a:rPr lang="en-US" altLang="nb-NO" sz="1400" dirty="0">
                <a:solidFill>
                  <a:schemeClr val="accent3">
                    <a:lumMod val="25000"/>
                  </a:schemeClr>
                </a:solidFill>
              </a:rPr>
              <a:t>/</a:t>
            </a:r>
            <a:r>
              <a:rPr lang="en-US" altLang="nb-NO" sz="1400" dirty="0" err="1">
                <a:solidFill>
                  <a:schemeClr val="accent3">
                    <a:lumMod val="25000"/>
                  </a:schemeClr>
                </a:solidFill>
              </a:rPr>
              <a:t>Bedriftsøkonom</a:t>
            </a:r>
            <a:endParaRPr lang="en-US" altLang="nb-NO" sz="1400" dirty="0">
              <a:solidFill>
                <a:schemeClr val="accent3">
                  <a:lumMod val="25000"/>
                </a:schemeClr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nb-NO" sz="1400" dirty="0" err="1">
                <a:solidFill>
                  <a:schemeClr val="accent3">
                    <a:lumMod val="25000"/>
                  </a:schemeClr>
                </a:solidFill>
              </a:rPr>
              <a:t>Bedriftsrådgiver</a:t>
            </a:r>
            <a:r>
              <a:rPr lang="en-US" altLang="nb-NO" sz="1400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altLang="nb-NO" sz="1200" b="1" dirty="0">
                <a:solidFill>
                  <a:schemeClr val="accent3">
                    <a:lumMod val="25000"/>
                  </a:schemeClr>
                </a:solidFill>
              </a:rPr>
              <a:t>BO HJORT CHRISTENSEN AS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nb-NO" sz="1400" dirty="0">
                <a:solidFill>
                  <a:schemeClr val="accent3">
                    <a:lumMod val="25000"/>
                  </a:schemeClr>
                </a:solidFill>
              </a:rPr>
              <a:t>bohjortc@gmail.com</a:t>
            </a:r>
            <a:endParaRPr lang="en-US" altLang="nb-NO" sz="18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2079376"/>
            <a:ext cx="12192000" cy="26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10" y="18342"/>
            <a:ext cx="1956490" cy="2045861"/>
          </a:xfrm>
          <a:prstGeom prst="rect">
            <a:avLst/>
          </a:prstGeom>
        </p:spPr>
      </p:pic>
      <p:pic>
        <p:nvPicPr>
          <p:cNvPr id="1026" name="Picture 2" descr="Dynamics User Group Norge">
            <a:extLst>
              <a:ext uri="{FF2B5EF4-FFF2-40B4-BE49-F238E27FC236}">
                <a16:creationId xmlns:a16="http://schemas.microsoft.com/office/drawing/2014/main" id="{9F349DB6-2991-4120-906D-CE8D05C6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5" y="2705100"/>
            <a:ext cx="55721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uide For Successful SaaS Design | ProcessMaker">
            <a:extLst>
              <a:ext uri="{FF2B5EF4-FFF2-40B4-BE49-F238E27FC236}">
                <a16:creationId xmlns:a16="http://schemas.microsoft.com/office/drawing/2014/main" id="{558B527D-009C-4C0A-A60D-F1549E76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10" y="2711798"/>
            <a:ext cx="619429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-44450"/>
            <a:ext cx="10515600" cy="132556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Skystrategi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FF96FA3-F576-42D7-9252-DFB820B12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5" y="1057008"/>
            <a:ext cx="5519957" cy="11140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En vesentlig komponent i en digitaliseringsstrategi er selve skystrategien</a:t>
            </a:r>
          </a:p>
        </p:txBody>
      </p:sp>
      <p:sp>
        <p:nvSpPr>
          <p:cNvPr id="25" name="Plassholder for innhold 4">
            <a:extLst>
              <a:ext uri="{FF2B5EF4-FFF2-40B4-BE49-F238E27FC236}">
                <a16:creationId xmlns:a16="http://schemas.microsoft.com/office/drawing/2014/main" id="{055DE95F-8C20-48E1-A88B-08311FD3325A}"/>
              </a:ext>
            </a:extLst>
          </p:cNvPr>
          <p:cNvSpPr txBox="1">
            <a:spLocks/>
          </p:cNvSpPr>
          <p:nvPr/>
        </p:nvSpPr>
        <p:spPr>
          <a:xfrm>
            <a:off x="442913" y="3429000"/>
            <a:ext cx="5110599" cy="2647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Fra hvilket datasenter skal jeg hente mine </a:t>
            </a:r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PaaS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-tjenester: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Identity Management (AD)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Integrasjonstjenester (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iPaaS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Datalake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Etc.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DF8453-20FF-4747-BA50-C86DCE737397}"/>
              </a:ext>
            </a:extLst>
          </p:cNvPr>
          <p:cNvSpPr/>
          <p:nvPr/>
        </p:nvSpPr>
        <p:spPr>
          <a:xfrm>
            <a:off x="392855" y="2372440"/>
            <a:ext cx="56530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b-NO" sz="36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Du </a:t>
            </a:r>
            <a:r>
              <a:rPr lang="nb-NO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bør</a:t>
            </a:r>
            <a:r>
              <a:rPr lang="nb-NO" sz="36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velge en «</a:t>
            </a:r>
            <a:r>
              <a:rPr lang="nb-NO" sz="36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hovedsky</a:t>
            </a:r>
            <a:r>
              <a:rPr lang="nb-NO" sz="36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6" name="Plassholder for innhold 4">
            <a:extLst>
              <a:ext uri="{FF2B5EF4-FFF2-40B4-BE49-F238E27FC236}">
                <a16:creationId xmlns:a16="http://schemas.microsoft.com/office/drawing/2014/main" id="{93A69B72-A666-400F-9D69-2FA4CD799F8D}"/>
              </a:ext>
            </a:extLst>
          </p:cNvPr>
          <p:cNvSpPr txBox="1">
            <a:spLocks/>
          </p:cNvSpPr>
          <p:nvPr/>
        </p:nvSpPr>
        <p:spPr>
          <a:xfrm>
            <a:off x="6638490" y="3057322"/>
            <a:ext cx="5821959" cy="3569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En skystrategi er bygget på: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Skaleringspotensial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Innovasjonshastighet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Sikkerhet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GDPR 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Compliance</a:t>
            </a: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Tjenestebredde (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PaaS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Dynamisk økonomi (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Pay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>
                <a:solidFill>
                  <a:srgbClr val="FF0000"/>
                </a:solidFill>
              </a:rPr>
              <a:t>I hvilken grad du ønsker å ha kontroll på tjenesten (</a:t>
            </a:r>
            <a:r>
              <a:rPr lang="nb-NO" sz="2400" dirty="0" err="1">
                <a:solidFill>
                  <a:srgbClr val="FF0000"/>
                </a:solidFill>
              </a:rPr>
              <a:t>Tenant</a:t>
            </a:r>
            <a:r>
              <a:rPr lang="nb-NO" sz="2400" dirty="0">
                <a:solidFill>
                  <a:srgbClr val="FF0000"/>
                </a:solidFill>
              </a:rPr>
              <a:t>-modell)</a:t>
            </a:r>
          </a:p>
        </p:txBody>
      </p:sp>
      <p:sp>
        <p:nvSpPr>
          <p:cNvPr id="4" name="Pil: venstre 3">
            <a:extLst>
              <a:ext uri="{FF2B5EF4-FFF2-40B4-BE49-F238E27FC236}">
                <a16:creationId xmlns:a16="http://schemas.microsoft.com/office/drawing/2014/main" id="{7C1EFCE7-63F9-4786-B2A5-7C3C8EB7D178}"/>
              </a:ext>
            </a:extLst>
          </p:cNvPr>
          <p:cNvSpPr/>
          <p:nvPr/>
        </p:nvSpPr>
        <p:spPr>
          <a:xfrm>
            <a:off x="5100671" y="4991601"/>
            <a:ext cx="1577130" cy="3653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3E9A92F-08F6-4C74-BFB1-7024DF75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10</a:t>
            </a:fld>
            <a:endParaRPr lang="nb-NO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AD906D8A-F254-4B24-BD4D-4CBE51F6F1D4}"/>
              </a:ext>
            </a:extLst>
          </p:cNvPr>
          <p:cNvGrpSpPr/>
          <p:nvPr/>
        </p:nvGrpSpPr>
        <p:grpSpPr>
          <a:xfrm>
            <a:off x="6677801" y="-44450"/>
            <a:ext cx="3298600" cy="2997071"/>
            <a:chOff x="7531587" y="-86125"/>
            <a:chExt cx="4286775" cy="373412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13D7812-5793-4E58-B6C0-B98C3543525D}"/>
                </a:ext>
              </a:extLst>
            </p:cNvPr>
            <p:cNvSpPr/>
            <p:nvPr/>
          </p:nvSpPr>
          <p:spPr>
            <a:xfrm>
              <a:off x="7531587" y="-86125"/>
              <a:ext cx="4286775" cy="36914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BD75E87E-BC55-4E28-97F9-BB5FB88EAEE7}"/>
                </a:ext>
              </a:extLst>
            </p:cNvPr>
            <p:cNvSpPr txBox="1"/>
            <p:nvPr/>
          </p:nvSpPr>
          <p:spPr>
            <a:xfrm>
              <a:off x="8395668" y="333697"/>
              <a:ext cx="2404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FORRETNINGSSTRATEGI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FBA2D26-096E-48B1-B48C-DC6C3C9F1F0C}"/>
                </a:ext>
              </a:extLst>
            </p:cNvPr>
            <p:cNvSpPr/>
            <p:nvPr/>
          </p:nvSpPr>
          <p:spPr>
            <a:xfrm>
              <a:off x="8288324" y="886839"/>
              <a:ext cx="2759978" cy="27184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1A02EEEB-7C95-43A4-AD3D-5B0AA8B45C56}"/>
                </a:ext>
              </a:extLst>
            </p:cNvPr>
            <p:cNvSpPr txBox="1"/>
            <p:nvPr/>
          </p:nvSpPr>
          <p:spPr>
            <a:xfrm>
              <a:off x="8746618" y="1172439"/>
              <a:ext cx="18433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dirty="0">
                  <a:solidFill>
                    <a:schemeClr val="bg1"/>
                  </a:solidFill>
                </a:rPr>
                <a:t>DIGITALISERINGS-</a:t>
              </a:r>
            </a:p>
            <a:p>
              <a:pPr algn="ctr"/>
              <a:r>
                <a:rPr lang="nb-NO" dirty="0">
                  <a:solidFill>
                    <a:schemeClr val="bg1"/>
                  </a:solidFill>
                </a:rPr>
                <a:t>STRATEGI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F617BB4-F0CE-4703-8AC5-B1893FA9BFC2}"/>
                </a:ext>
              </a:extLst>
            </p:cNvPr>
            <p:cNvSpPr/>
            <p:nvPr/>
          </p:nvSpPr>
          <p:spPr>
            <a:xfrm>
              <a:off x="8753276" y="1818770"/>
              <a:ext cx="1869016" cy="18292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28D998A0-78F1-419D-95AC-D98F2176858A}"/>
                </a:ext>
              </a:extLst>
            </p:cNvPr>
            <p:cNvSpPr txBox="1"/>
            <p:nvPr/>
          </p:nvSpPr>
          <p:spPr>
            <a:xfrm>
              <a:off x="9144013" y="2367520"/>
              <a:ext cx="1087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>
                  <a:solidFill>
                    <a:schemeClr val="accent1">
                      <a:lumMod val="50000"/>
                    </a:schemeClr>
                  </a:solidFill>
                </a:rPr>
                <a:t>SKY-</a:t>
              </a:r>
            </a:p>
            <a:p>
              <a:pPr algn="ctr"/>
              <a:r>
                <a:rPr lang="nb-NO" b="1" dirty="0">
                  <a:solidFill>
                    <a:schemeClr val="accent1">
                      <a:lumMod val="50000"/>
                    </a:schemeClr>
                  </a:solidFill>
                </a:rPr>
                <a:t>STRATEGI</a:t>
              </a:r>
            </a:p>
          </p:txBody>
        </p:sp>
      </p:grpSp>
      <p:sp>
        <p:nvSpPr>
          <p:cNvPr id="16" name="Plassholder for innhold 5">
            <a:extLst>
              <a:ext uri="{FF2B5EF4-FFF2-40B4-BE49-F238E27FC236}">
                <a16:creationId xmlns:a16="http://schemas.microsoft.com/office/drawing/2014/main" id="{1837391D-DA1C-4F2E-AEAA-445B647D995F}"/>
              </a:ext>
            </a:extLst>
          </p:cNvPr>
          <p:cNvSpPr txBox="1">
            <a:spLocks/>
          </p:cNvSpPr>
          <p:nvPr/>
        </p:nvSpPr>
        <p:spPr>
          <a:xfrm>
            <a:off x="10141024" y="63682"/>
            <a:ext cx="2066826" cy="3100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b="1">
                <a:solidFill>
                  <a:schemeClr val="accent1">
                    <a:lumMod val="50000"/>
                  </a:schemeClr>
                </a:solidFill>
              </a:rPr>
              <a:t>Tydelige målbilder/scenarioer (2025)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Vekstmål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Nye lokasjoner (inn- og utland)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Nye leveransemodeller og partnerskap</a:t>
            </a:r>
          </a:p>
          <a:p>
            <a:endParaRPr lang="nb-NO" sz="120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1">
                <a:solidFill>
                  <a:schemeClr val="accent1">
                    <a:lumMod val="50000"/>
                  </a:schemeClr>
                </a:solidFill>
              </a:rPr>
              <a:t>Tydelige digitale målbilder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System/tjenestearkitekturens utvikling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Integrasjonsstrategi (API-management)</a:t>
            </a:r>
          </a:p>
          <a:p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Masterdata Management</a:t>
            </a:r>
          </a:p>
          <a:p>
            <a:endParaRPr lang="nb-NO" sz="1200">
              <a:solidFill>
                <a:schemeClr val="accent1">
                  <a:lumMod val="50000"/>
                </a:schemeClr>
              </a:solidFill>
            </a:endParaRPr>
          </a:p>
          <a:p>
            <a:endParaRPr lang="nb-NO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Pil: høyre 16">
            <a:extLst>
              <a:ext uri="{FF2B5EF4-FFF2-40B4-BE49-F238E27FC236}">
                <a16:creationId xmlns:a16="http://schemas.microsoft.com/office/drawing/2014/main" id="{6A332B5C-E271-4C03-9658-A93DE609A37A}"/>
              </a:ext>
            </a:extLst>
          </p:cNvPr>
          <p:cNvSpPr/>
          <p:nvPr/>
        </p:nvSpPr>
        <p:spPr>
          <a:xfrm>
            <a:off x="7705465" y="90813"/>
            <a:ext cx="2397236" cy="27976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: høyre 17">
            <a:extLst>
              <a:ext uri="{FF2B5EF4-FFF2-40B4-BE49-F238E27FC236}">
                <a16:creationId xmlns:a16="http://schemas.microsoft.com/office/drawing/2014/main" id="{656FF586-0C8F-49AD-8B23-711BCB5DE577}"/>
              </a:ext>
            </a:extLst>
          </p:cNvPr>
          <p:cNvSpPr/>
          <p:nvPr/>
        </p:nvSpPr>
        <p:spPr>
          <a:xfrm>
            <a:off x="9031205" y="1683269"/>
            <a:ext cx="1109820" cy="27976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31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3" y="115992"/>
            <a:ext cx="10515600" cy="786745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ERP-trends 2021 (slik 10 aktører ser det)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64BB22E8-2F7E-401B-B73C-44C1AB95BFD7}"/>
              </a:ext>
            </a:extLst>
          </p:cNvPr>
          <p:cNvGraphicFramePr>
            <a:graphicFrameLocks noGrp="1"/>
          </p:cNvGraphicFramePr>
          <p:nvPr/>
        </p:nvGraphicFramePr>
        <p:xfrm>
          <a:off x="23943" y="907933"/>
          <a:ext cx="862202" cy="344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ERP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real-time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Integartion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IoT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sloutions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0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integration</a:t>
                      </a:r>
                      <a:endParaRPr lang="nb-NO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7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Digital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14071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368DD0D-1FBD-4FA8-BEBD-1342FA7C7C85}"/>
              </a:ext>
            </a:extLst>
          </p:cNvPr>
          <p:cNvGraphicFramePr>
            <a:graphicFrameLocks noGrp="1"/>
          </p:cNvGraphicFramePr>
          <p:nvPr/>
        </p:nvGraphicFramePr>
        <p:xfrm>
          <a:off x="1090743" y="907933"/>
          <a:ext cx="862202" cy="187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Visual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Niche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than</a:t>
                      </a:r>
                      <a:r>
                        <a:rPr lang="nb-NO" sz="1000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FDB5C5D-B74F-4C24-AAD7-7A014A77D6E2}"/>
              </a:ext>
            </a:extLst>
          </p:cNvPr>
          <p:cNvGraphicFramePr>
            <a:graphicFrameLocks noGrp="1"/>
          </p:cNvGraphicFramePr>
          <p:nvPr/>
        </p:nvGraphicFramePr>
        <p:xfrm>
          <a:off x="2157543" y="907933"/>
          <a:ext cx="862202" cy="4226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Digital </a:t>
                      </a:r>
                      <a:r>
                        <a:rPr lang="nb-NO" sz="1000" dirty="0" err="1"/>
                        <a:t>Transfor-mation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Other</a:t>
                      </a:r>
                      <a:r>
                        <a:rPr lang="nb-NO" sz="1000" b="1" dirty="0"/>
                        <a:t> Technology </a:t>
                      </a:r>
                      <a:r>
                        <a:rPr lang="nb-NO" sz="1000" dirty="0" err="1"/>
                        <a:t>integrated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AI-</a:t>
                      </a:r>
                      <a:r>
                        <a:rPr lang="nb-NO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powered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Insights and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Improve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4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Predictive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6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9713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10C18FA-D9F8-4A5F-8E39-3B1A617B5938}"/>
              </a:ext>
            </a:extLst>
          </p:cNvPr>
          <p:cNvGraphicFramePr>
            <a:graphicFrameLocks noGrp="1"/>
          </p:cNvGraphicFramePr>
          <p:nvPr/>
        </p:nvGraphicFramePr>
        <p:xfrm>
          <a:off x="3224343" y="907933"/>
          <a:ext cx="862202" cy="387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Scaling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up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Improving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Accessibility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Increasing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efficiency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Generationg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Insights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data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analytics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Enhancing</a:t>
                      </a:r>
                      <a:r>
                        <a:rPr lang="nb-NO" sz="1000" dirty="0"/>
                        <a:t>  </a:t>
                      </a:r>
                      <a:r>
                        <a:rPr lang="nb-NO" sz="1000" dirty="0" err="1"/>
                        <a:t>adaptability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API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662E842A-B0B1-4ECB-8D94-598261EF6BAE}"/>
              </a:ext>
            </a:extLst>
          </p:cNvPr>
          <p:cNvGraphicFramePr>
            <a:graphicFrameLocks noGrp="1"/>
          </p:cNvGraphicFramePr>
          <p:nvPr/>
        </p:nvGraphicFramePr>
        <p:xfrm>
          <a:off x="4291143" y="907933"/>
          <a:ext cx="862202" cy="4434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Mobility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is a Must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ERP App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Integration </a:t>
                      </a:r>
                      <a:r>
                        <a:rPr lang="nb-NO" sz="1000" b="1" dirty="0" err="1"/>
                        <a:t>PaaS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Low</a:t>
                      </a:r>
                      <a:r>
                        <a:rPr lang="nb-NO" sz="1000" b="1" dirty="0"/>
                        <a:t>-Code and No-Code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Digital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6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7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Customer</a:t>
                      </a:r>
                      <a:r>
                        <a:rPr lang="nb-NO" sz="1000" b="1" dirty="0"/>
                        <a:t> </a:t>
                      </a:r>
                      <a:r>
                        <a:rPr lang="nb-NO" sz="1000" b="1" dirty="0" err="1"/>
                        <a:t>Experience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7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Integration </a:t>
                      </a:r>
                      <a:r>
                        <a:rPr lang="nb-NO" sz="1000" dirty="0" err="1"/>
                        <a:t>of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IoT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98623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49268E46-5E6A-4083-95DA-7CECB4F7970B}"/>
              </a:ext>
            </a:extLst>
          </p:cNvPr>
          <p:cNvGraphicFramePr>
            <a:graphicFrameLocks noGrp="1"/>
          </p:cNvGraphicFramePr>
          <p:nvPr/>
        </p:nvGraphicFramePr>
        <p:xfrm>
          <a:off x="5357943" y="907933"/>
          <a:ext cx="862202" cy="250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Adoption</a:t>
                      </a:r>
                      <a:endParaRPr lang="nb-NO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Increased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adoption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Powerful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/>
                        <a:t>-Integration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DFB7E9B3-80C3-496E-B22D-CB4B2650A937}"/>
              </a:ext>
            </a:extLst>
          </p:cNvPr>
          <p:cNvGraphicFramePr>
            <a:graphicFrameLocks noGrp="1"/>
          </p:cNvGraphicFramePr>
          <p:nvPr/>
        </p:nvGraphicFramePr>
        <p:xfrm>
          <a:off x="6424743" y="907933"/>
          <a:ext cx="862202" cy="5857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Integration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powerful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Support for </a:t>
                      </a:r>
                      <a:r>
                        <a:rPr lang="nb-NO" sz="1000" b="1" dirty="0"/>
                        <a:t>Real-Time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involvement</a:t>
                      </a:r>
                      <a:r>
                        <a:rPr lang="nb-NO" sz="1000" dirty="0"/>
                        <a:t> in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3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attention</a:t>
                      </a:r>
                      <a:r>
                        <a:rPr lang="nb-NO" sz="1000" dirty="0"/>
                        <a:t> to </a:t>
                      </a:r>
                      <a:r>
                        <a:rPr lang="nb-NO" sz="1000" b="1" dirty="0"/>
                        <a:t>Digital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solutions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Increased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adoption</a:t>
                      </a:r>
                      <a:r>
                        <a:rPr lang="nb-NO" sz="1000" dirty="0"/>
                        <a:t> in additive </a:t>
                      </a:r>
                      <a:r>
                        <a:rPr lang="nb-NO" sz="1000" dirty="0" err="1"/>
                        <a:t>Manufac-turing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 err="1"/>
                        <a:t>-integration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86448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FD41AABB-CEEF-4876-A606-332E1A67E563}"/>
              </a:ext>
            </a:extLst>
          </p:cNvPr>
          <p:cNvGraphicFramePr>
            <a:graphicFrameLocks noGrp="1"/>
          </p:cNvGraphicFramePr>
          <p:nvPr/>
        </p:nvGraphicFramePr>
        <p:xfrm>
          <a:off x="7491543" y="907933"/>
          <a:ext cx="862202" cy="363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More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buyers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move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 err="1"/>
                        <a:t>-integration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solutions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Hightened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need</a:t>
                      </a:r>
                      <a:r>
                        <a:rPr lang="nb-NO" sz="1000" dirty="0"/>
                        <a:t> for </a:t>
                      </a:r>
                      <a:r>
                        <a:rPr lang="nb-NO" sz="1000" b="1" dirty="0" err="1"/>
                        <a:t>advanced</a:t>
                      </a:r>
                      <a:r>
                        <a:rPr lang="nb-NO" sz="1000" b="1" dirty="0"/>
                        <a:t> </a:t>
                      </a:r>
                      <a:r>
                        <a:rPr lang="nb-NO" sz="1000" b="1" dirty="0" err="1"/>
                        <a:t>technoligies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Digital </a:t>
                      </a:r>
                      <a:r>
                        <a:rPr lang="nb-NO" sz="1000" dirty="0" err="1"/>
                        <a:t>Transfor-mation</a:t>
                      </a:r>
                      <a:r>
                        <a:rPr lang="nb-NO" sz="1000" dirty="0"/>
                        <a:t> and </a:t>
                      </a:r>
                      <a:r>
                        <a:rPr lang="nb-NO" sz="1000" b="1" dirty="0" err="1"/>
                        <a:t>e-commerce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146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A650D2D6-4C26-4E3F-8C46-9F8F99867EFE}"/>
              </a:ext>
            </a:extLst>
          </p:cNvPr>
          <p:cNvGraphicFramePr>
            <a:graphicFrameLocks noGrp="1"/>
          </p:cNvGraphicFramePr>
          <p:nvPr/>
        </p:nvGraphicFramePr>
        <p:xfrm>
          <a:off x="8564793" y="903739"/>
          <a:ext cx="862202" cy="225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Industry-</a:t>
                      </a:r>
                      <a:r>
                        <a:rPr lang="nb-NO" sz="1000" b="1" dirty="0" err="1"/>
                        <a:t>spesific</a:t>
                      </a:r>
                      <a:r>
                        <a:rPr lang="nb-NO" sz="1000" b="1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graphicFrame>
        <p:nvGraphicFramePr>
          <p:cNvPr id="111" name="Tabell 110">
            <a:extLst>
              <a:ext uri="{FF2B5EF4-FFF2-40B4-BE49-F238E27FC236}">
                <a16:creationId xmlns:a16="http://schemas.microsoft.com/office/drawing/2014/main" id="{015FAEC4-2C82-4868-9605-B46054E980BB}"/>
              </a:ext>
            </a:extLst>
          </p:cNvPr>
          <p:cNvGraphicFramePr>
            <a:graphicFrameLocks noGrp="1"/>
          </p:cNvGraphicFramePr>
          <p:nvPr/>
        </p:nvGraphicFramePr>
        <p:xfrm>
          <a:off x="9633546" y="902737"/>
          <a:ext cx="862202" cy="526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 Integration with Advanced technologies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Industry-</a:t>
                      </a: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b-NO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ERP </a:t>
                      </a: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  <a:endParaRPr lang="nb-NO" sz="9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 Software Trends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Transfor-mation</a:t>
                      </a:r>
                      <a:endParaRPr lang="nb-NO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</a:t>
                      </a: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Voice, Bots,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Plug and Play ERP </a:t>
                      </a:r>
                      <a:r>
                        <a:rPr lang="en-US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 ERPs (</a:t>
                      </a:r>
                      <a:r>
                        <a:rPr lang="en-US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iERP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that use</a:t>
                      </a:r>
                      <a:r>
                        <a:rPr lang="en-US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ML for advanced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9210"/>
                  </a:ext>
                </a:extLst>
              </a:tr>
            </a:tbl>
          </a:graphicData>
        </a:graphic>
      </p:graphicFrame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43F40D-AE5E-4D98-AB56-A5E0564A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2589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42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Rett linje 141">
            <a:extLst>
              <a:ext uri="{FF2B5EF4-FFF2-40B4-BE49-F238E27FC236}">
                <a16:creationId xmlns:a16="http://schemas.microsoft.com/office/drawing/2014/main" id="{7317A207-2BD8-4AC1-9526-63E910F95B2A}"/>
              </a:ext>
            </a:extLst>
          </p:cNvPr>
          <p:cNvCxnSpPr>
            <a:cxnSpLocks/>
            <a:stCxn id="146" idx="2"/>
            <a:endCxn id="141" idx="2"/>
          </p:cNvCxnSpPr>
          <p:nvPr/>
        </p:nvCxnSpPr>
        <p:spPr>
          <a:xfrm flipV="1">
            <a:off x="8298535" y="2180727"/>
            <a:ext cx="2373448" cy="24467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7" name="Rett linje 136">
            <a:extLst>
              <a:ext uri="{FF2B5EF4-FFF2-40B4-BE49-F238E27FC236}">
                <a16:creationId xmlns:a16="http://schemas.microsoft.com/office/drawing/2014/main" id="{313569DC-45E2-4D02-A4BA-36E36906AE2F}"/>
              </a:ext>
            </a:extLst>
          </p:cNvPr>
          <p:cNvCxnSpPr>
            <a:cxnSpLocks/>
            <a:stCxn id="97" idx="2"/>
            <a:endCxn id="83" idx="5"/>
          </p:cNvCxnSpPr>
          <p:nvPr/>
        </p:nvCxnSpPr>
        <p:spPr>
          <a:xfrm flipH="1" flipV="1">
            <a:off x="8381086" y="2077364"/>
            <a:ext cx="2292131" cy="720817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4436A9AE-9285-446F-BBD4-48362320A636}"/>
              </a:ext>
            </a:extLst>
          </p:cNvPr>
          <p:cNvCxnSpPr>
            <a:cxnSpLocks/>
          </p:cNvCxnSpPr>
          <p:nvPr/>
        </p:nvCxnSpPr>
        <p:spPr>
          <a:xfrm>
            <a:off x="877756" y="2452541"/>
            <a:ext cx="3404998" cy="2681952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062BAEFB-1639-419E-80D1-40BDB202C1F1}"/>
              </a:ext>
            </a:extLst>
          </p:cNvPr>
          <p:cNvCxnSpPr>
            <a:cxnSpLocks/>
          </p:cNvCxnSpPr>
          <p:nvPr/>
        </p:nvCxnSpPr>
        <p:spPr>
          <a:xfrm flipV="1">
            <a:off x="7278556" y="2268446"/>
            <a:ext cx="1271398" cy="559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DB14F14D-CFC5-41CE-91A4-D9E2304303DA}"/>
              </a:ext>
            </a:extLst>
          </p:cNvPr>
          <p:cNvCxnSpPr>
            <a:cxnSpLocks/>
          </p:cNvCxnSpPr>
          <p:nvPr/>
        </p:nvCxnSpPr>
        <p:spPr>
          <a:xfrm>
            <a:off x="877756" y="1484851"/>
            <a:ext cx="98318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6327FD4A-80DD-49C5-A5D3-69BE792BB7E5}"/>
              </a:ext>
            </a:extLst>
          </p:cNvPr>
          <p:cNvCxnSpPr>
            <a:cxnSpLocks/>
          </p:cNvCxnSpPr>
          <p:nvPr/>
        </p:nvCxnSpPr>
        <p:spPr>
          <a:xfrm>
            <a:off x="7278556" y="1904300"/>
            <a:ext cx="1271398" cy="72829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E384502B-A69D-48C9-8696-F7A0FCA41E35}"/>
              </a:ext>
            </a:extLst>
          </p:cNvPr>
          <p:cNvCxnSpPr>
            <a:cxnSpLocks/>
          </p:cNvCxnSpPr>
          <p:nvPr/>
        </p:nvCxnSpPr>
        <p:spPr>
          <a:xfrm flipH="1">
            <a:off x="4078156" y="1879135"/>
            <a:ext cx="204598" cy="177007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4" y="-6853"/>
            <a:ext cx="10440729" cy="786745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….og det er noen klare fellestrekk i analysene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64BB22E8-2F7E-401B-B73C-44C1AB95BFD7}"/>
              </a:ext>
            </a:extLst>
          </p:cNvPr>
          <p:cNvGraphicFramePr>
            <a:graphicFrameLocks noGrp="1"/>
          </p:cNvGraphicFramePr>
          <p:nvPr/>
        </p:nvGraphicFramePr>
        <p:xfrm>
          <a:off x="15554" y="907933"/>
          <a:ext cx="862202" cy="344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ERP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real-time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Integartion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IoT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sloutions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0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integration</a:t>
                      </a:r>
                      <a:endParaRPr lang="nb-NO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7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Digital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14071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368DD0D-1FBD-4FA8-BEBD-1342FA7C7C85}"/>
              </a:ext>
            </a:extLst>
          </p:cNvPr>
          <p:cNvGraphicFramePr>
            <a:graphicFrameLocks noGrp="1"/>
          </p:cNvGraphicFramePr>
          <p:nvPr/>
        </p:nvGraphicFramePr>
        <p:xfrm>
          <a:off x="1082354" y="907933"/>
          <a:ext cx="862202" cy="187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In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Visual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Niche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than</a:t>
                      </a:r>
                      <a:r>
                        <a:rPr lang="nb-NO" sz="1000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FDB5C5D-B74F-4C24-AAD7-7A014A77D6E2}"/>
              </a:ext>
            </a:extLst>
          </p:cNvPr>
          <p:cNvGraphicFramePr>
            <a:graphicFrameLocks noGrp="1"/>
          </p:cNvGraphicFramePr>
          <p:nvPr/>
        </p:nvGraphicFramePr>
        <p:xfrm>
          <a:off x="2149154" y="907933"/>
          <a:ext cx="862202" cy="4226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Digital </a:t>
                      </a:r>
                      <a:r>
                        <a:rPr lang="nb-NO" sz="1000" dirty="0" err="1"/>
                        <a:t>Transfor-mation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Other</a:t>
                      </a:r>
                      <a:r>
                        <a:rPr lang="nb-NO" sz="1000" b="1" dirty="0"/>
                        <a:t> Technology </a:t>
                      </a:r>
                      <a:r>
                        <a:rPr lang="nb-NO" sz="1000" dirty="0" err="1"/>
                        <a:t>integrated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AI-</a:t>
                      </a:r>
                      <a:r>
                        <a:rPr lang="nb-NO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powered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Insights and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Improve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4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Predictive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6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09713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10C18FA-D9F8-4A5F-8E39-3B1A617B5938}"/>
              </a:ext>
            </a:extLst>
          </p:cNvPr>
          <p:cNvGraphicFramePr>
            <a:graphicFrameLocks noGrp="1"/>
          </p:cNvGraphicFramePr>
          <p:nvPr/>
        </p:nvGraphicFramePr>
        <p:xfrm>
          <a:off x="3215954" y="907933"/>
          <a:ext cx="862202" cy="387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Scaling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up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Improving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Accessibility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Increasing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efficiency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Generationg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Insights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with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data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analytics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and </a:t>
                      </a:r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Enhancing</a:t>
                      </a:r>
                      <a:r>
                        <a:rPr lang="nb-NO" sz="1000" dirty="0"/>
                        <a:t>  </a:t>
                      </a:r>
                      <a:r>
                        <a:rPr lang="nb-NO" sz="1000" dirty="0" err="1"/>
                        <a:t>adaptability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with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API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662E842A-B0B1-4ECB-8D94-598261EF6BAE}"/>
              </a:ext>
            </a:extLst>
          </p:cNvPr>
          <p:cNvGraphicFramePr>
            <a:graphicFrameLocks noGrp="1"/>
          </p:cNvGraphicFramePr>
          <p:nvPr/>
        </p:nvGraphicFramePr>
        <p:xfrm>
          <a:off x="4282754" y="907933"/>
          <a:ext cx="862202" cy="4434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Mobility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is a Must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ERP App stores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Integration </a:t>
                      </a:r>
                      <a:r>
                        <a:rPr lang="nb-NO" sz="1000" b="1" dirty="0" err="1"/>
                        <a:t>PaaS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Low</a:t>
                      </a:r>
                      <a:r>
                        <a:rPr lang="nb-NO" sz="1000" b="1" dirty="0"/>
                        <a:t>-Code and No-Code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Digital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6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Personali-zation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7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Customer</a:t>
                      </a:r>
                      <a:r>
                        <a:rPr lang="nb-NO" sz="1000" b="1" dirty="0"/>
                        <a:t> </a:t>
                      </a:r>
                      <a:r>
                        <a:rPr lang="nb-NO" sz="1000" b="1" dirty="0" err="1"/>
                        <a:t>Experience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7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Integration </a:t>
                      </a:r>
                      <a:r>
                        <a:rPr lang="nb-NO" sz="1000" dirty="0" err="1"/>
                        <a:t>of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 err="1"/>
                        <a:t>IoT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98623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49268E46-5E6A-4083-95DA-7CECB4F7970B}"/>
              </a:ext>
            </a:extLst>
          </p:cNvPr>
          <p:cNvGraphicFramePr>
            <a:graphicFrameLocks noGrp="1"/>
          </p:cNvGraphicFramePr>
          <p:nvPr/>
        </p:nvGraphicFramePr>
        <p:xfrm>
          <a:off x="5349554" y="907933"/>
          <a:ext cx="862202" cy="250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Adoption</a:t>
                      </a:r>
                      <a:endParaRPr lang="nb-NO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Increased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adoption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Powerful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/>
                        <a:t>-Integration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DFB7E9B3-80C3-496E-B22D-CB4B2650A937}"/>
              </a:ext>
            </a:extLst>
          </p:cNvPr>
          <p:cNvGraphicFramePr>
            <a:graphicFrameLocks noGrp="1"/>
          </p:cNvGraphicFramePr>
          <p:nvPr/>
        </p:nvGraphicFramePr>
        <p:xfrm>
          <a:off x="6416354" y="907933"/>
          <a:ext cx="862202" cy="5857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Acceleration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Integration </a:t>
                      </a:r>
                      <a:r>
                        <a:rPr lang="nb-NO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powerful</a:t>
                      </a:r>
                      <a:r>
                        <a:rPr lang="nb-NO" sz="1000" dirty="0"/>
                        <a:t> </a:t>
                      </a:r>
                      <a:r>
                        <a:rPr lang="nb-NO" sz="1000" b="1" dirty="0"/>
                        <a:t>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Support for </a:t>
                      </a:r>
                      <a:r>
                        <a:rPr lang="nb-NO" sz="1000" b="1" dirty="0"/>
                        <a:t>Real-Time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involvement</a:t>
                      </a:r>
                      <a:r>
                        <a:rPr lang="nb-NO" sz="1000" dirty="0"/>
                        <a:t> in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3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dirty="0" err="1"/>
                        <a:t>attention</a:t>
                      </a:r>
                      <a:r>
                        <a:rPr lang="nb-NO" sz="1000" dirty="0"/>
                        <a:t> to </a:t>
                      </a:r>
                      <a:r>
                        <a:rPr lang="nb-NO" sz="1000" b="1" dirty="0"/>
                        <a:t>Digital </a:t>
                      </a:r>
                      <a:r>
                        <a:rPr lang="nb-NO" sz="1000" b="1" dirty="0" err="1"/>
                        <a:t>Marketing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14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solutions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6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Increased</a:t>
                      </a:r>
                      <a:r>
                        <a:rPr lang="nb-NO" sz="1000" dirty="0"/>
                        <a:t> ERP-</a:t>
                      </a:r>
                      <a:r>
                        <a:rPr lang="nb-NO" sz="1000" dirty="0" err="1"/>
                        <a:t>adoption</a:t>
                      </a:r>
                      <a:r>
                        <a:rPr lang="nb-NO" sz="1000" dirty="0"/>
                        <a:t> in additive </a:t>
                      </a:r>
                      <a:r>
                        <a:rPr lang="nb-NO" sz="1000" dirty="0" err="1"/>
                        <a:t>Manufac-turing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 err="1"/>
                        <a:t>-integration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86448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FD41AABB-CEEF-4876-A606-332E1A67E563}"/>
              </a:ext>
            </a:extLst>
          </p:cNvPr>
          <p:cNvGraphicFramePr>
            <a:graphicFrameLocks noGrp="1"/>
          </p:cNvGraphicFramePr>
          <p:nvPr/>
        </p:nvGraphicFramePr>
        <p:xfrm>
          <a:off x="7483154" y="907933"/>
          <a:ext cx="862202" cy="363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More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buyers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move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nb-NO" sz="1000" dirty="0" err="1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endParaRPr lang="nb-NO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/>
                        <a:t>IoT</a:t>
                      </a:r>
                      <a:r>
                        <a:rPr lang="nb-NO" sz="1000" dirty="0" err="1"/>
                        <a:t>-integration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More </a:t>
                      </a:r>
                      <a:r>
                        <a:rPr lang="nb-NO" sz="1000" b="1" dirty="0" err="1"/>
                        <a:t>Personalized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solutions</a:t>
                      </a:r>
                      <a:endParaRPr lang="nb-N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 err="1"/>
                        <a:t>Hightened</a:t>
                      </a:r>
                      <a:r>
                        <a:rPr lang="nb-NO" sz="1000" dirty="0"/>
                        <a:t> </a:t>
                      </a:r>
                      <a:r>
                        <a:rPr lang="nb-NO" sz="1000" dirty="0" err="1"/>
                        <a:t>need</a:t>
                      </a:r>
                      <a:r>
                        <a:rPr lang="nb-NO" sz="1000" dirty="0"/>
                        <a:t> for </a:t>
                      </a:r>
                      <a:r>
                        <a:rPr lang="nb-NO" sz="1000" b="1" dirty="0" err="1"/>
                        <a:t>advanced</a:t>
                      </a:r>
                      <a:r>
                        <a:rPr lang="nb-NO" sz="1000" b="1" dirty="0"/>
                        <a:t> </a:t>
                      </a:r>
                      <a:r>
                        <a:rPr lang="nb-NO" sz="1000" b="1" dirty="0" err="1"/>
                        <a:t>technoligies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dirty="0"/>
                        <a:t>Digital </a:t>
                      </a:r>
                      <a:r>
                        <a:rPr lang="nb-NO" sz="1000" dirty="0" err="1"/>
                        <a:t>Transfor-mation</a:t>
                      </a:r>
                      <a:r>
                        <a:rPr lang="nb-NO" sz="1000" dirty="0"/>
                        <a:t> and </a:t>
                      </a:r>
                      <a:r>
                        <a:rPr lang="nb-NO" sz="1000" b="1" dirty="0" err="1"/>
                        <a:t>e-commerce</a:t>
                      </a:r>
                      <a:endParaRPr lang="nb-NO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878146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A650D2D6-4C26-4E3F-8C46-9F8F99867EFE}"/>
              </a:ext>
            </a:extLst>
          </p:cNvPr>
          <p:cNvGraphicFramePr>
            <a:graphicFrameLocks noGrp="1"/>
          </p:cNvGraphicFramePr>
          <p:nvPr/>
        </p:nvGraphicFramePr>
        <p:xfrm>
          <a:off x="8556404" y="903739"/>
          <a:ext cx="862202" cy="225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Industry-</a:t>
                      </a:r>
                      <a:r>
                        <a:rPr lang="nb-NO" sz="1000" b="1" dirty="0" err="1"/>
                        <a:t>spesific</a:t>
                      </a:r>
                      <a:r>
                        <a:rPr lang="nb-NO" sz="1000" b="1" dirty="0"/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</a:t>
                      </a:r>
                      <a:r>
                        <a:rPr lang="nb-NO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</a:t>
                      </a:r>
                      <a:r>
                        <a:rPr lang="nb-NO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/>
                        <a:t>2-Tier 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</a:tbl>
          </a:graphicData>
        </a:graphic>
      </p:graphicFrame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38925E08-D1F8-4EDA-B2F2-297B1671D956}"/>
              </a:ext>
            </a:extLst>
          </p:cNvPr>
          <p:cNvCxnSpPr/>
          <p:nvPr/>
        </p:nvCxnSpPr>
        <p:spPr>
          <a:xfrm>
            <a:off x="877756" y="3783435"/>
            <a:ext cx="1271398" cy="20133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B7BE9FB5-8DF3-474D-B9F7-CA75CD99975E}"/>
              </a:ext>
            </a:extLst>
          </p:cNvPr>
          <p:cNvCxnSpPr>
            <a:cxnSpLocks/>
          </p:cNvCxnSpPr>
          <p:nvPr/>
        </p:nvCxnSpPr>
        <p:spPr>
          <a:xfrm flipV="1">
            <a:off x="3011356" y="3649211"/>
            <a:ext cx="204598" cy="33556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27BCA257-7AEC-478C-A1C3-55F2559614C2}"/>
              </a:ext>
            </a:extLst>
          </p:cNvPr>
          <p:cNvCxnSpPr>
            <a:cxnSpLocks/>
          </p:cNvCxnSpPr>
          <p:nvPr/>
        </p:nvCxnSpPr>
        <p:spPr>
          <a:xfrm>
            <a:off x="6211756" y="1862357"/>
            <a:ext cx="204598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D282711A-C6F8-4217-8AAF-5C5E74E42091}"/>
              </a:ext>
            </a:extLst>
          </p:cNvPr>
          <p:cNvCxnSpPr>
            <a:cxnSpLocks/>
          </p:cNvCxnSpPr>
          <p:nvPr/>
        </p:nvCxnSpPr>
        <p:spPr>
          <a:xfrm>
            <a:off x="5143499" y="1855365"/>
            <a:ext cx="204598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Rett linje 37">
            <a:extLst>
              <a:ext uri="{FF2B5EF4-FFF2-40B4-BE49-F238E27FC236}">
                <a16:creationId xmlns:a16="http://schemas.microsoft.com/office/drawing/2014/main" id="{691A0032-9301-40C3-8709-33E07CA570D3}"/>
              </a:ext>
            </a:extLst>
          </p:cNvPr>
          <p:cNvCxnSpPr>
            <a:cxnSpLocks/>
          </p:cNvCxnSpPr>
          <p:nvPr/>
        </p:nvCxnSpPr>
        <p:spPr>
          <a:xfrm>
            <a:off x="877756" y="2795921"/>
            <a:ext cx="1271398" cy="211200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60417417-34FF-4E53-9FD8-A246B8ED3CE5}"/>
              </a:ext>
            </a:extLst>
          </p:cNvPr>
          <p:cNvCxnSpPr>
            <a:cxnSpLocks/>
          </p:cNvCxnSpPr>
          <p:nvPr/>
        </p:nvCxnSpPr>
        <p:spPr>
          <a:xfrm flipH="1">
            <a:off x="3003607" y="2033153"/>
            <a:ext cx="212347" cy="288679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26F031C7-08AB-402B-A532-8FAE80944A1D}"/>
              </a:ext>
            </a:extLst>
          </p:cNvPr>
          <p:cNvCxnSpPr>
            <a:cxnSpLocks/>
          </p:cNvCxnSpPr>
          <p:nvPr/>
        </p:nvCxnSpPr>
        <p:spPr>
          <a:xfrm>
            <a:off x="4078156" y="2044338"/>
            <a:ext cx="204598" cy="22410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8A857713-088A-410F-AF4B-00A1945ED415}"/>
              </a:ext>
            </a:extLst>
          </p:cNvPr>
          <p:cNvCxnSpPr>
            <a:cxnSpLocks/>
          </p:cNvCxnSpPr>
          <p:nvPr/>
        </p:nvCxnSpPr>
        <p:spPr>
          <a:xfrm>
            <a:off x="5144897" y="2276213"/>
            <a:ext cx="20459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6FFD8CBA-B92F-4CD6-85D9-DBC3672C4BC2}"/>
              </a:ext>
            </a:extLst>
          </p:cNvPr>
          <p:cNvCxnSpPr>
            <a:cxnSpLocks/>
          </p:cNvCxnSpPr>
          <p:nvPr/>
        </p:nvCxnSpPr>
        <p:spPr>
          <a:xfrm>
            <a:off x="6203309" y="2286000"/>
            <a:ext cx="20459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FBDCD315-13CC-4E5B-8200-7D2E8E887EA7}"/>
              </a:ext>
            </a:extLst>
          </p:cNvPr>
          <p:cNvCxnSpPr>
            <a:cxnSpLocks/>
          </p:cNvCxnSpPr>
          <p:nvPr/>
        </p:nvCxnSpPr>
        <p:spPr>
          <a:xfrm flipV="1">
            <a:off x="5143499" y="3158373"/>
            <a:ext cx="204598" cy="197612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C324155B-5C30-4965-A82F-300791428116}"/>
              </a:ext>
            </a:extLst>
          </p:cNvPr>
          <p:cNvCxnSpPr>
            <a:cxnSpLocks/>
          </p:cNvCxnSpPr>
          <p:nvPr/>
        </p:nvCxnSpPr>
        <p:spPr>
          <a:xfrm flipH="1" flipV="1">
            <a:off x="6220088" y="3158373"/>
            <a:ext cx="204597" cy="3410207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841B5A02-1123-47FC-B5B1-020AFCEA7368}"/>
              </a:ext>
            </a:extLst>
          </p:cNvPr>
          <p:cNvCxnSpPr>
            <a:cxnSpLocks/>
          </p:cNvCxnSpPr>
          <p:nvPr/>
        </p:nvCxnSpPr>
        <p:spPr>
          <a:xfrm flipV="1">
            <a:off x="7278556" y="2033153"/>
            <a:ext cx="204598" cy="4535427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Eller 74">
            <a:extLst>
              <a:ext uri="{FF2B5EF4-FFF2-40B4-BE49-F238E27FC236}">
                <a16:creationId xmlns:a16="http://schemas.microsoft.com/office/drawing/2014/main" id="{AC0166F5-A19B-4197-8F83-80E37DD520E1}"/>
              </a:ext>
            </a:extLst>
          </p:cNvPr>
          <p:cNvSpPr/>
          <p:nvPr/>
        </p:nvSpPr>
        <p:spPr>
          <a:xfrm>
            <a:off x="815682" y="2420868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Eller 75">
            <a:extLst>
              <a:ext uri="{FF2B5EF4-FFF2-40B4-BE49-F238E27FC236}">
                <a16:creationId xmlns:a16="http://schemas.microsoft.com/office/drawing/2014/main" id="{5E76AD42-1CFA-45F2-9970-E48486BB0421}"/>
              </a:ext>
            </a:extLst>
          </p:cNvPr>
          <p:cNvSpPr/>
          <p:nvPr/>
        </p:nvSpPr>
        <p:spPr>
          <a:xfrm>
            <a:off x="4231403" y="5064801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Eller 76">
            <a:extLst>
              <a:ext uri="{FF2B5EF4-FFF2-40B4-BE49-F238E27FC236}">
                <a16:creationId xmlns:a16="http://schemas.microsoft.com/office/drawing/2014/main" id="{1DBD904B-4CC8-4624-80AD-0310AF4F64FE}"/>
              </a:ext>
            </a:extLst>
          </p:cNvPr>
          <p:cNvSpPr/>
          <p:nvPr/>
        </p:nvSpPr>
        <p:spPr>
          <a:xfrm>
            <a:off x="5287480" y="3125353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Eller 77">
            <a:extLst>
              <a:ext uri="{FF2B5EF4-FFF2-40B4-BE49-F238E27FC236}">
                <a16:creationId xmlns:a16="http://schemas.microsoft.com/office/drawing/2014/main" id="{E28603C9-F195-43AB-862C-BFF743C6D811}"/>
              </a:ext>
            </a:extLst>
          </p:cNvPr>
          <p:cNvSpPr/>
          <p:nvPr/>
        </p:nvSpPr>
        <p:spPr>
          <a:xfrm>
            <a:off x="5080090" y="5074588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Eller 78">
            <a:extLst>
              <a:ext uri="{FF2B5EF4-FFF2-40B4-BE49-F238E27FC236}">
                <a16:creationId xmlns:a16="http://schemas.microsoft.com/office/drawing/2014/main" id="{B922220E-9419-47C0-ABD9-FAAFC4F77227}"/>
              </a:ext>
            </a:extLst>
          </p:cNvPr>
          <p:cNvSpPr/>
          <p:nvPr/>
        </p:nvSpPr>
        <p:spPr>
          <a:xfrm>
            <a:off x="6169723" y="3126751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Eller 79">
            <a:extLst>
              <a:ext uri="{FF2B5EF4-FFF2-40B4-BE49-F238E27FC236}">
                <a16:creationId xmlns:a16="http://schemas.microsoft.com/office/drawing/2014/main" id="{6F55C534-1BF6-4F8A-92A7-1168DB126F04}"/>
              </a:ext>
            </a:extLst>
          </p:cNvPr>
          <p:cNvSpPr/>
          <p:nvPr/>
        </p:nvSpPr>
        <p:spPr>
          <a:xfrm>
            <a:off x="6380846" y="6475360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Eller 80">
            <a:extLst>
              <a:ext uri="{FF2B5EF4-FFF2-40B4-BE49-F238E27FC236}">
                <a16:creationId xmlns:a16="http://schemas.microsoft.com/office/drawing/2014/main" id="{81B38F32-A001-4670-AF5C-E37692AC3FDA}"/>
              </a:ext>
            </a:extLst>
          </p:cNvPr>
          <p:cNvSpPr/>
          <p:nvPr/>
        </p:nvSpPr>
        <p:spPr>
          <a:xfrm>
            <a:off x="7229533" y="6476758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Eller 81">
            <a:extLst>
              <a:ext uri="{FF2B5EF4-FFF2-40B4-BE49-F238E27FC236}">
                <a16:creationId xmlns:a16="http://schemas.microsoft.com/office/drawing/2014/main" id="{6FD72B46-1777-44E3-8BE6-9B223F34EDA0}"/>
              </a:ext>
            </a:extLst>
          </p:cNvPr>
          <p:cNvSpPr/>
          <p:nvPr/>
        </p:nvSpPr>
        <p:spPr>
          <a:xfrm>
            <a:off x="7423878" y="1990041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Eller 82">
            <a:extLst>
              <a:ext uri="{FF2B5EF4-FFF2-40B4-BE49-F238E27FC236}">
                <a16:creationId xmlns:a16="http://schemas.microsoft.com/office/drawing/2014/main" id="{C90AC8E0-EA97-4407-8FEF-374E46D219E1}"/>
              </a:ext>
            </a:extLst>
          </p:cNvPr>
          <p:cNvSpPr/>
          <p:nvPr/>
        </p:nvSpPr>
        <p:spPr>
          <a:xfrm>
            <a:off x="8289343" y="1991439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Eller 84">
            <a:extLst>
              <a:ext uri="{FF2B5EF4-FFF2-40B4-BE49-F238E27FC236}">
                <a16:creationId xmlns:a16="http://schemas.microsoft.com/office/drawing/2014/main" id="{CBE2D2C3-4424-40DF-8AE7-FB26204F3189}"/>
              </a:ext>
            </a:extLst>
          </p:cNvPr>
          <p:cNvSpPr/>
          <p:nvPr/>
        </p:nvSpPr>
        <p:spPr>
          <a:xfrm>
            <a:off x="808558" y="2745587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Eller 85">
            <a:extLst>
              <a:ext uri="{FF2B5EF4-FFF2-40B4-BE49-F238E27FC236}">
                <a16:creationId xmlns:a16="http://schemas.microsoft.com/office/drawing/2014/main" id="{882DE67D-DCF0-48F8-9D88-96B7CD7F75BC}"/>
              </a:ext>
            </a:extLst>
          </p:cNvPr>
          <p:cNvSpPr/>
          <p:nvPr/>
        </p:nvSpPr>
        <p:spPr>
          <a:xfrm>
            <a:off x="2101862" y="4852624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Eller 86">
            <a:extLst>
              <a:ext uri="{FF2B5EF4-FFF2-40B4-BE49-F238E27FC236}">
                <a16:creationId xmlns:a16="http://schemas.microsoft.com/office/drawing/2014/main" id="{F3F1B096-7E4D-4DAE-9AEB-A14725E321F2}"/>
              </a:ext>
            </a:extLst>
          </p:cNvPr>
          <p:cNvSpPr/>
          <p:nvPr/>
        </p:nvSpPr>
        <p:spPr>
          <a:xfrm>
            <a:off x="2950549" y="4854022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Eller 87">
            <a:extLst>
              <a:ext uri="{FF2B5EF4-FFF2-40B4-BE49-F238E27FC236}">
                <a16:creationId xmlns:a16="http://schemas.microsoft.com/office/drawing/2014/main" id="{3BF17F7C-1D65-4782-AE58-97C029D161E4}"/>
              </a:ext>
            </a:extLst>
          </p:cNvPr>
          <p:cNvSpPr/>
          <p:nvPr/>
        </p:nvSpPr>
        <p:spPr>
          <a:xfrm>
            <a:off x="3170061" y="2019938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Eller 88">
            <a:extLst>
              <a:ext uri="{FF2B5EF4-FFF2-40B4-BE49-F238E27FC236}">
                <a16:creationId xmlns:a16="http://schemas.microsoft.com/office/drawing/2014/main" id="{18A9A7A5-EFB3-480A-9A70-CF421F8891A2}"/>
              </a:ext>
            </a:extLst>
          </p:cNvPr>
          <p:cNvSpPr/>
          <p:nvPr/>
        </p:nvSpPr>
        <p:spPr>
          <a:xfrm>
            <a:off x="4001970" y="2012947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Eller 89">
            <a:extLst>
              <a:ext uri="{FF2B5EF4-FFF2-40B4-BE49-F238E27FC236}">
                <a16:creationId xmlns:a16="http://schemas.microsoft.com/office/drawing/2014/main" id="{13A86CD9-F18E-4C93-8FFB-68D78AC6CA3A}"/>
              </a:ext>
            </a:extLst>
          </p:cNvPr>
          <p:cNvSpPr/>
          <p:nvPr/>
        </p:nvSpPr>
        <p:spPr>
          <a:xfrm>
            <a:off x="4246649" y="2224070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Eller 90">
            <a:extLst>
              <a:ext uri="{FF2B5EF4-FFF2-40B4-BE49-F238E27FC236}">
                <a16:creationId xmlns:a16="http://schemas.microsoft.com/office/drawing/2014/main" id="{D65C5CAF-BE34-4B6B-82B9-45592A3AE57B}"/>
              </a:ext>
            </a:extLst>
          </p:cNvPr>
          <p:cNvSpPr/>
          <p:nvPr/>
        </p:nvSpPr>
        <p:spPr>
          <a:xfrm>
            <a:off x="5086947" y="2225468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Eller 91">
            <a:extLst>
              <a:ext uri="{FF2B5EF4-FFF2-40B4-BE49-F238E27FC236}">
                <a16:creationId xmlns:a16="http://schemas.microsoft.com/office/drawing/2014/main" id="{310C5E43-3D6C-4782-A15E-12FE2405D9EA}"/>
              </a:ext>
            </a:extLst>
          </p:cNvPr>
          <p:cNvSpPr/>
          <p:nvPr/>
        </p:nvSpPr>
        <p:spPr>
          <a:xfrm>
            <a:off x="5314848" y="2226866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Eller 92">
            <a:extLst>
              <a:ext uri="{FF2B5EF4-FFF2-40B4-BE49-F238E27FC236}">
                <a16:creationId xmlns:a16="http://schemas.microsoft.com/office/drawing/2014/main" id="{F91E9A3B-FF64-4D45-900F-DC8EE99764E7}"/>
              </a:ext>
            </a:extLst>
          </p:cNvPr>
          <p:cNvSpPr/>
          <p:nvPr/>
        </p:nvSpPr>
        <p:spPr>
          <a:xfrm>
            <a:off x="6138368" y="2228264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Eller 93">
            <a:extLst>
              <a:ext uri="{FF2B5EF4-FFF2-40B4-BE49-F238E27FC236}">
                <a16:creationId xmlns:a16="http://schemas.microsoft.com/office/drawing/2014/main" id="{6CC8BB5D-6AD7-44B9-946A-AEDCBC531414}"/>
              </a:ext>
            </a:extLst>
          </p:cNvPr>
          <p:cNvSpPr/>
          <p:nvPr/>
        </p:nvSpPr>
        <p:spPr>
          <a:xfrm>
            <a:off x="6366269" y="2229662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Eller 94">
            <a:extLst>
              <a:ext uri="{FF2B5EF4-FFF2-40B4-BE49-F238E27FC236}">
                <a16:creationId xmlns:a16="http://schemas.microsoft.com/office/drawing/2014/main" id="{DA903F28-931C-475D-85DE-5C2FCAC1B022}"/>
              </a:ext>
            </a:extLst>
          </p:cNvPr>
          <p:cNvSpPr/>
          <p:nvPr/>
        </p:nvSpPr>
        <p:spPr>
          <a:xfrm>
            <a:off x="7214956" y="2231060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Eller 95">
            <a:extLst>
              <a:ext uri="{FF2B5EF4-FFF2-40B4-BE49-F238E27FC236}">
                <a16:creationId xmlns:a16="http://schemas.microsoft.com/office/drawing/2014/main" id="{A9B7740C-4607-460E-95C9-A0B0A1F3F6B3}"/>
              </a:ext>
            </a:extLst>
          </p:cNvPr>
          <p:cNvSpPr/>
          <p:nvPr/>
        </p:nvSpPr>
        <p:spPr>
          <a:xfrm>
            <a:off x="8523099" y="2228264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Eller 97">
            <a:extLst>
              <a:ext uri="{FF2B5EF4-FFF2-40B4-BE49-F238E27FC236}">
                <a16:creationId xmlns:a16="http://schemas.microsoft.com/office/drawing/2014/main" id="{75C7CD5B-8C66-4AD2-A9A9-D5AE244846E7}"/>
              </a:ext>
            </a:extLst>
          </p:cNvPr>
          <p:cNvSpPr/>
          <p:nvPr/>
        </p:nvSpPr>
        <p:spPr>
          <a:xfrm>
            <a:off x="826734" y="3745276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Eller 98">
            <a:extLst>
              <a:ext uri="{FF2B5EF4-FFF2-40B4-BE49-F238E27FC236}">
                <a16:creationId xmlns:a16="http://schemas.microsoft.com/office/drawing/2014/main" id="{DA614E47-DDDA-49CD-8A04-35B566074441}"/>
              </a:ext>
            </a:extLst>
          </p:cNvPr>
          <p:cNvSpPr/>
          <p:nvPr/>
        </p:nvSpPr>
        <p:spPr>
          <a:xfrm>
            <a:off x="2094871" y="3922843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Eller 99">
            <a:extLst>
              <a:ext uri="{FF2B5EF4-FFF2-40B4-BE49-F238E27FC236}">
                <a16:creationId xmlns:a16="http://schemas.microsoft.com/office/drawing/2014/main" id="{919DEEBF-A21F-4C52-87D0-51FA877AFFE0}"/>
              </a:ext>
            </a:extLst>
          </p:cNvPr>
          <p:cNvSpPr/>
          <p:nvPr/>
        </p:nvSpPr>
        <p:spPr>
          <a:xfrm>
            <a:off x="2918391" y="3932630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Eller 100">
            <a:extLst>
              <a:ext uri="{FF2B5EF4-FFF2-40B4-BE49-F238E27FC236}">
                <a16:creationId xmlns:a16="http://schemas.microsoft.com/office/drawing/2014/main" id="{A598C36A-8934-4A7C-A316-42ECDC19E836}"/>
              </a:ext>
            </a:extLst>
          </p:cNvPr>
          <p:cNvSpPr/>
          <p:nvPr/>
        </p:nvSpPr>
        <p:spPr>
          <a:xfrm>
            <a:off x="3171459" y="3640413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Eller 101">
            <a:extLst>
              <a:ext uri="{FF2B5EF4-FFF2-40B4-BE49-F238E27FC236}">
                <a16:creationId xmlns:a16="http://schemas.microsoft.com/office/drawing/2014/main" id="{347AF1EE-A3C7-4E4F-902A-F7BB61D39356}"/>
              </a:ext>
            </a:extLst>
          </p:cNvPr>
          <p:cNvSpPr/>
          <p:nvPr/>
        </p:nvSpPr>
        <p:spPr>
          <a:xfrm>
            <a:off x="4020146" y="3641811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Eller 102">
            <a:extLst>
              <a:ext uri="{FF2B5EF4-FFF2-40B4-BE49-F238E27FC236}">
                <a16:creationId xmlns:a16="http://schemas.microsoft.com/office/drawing/2014/main" id="{9788BA8E-4EF5-40B7-A484-CB7C92329085}"/>
              </a:ext>
            </a:extLst>
          </p:cNvPr>
          <p:cNvSpPr/>
          <p:nvPr/>
        </p:nvSpPr>
        <p:spPr>
          <a:xfrm>
            <a:off x="4256436" y="1814407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Eller 103">
            <a:extLst>
              <a:ext uri="{FF2B5EF4-FFF2-40B4-BE49-F238E27FC236}">
                <a16:creationId xmlns:a16="http://schemas.microsoft.com/office/drawing/2014/main" id="{0C25339B-B0A5-451B-9345-DC4566FDD851}"/>
              </a:ext>
            </a:extLst>
          </p:cNvPr>
          <p:cNvSpPr/>
          <p:nvPr/>
        </p:nvSpPr>
        <p:spPr>
          <a:xfrm>
            <a:off x="5088345" y="1815805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Eller 104">
            <a:extLst>
              <a:ext uri="{FF2B5EF4-FFF2-40B4-BE49-F238E27FC236}">
                <a16:creationId xmlns:a16="http://schemas.microsoft.com/office/drawing/2014/main" id="{9BA6D7CB-BC56-47D8-995E-052667D47E46}"/>
              </a:ext>
            </a:extLst>
          </p:cNvPr>
          <p:cNvSpPr/>
          <p:nvPr/>
        </p:nvSpPr>
        <p:spPr>
          <a:xfrm>
            <a:off x="5316246" y="1808814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6" name="Eller 105">
            <a:extLst>
              <a:ext uri="{FF2B5EF4-FFF2-40B4-BE49-F238E27FC236}">
                <a16:creationId xmlns:a16="http://schemas.microsoft.com/office/drawing/2014/main" id="{DD982DB7-7FC8-48C9-ACD9-4F6FF4F2849A}"/>
              </a:ext>
            </a:extLst>
          </p:cNvPr>
          <p:cNvSpPr/>
          <p:nvPr/>
        </p:nvSpPr>
        <p:spPr>
          <a:xfrm>
            <a:off x="6148155" y="1818601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7" name="Eller 106">
            <a:extLst>
              <a:ext uri="{FF2B5EF4-FFF2-40B4-BE49-F238E27FC236}">
                <a16:creationId xmlns:a16="http://schemas.microsoft.com/office/drawing/2014/main" id="{9D12AFB4-C2B4-41E8-BEBE-3EAD7BE4D1F0}"/>
              </a:ext>
            </a:extLst>
          </p:cNvPr>
          <p:cNvSpPr/>
          <p:nvPr/>
        </p:nvSpPr>
        <p:spPr>
          <a:xfrm>
            <a:off x="6384445" y="1819999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8" name="Eller 107">
            <a:extLst>
              <a:ext uri="{FF2B5EF4-FFF2-40B4-BE49-F238E27FC236}">
                <a16:creationId xmlns:a16="http://schemas.microsoft.com/office/drawing/2014/main" id="{333406BD-8E35-415A-B64C-274EFD909708}"/>
              </a:ext>
            </a:extLst>
          </p:cNvPr>
          <p:cNvSpPr/>
          <p:nvPr/>
        </p:nvSpPr>
        <p:spPr>
          <a:xfrm>
            <a:off x="7233132" y="1829786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9" name="Eller 108">
            <a:extLst>
              <a:ext uri="{FF2B5EF4-FFF2-40B4-BE49-F238E27FC236}">
                <a16:creationId xmlns:a16="http://schemas.microsoft.com/office/drawing/2014/main" id="{6C11E6EF-E08F-431F-8A22-46D3BA3D1798}"/>
              </a:ext>
            </a:extLst>
          </p:cNvPr>
          <p:cNvSpPr/>
          <p:nvPr/>
        </p:nvSpPr>
        <p:spPr>
          <a:xfrm>
            <a:off x="8524497" y="2582000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0" name="Rett linje 109">
            <a:extLst>
              <a:ext uri="{FF2B5EF4-FFF2-40B4-BE49-F238E27FC236}">
                <a16:creationId xmlns:a16="http://schemas.microsoft.com/office/drawing/2014/main" id="{339D8D70-D727-4FF0-92A7-A900F7853738}"/>
              </a:ext>
            </a:extLst>
          </p:cNvPr>
          <p:cNvCxnSpPr>
            <a:cxnSpLocks/>
          </p:cNvCxnSpPr>
          <p:nvPr/>
        </p:nvCxnSpPr>
        <p:spPr>
          <a:xfrm>
            <a:off x="858937" y="3226020"/>
            <a:ext cx="1295328" cy="32610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3" name="Rett linje 112">
            <a:extLst>
              <a:ext uri="{FF2B5EF4-FFF2-40B4-BE49-F238E27FC236}">
                <a16:creationId xmlns:a16="http://schemas.microsoft.com/office/drawing/2014/main" id="{87818AE5-E8ED-429C-B690-5B7376DA9127}"/>
              </a:ext>
            </a:extLst>
          </p:cNvPr>
          <p:cNvCxnSpPr>
            <a:cxnSpLocks/>
          </p:cNvCxnSpPr>
          <p:nvPr/>
        </p:nvCxnSpPr>
        <p:spPr>
          <a:xfrm>
            <a:off x="1011337" y="3378420"/>
            <a:ext cx="1295328" cy="32610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Rett linje 113">
            <a:extLst>
              <a:ext uri="{FF2B5EF4-FFF2-40B4-BE49-F238E27FC236}">
                <a16:creationId xmlns:a16="http://schemas.microsoft.com/office/drawing/2014/main" id="{5A9C86C6-BE53-4ECB-9DAB-8E88C5552098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019688" y="2845953"/>
            <a:ext cx="196266" cy="70617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" name="Rett linje 117">
            <a:extLst>
              <a:ext uri="{FF2B5EF4-FFF2-40B4-BE49-F238E27FC236}">
                <a16:creationId xmlns:a16="http://schemas.microsoft.com/office/drawing/2014/main" id="{337FA55E-C0BF-4EF0-9F6D-5AA270C5B83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078156" y="2845953"/>
            <a:ext cx="219722" cy="15113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7B671A7A-821C-4424-AFCD-E3DF9BD96379}"/>
              </a:ext>
            </a:extLst>
          </p:cNvPr>
          <p:cNvCxnSpPr>
            <a:cxnSpLocks/>
            <a:endCxn id="136" idx="2"/>
          </p:cNvCxnSpPr>
          <p:nvPr/>
        </p:nvCxnSpPr>
        <p:spPr>
          <a:xfrm flipH="1" flipV="1">
            <a:off x="5088345" y="4324116"/>
            <a:ext cx="1319678" cy="80080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4" name="Rett linje 123">
            <a:extLst>
              <a:ext uri="{FF2B5EF4-FFF2-40B4-BE49-F238E27FC236}">
                <a16:creationId xmlns:a16="http://schemas.microsoft.com/office/drawing/2014/main" id="{15CA390E-CD23-4F00-8CEE-26ECC5244012}"/>
              </a:ext>
            </a:extLst>
          </p:cNvPr>
          <p:cNvCxnSpPr>
            <a:cxnSpLocks/>
          </p:cNvCxnSpPr>
          <p:nvPr/>
        </p:nvCxnSpPr>
        <p:spPr>
          <a:xfrm flipH="1">
            <a:off x="7283276" y="2391315"/>
            <a:ext cx="155995" cy="273072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0" name="Eller 129">
            <a:extLst>
              <a:ext uri="{FF2B5EF4-FFF2-40B4-BE49-F238E27FC236}">
                <a16:creationId xmlns:a16="http://schemas.microsoft.com/office/drawing/2014/main" id="{647D38D0-8D05-476B-8B5D-94F4589BD626}"/>
              </a:ext>
            </a:extLst>
          </p:cNvPr>
          <p:cNvSpPr/>
          <p:nvPr/>
        </p:nvSpPr>
        <p:spPr>
          <a:xfrm>
            <a:off x="818345" y="3183213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Eller 130">
            <a:extLst>
              <a:ext uri="{FF2B5EF4-FFF2-40B4-BE49-F238E27FC236}">
                <a16:creationId xmlns:a16="http://schemas.microsoft.com/office/drawing/2014/main" id="{ACFA37C1-AC0A-4133-93F5-F469317456AF}"/>
              </a:ext>
            </a:extLst>
          </p:cNvPr>
          <p:cNvSpPr/>
          <p:nvPr/>
        </p:nvSpPr>
        <p:spPr>
          <a:xfrm>
            <a:off x="2094871" y="3486615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2" name="Eller 131">
            <a:extLst>
              <a:ext uri="{FF2B5EF4-FFF2-40B4-BE49-F238E27FC236}">
                <a16:creationId xmlns:a16="http://schemas.microsoft.com/office/drawing/2014/main" id="{3312CE32-A731-4477-BCD6-3F86F827F9DD}"/>
              </a:ext>
            </a:extLst>
          </p:cNvPr>
          <p:cNvSpPr/>
          <p:nvPr/>
        </p:nvSpPr>
        <p:spPr>
          <a:xfrm>
            <a:off x="2943558" y="3471235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" name="Eller 132">
            <a:extLst>
              <a:ext uri="{FF2B5EF4-FFF2-40B4-BE49-F238E27FC236}">
                <a16:creationId xmlns:a16="http://schemas.microsoft.com/office/drawing/2014/main" id="{430C527B-E7CB-429E-9EEA-1F366570DE57}"/>
              </a:ext>
            </a:extLst>
          </p:cNvPr>
          <p:cNvSpPr/>
          <p:nvPr/>
        </p:nvSpPr>
        <p:spPr>
          <a:xfrm>
            <a:off x="3163070" y="2851847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4" name="Eller 133">
            <a:extLst>
              <a:ext uri="{FF2B5EF4-FFF2-40B4-BE49-F238E27FC236}">
                <a16:creationId xmlns:a16="http://schemas.microsoft.com/office/drawing/2014/main" id="{DE8D4123-0ED7-4B07-A5A5-68C52CFE06D0}"/>
              </a:ext>
            </a:extLst>
          </p:cNvPr>
          <p:cNvSpPr/>
          <p:nvPr/>
        </p:nvSpPr>
        <p:spPr>
          <a:xfrm>
            <a:off x="4003368" y="2853245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" name="Eller 134">
            <a:extLst>
              <a:ext uri="{FF2B5EF4-FFF2-40B4-BE49-F238E27FC236}">
                <a16:creationId xmlns:a16="http://schemas.microsoft.com/office/drawing/2014/main" id="{4D349019-8A3D-4FB7-B9F2-71B676116533}"/>
              </a:ext>
            </a:extLst>
          </p:cNvPr>
          <p:cNvSpPr/>
          <p:nvPr/>
        </p:nvSpPr>
        <p:spPr>
          <a:xfrm>
            <a:off x="4231269" y="4272384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6" name="Eller 135">
            <a:extLst>
              <a:ext uri="{FF2B5EF4-FFF2-40B4-BE49-F238E27FC236}">
                <a16:creationId xmlns:a16="http://schemas.microsoft.com/office/drawing/2014/main" id="{69F403FC-C604-45BC-9E80-AFC431BE019D}"/>
              </a:ext>
            </a:extLst>
          </p:cNvPr>
          <p:cNvSpPr/>
          <p:nvPr/>
        </p:nvSpPr>
        <p:spPr>
          <a:xfrm>
            <a:off x="5088345" y="4273782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8" name="Eller 137">
            <a:extLst>
              <a:ext uri="{FF2B5EF4-FFF2-40B4-BE49-F238E27FC236}">
                <a16:creationId xmlns:a16="http://schemas.microsoft.com/office/drawing/2014/main" id="{D91A6193-71A0-4843-9C19-35365CBB54AE}"/>
              </a:ext>
            </a:extLst>
          </p:cNvPr>
          <p:cNvSpPr/>
          <p:nvPr/>
        </p:nvSpPr>
        <p:spPr>
          <a:xfrm>
            <a:off x="6381649" y="5063746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9" name="Eller 138">
            <a:extLst>
              <a:ext uri="{FF2B5EF4-FFF2-40B4-BE49-F238E27FC236}">
                <a16:creationId xmlns:a16="http://schemas.microsoft.com/office/drawing/2014/main" id="{2818A597-4B9C-4E47-81D3-5396D45A4262}"/>
              </a:ext>
            </a:extLst>
          </p:cNvPr>
          <p:cNvSpPr/>
          <p:nvPr/>
        </p:nvSpPr>
        <p:spPr>
          <a:xfrm>
            <a:off x="7205169" y="5039977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0" name="Eller 139">
            <a:extLst>
              <a:ext uri="{FF2B5EF4-FFF2-40B4-BE49-F238E27FC236}">
                <a16:creationId xmlns:a16="http://schemas.microsoft.com/office/drawing/2014/main" id="{6F1674FE-8A9C-4E76-A5EA-3E9CA270261B}"/>
              </a:ext>
            </a:extLst>
          </p:cNvPr>
          <p:cNvSpPr/>
          <p:nvPr/>
        </p:nvSpPr>
        <p:spPr>
          <a:xfrm>
            <a:off x="7374347" y="2382062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6" name="Eller 145">
            <a:extLst>
              <a:ext uri="{FF2B5EF4-FFF2-40B4-BE49-F238E27FC236}">
                <a16:creationId xmlns:a16="http://schemas.microsoft.com/office/drawing/2014/main" id="{43406739-804C-49D8-98B9-A8AA9927D1B2}"/>
              </a:ext>
            </a:extLst>
          </p:cNvPr>
          <p:cNvSpPr/>
          <p:nvPr/>
        </p:nvSpPr>
        <p:spPr>
          <a:xfrm>
            <a:off x="8298535" y="2375071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11" name="Tabell 110">
            <a:extLst>
              <a:ext uri="{FF2B5EF4-FFF2-40B4-BE49-F238E27FC236}">
                <a16:creationId xmlns:a16="http://schemas.microsoft.com/office/drawing/2014/main" id="{6248B40E-0C59-47CC-8CDD-4FBB53B0AF60}"/>
              </a:ext>
            </a:extLst>
          </p:cNvPr>
          <p:cNvGraphicFramePr>
            <a:graphicFrameLocks noGrp="1"/>
          </p:cNvGraphicFramePr>
          <p:nvPr/>
        </p:nvGraphicFramePr>
        <p:xfrm>
          <a:off x="9623204" y="902968"/>
          <a:ext cx="862202" cy="526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2202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000" b="1" dirty="0" err="1">
                          <a:solidFill>
                            <a:srgbClr val="FF0000"/>
                          </a:solidFill>
                        </a:rPr>
                        <a:t>Cloud</a:t>
                      </a:r>
                      <a:r>
                        <a:rPr lang="nb-NO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000" dirty="0">
                          <a:solidFill>
                            <a:srgbClr val="FF0000"/>
                          </a:solidFill>
                        </a:rPr>
                        <a:t>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 Integration with Advanced technologies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Industry-</a:t>
                      </a: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b-NO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ERP </a:t>
                      </a: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solutions</a:t>
                      </a:r>
                      <a:endParaRPr lang="nb-NO" sz="9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ERP Software Trends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Transfor-mation</a:t>
                      </a:r>
                      <a:endParaRPr lang="nb-NO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</a:t>
                      </a: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Voice, Bots,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Plug and Play ERP </a:t>
                      </a:r>
                      <a:r>
                        <a:rPr lang="en-US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 ERPs (</a:t>
                      </a:r>
                      <a:r>
                        <a:rPr lang="en-US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iERP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that use</a:t>
                      </a:r>
                      <a:r>
                        <a:rPr lang="en-US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ML for advanced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19210"/>
                  </a:ext>
                </a:extLst>
              </a:tr>
            </a:tbl>
          </a:graphicData>
        </a:graphic>
      </p:graphicFrame>
      <p:sp>
        <p:nvSpPr>
          <p:cNvPr id="112" name="Eller 111">
            <a:extLst>
              <a:ext uri="{FF2B5EF4-FFF2-40B4-BE49-F238E27FC236}">
                <a16:creationId xmlns:a16="http://schemas.microsoft.com/office/drawing/2014/main" id="{EB761A17-E806-4E6C-9403-4F51C77969FA}"/>
              </a:ext>
            </a:extLst>
          </p:cNvPr>
          <p:cNvSpPr/>
          <p:nvPr/>
        </p:nvSpPr>
        <p:spPr>
          <a:xfrm>
            <a:off x="9563501" y="4357253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5" name="Rett linje 114">
            <a:extLst>
              <a:ext uri="{FF2B5EF4-FFF2-40B4-BE49-F238E27FC236}">
                <a16:creationId xmlns:a16="http://schemas.microsoft.com/office/drawing/2014/main" id="{416486F8-5991-4819-B71A-938E03E7BAC3}"/>
              </a:ext>
            </a:extLst>
          </p:cNvPr>
          <p:cNvCxnSpPr>
            <a:cxnSpLocks/>
            <a:stCxn id="116" idx="0"/>
          </p:cNvCxnSpPr>
          <p:nvPr/>
        </p:nvCxnSpPr>
        <p:spPr>
          <a:xfrm>
            <a:off x="9400361" y="2229662"/>
            <a:ext cx="192992" cy="217233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6" name="Eller 115">
            <a:extLst>
              <a:ext uri="{FF2B5EF4-FFF2-40B4-BE49-F238E27FC236}">
                <a16:creationId xmlns:a16="http://schemas.microsoft.com/office/drawing/2014/main" id="{E6B7BF20-8DF1-4EC0-94B7-7BDAC821E065}"/>
              </a:ext>
            </a:extLst>
          </p:cNvPr>
          <p:cNvSpPr/>
          <p:nvPr/>
        </p:nvSpPr>
        <p:spPr>
          <a:xfrm>
            <a:off x="9346619" y="2229662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Eller 116">
            <a:extLst>
              <a:ext uri="{FF2B5EF4-FFF2-40B4-BE49-F238E27FC236}">
                <a16:creationId xmlns:a16="http://schemas.microsoft.com/office/drawing/2014/main" id="{1C0E06A9-E997-44EC-B102-CEF9CF0AD2D4}"/>
              </a:ext>
            </a:extLst>
          </p:cNvPr>
          <p:cNvSpPr/>
          <p:nvPr/>
        </p:nvSpPr>
        <p:spPr>
          <a:xfrm>
            <a:off x="9331617" y="2582000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9" name="Rett linje 118">
            <a:extLst>
              <a:ext uri="{FF2B5EF4-FFF2-40B4-BE49-F238E27FC236}">
                <a16:creationId xmlns:a16="http://schemas.microsoft.com/office/drawing/2014/main" id="{48897B94-B455-41FD-B870-57C83F72C4A5}"/>
              </a:ext>
            </a:extLst>
          </p:cNvPr>
          <p:cNvCxnSpPr>
            <a:cxnSpLocks/>
          </p:cNvCxnSpPr>
          <p:nvPr/>
        </p:nvCxnSpPr>
        <p:spPr>
          <a:xfrm>
            <a:off x="9384806" y="2622135"/>
            <a:ext cx="231948" cy="2932933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0" name="Eller 119">
            <a:extLst>
              <a:ext uri="{FF2B5EF4-FFF2-40B4-BE49-F238E27FC236}">
                <a16:creationId xmlns:a16="http://schemas.microsoft.com/office/drawing/2014/main" id="{547C577C-F548-4796-BBC0-E1EAB3BCF546}"/>
              </a:ext>
            </a:extLst>
          </p:cNvPr>
          <p:cNvSpPr/>
          <p:nvPr/>
        </p:nvSpPr>
        <p:spPr>
          <a:xfrm>
            <a:off x="9559518" y="5511159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22" name="Tabell 121">
            <a:extLst>
              <a:ext uri="{FF2B5EF4-FFF2-40B4-BE49-F238E27FC236}">
                <a16:creationId xmlns:a16="http://schemas.microsoft.com/office/drawing/2014/main" id="{D7D31E4C-DE5F-4542-89F5-6970A09C7E76}"/>
              </a:ext>
            </a:extLst>
          </p:cNvPr>
          <p:cNvGraphicFramePr>
            <a:graphicFrameLocks noGrp="1"/>
          </p:cNvGraphicFramePr>
          <p:nvPr/>
        </p:nvGraphicFramePr>
        <p:xfrm>
          <a:off x="10709643" y="902968"/>
          <a:ext cx="1447444" cy="4508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444">
                  <a:extLst>
                    <a:ext uri="{9D8B030D-6E8A-4147-A177-3AD203B41FA5}">
                      <a16:colId xmlns:a16="http://schemas.microsoft.com/office/drawing/2014/main" val="14844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Oppsummert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75012"/>
                  </a:ext>
                </a:extLst>
              </a:tr>
              <a:tr h="252988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rgbClr val="FF0000"/>
                          </a:solidFill>
                        </a:rPr>
                        <a:t>CLOUD </a:t>
                      </a:r>
                      <a:r>
                        <a:rPr lang="nb-NO" sz="1050" b="1" dirty="0" err="1">
                          <a:solidFill>
                            <a:srgbClr val="FF0000"/>
                          </a:solidFill>
                        </a:rPr>
                        <a:t>Adoption</a:t>
                      </a:r>
                      <a:r>
                        <a:rPr lang="nb-NO" sz="1050" b="1" dirty="0">
                          <a:solidFill>
                            <a:srgbClr val="FF0000"/>
                          </a:solidFill>
                        </a:rPr>
                        <a:t>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67925"/>
                  </a:ext>
                </a:extLst>
              </a:tr>
              <a:tr h="243281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MOBILE ERP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44673"/>
                  </a:ext>
                </a:extLst>
              </a:tr>
              <a:tr h="25188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 Powered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5594"/>
                  </a:ext>
                </a:extLst>
              </a:tr>
              <a:tr h="258231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/>
                        <a:t>PERSONALIZED ERP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9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/>
                        <a:t>POWERFUL ANALYTICS (6)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517340"/>
                  </a:ext>
                </a:extLst>
              </a:tr>
              <a:tr h="293485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 err="1">
                          <a:solidFill>
                            <a:schemeClr val="tx1"/>
                          </a:solidFill>
                        </a:rPr>
                        <a:t>IoT</a:t>
                      </a:r>
                      <a:r>
                        <a:rPr lang="nb-NO" sz="1050" b="1" dirty="0">
                          <a:solidFill>
                            <a:schemeClr val="tx1"/>
                          </a:solidFill>
                        </a:rPr>
                        <a:t>  Integration(5)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4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/>
                        <a:t>Digital </a:t>
                      </a:r>
                      <a:r>
                        <a:rPr lang="nb-NO" sz="1050" b="1" dirty="0" err="1"/>
                        <a:t>Marketing</a:t>
                      </a:r>
                      <a:r>
                        <a:rPr lang="nb-NO" sz="1050" b="1" dirty="0"/>
                        <a:t>/</a:t>
                      </a:r>
                    </a:p>
                    <a:p>
                      <a:pPr algn="ctr"/>
                      <a:r>
                        <a:rPr lang="nb-NO" sz="1050" b="1" dirty="0"/>
                        <a:t>E-Commerce/</a:t>
                      </a:r>
                    </a:p>
                    <a:p>
                      <a:pPr algn="ctr"/>
                      <a:r>
                        <a:rPr lang="nb-NO" sz="1050" b="1" dirty="0" err="1"/>
                        <a:t>Customer</a:t>
                      </a:r>
                      <a:r>
                        <a:rPr lang="nb-NO" sz="1050" b="1" dirty="0"/>
                        <a:t> </a:t>
                      </a:r>
                      <a:r>
                        <a:rPr lang="nb-NO" sz="1050" b="1" dirty="0" err="1"/>
                        <a:t>Experience</a:t>
                      </a:r>
                      <a:r>
                        <a:rPr lang="nb-NO" sz="1050" b="1" dirty="0"/>
                        <a:t>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5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 err="1"/>
                        <a:t>Other</a:t>
                      </a:r>
                      <a:r>
                        <a:rPr lang="nb-NO" sz="1050" b="1" dirty="0"/>
                        <a:t> Technologies/ </a:t>
                      </a:r>
                    </a:p>
                    <a:p>
                      <a:pPr algn="ctr"/>
                      <a:r>
                        <a:rPr lang="nb-NO" sz="1050" b="1" dirty="0"/>
                        <a:t>Advanced Technologies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227"/>
                  </a:ext>
                </a:extLst>
              </a:tr>
              <a:tr h="307666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/>
                        <a:t>2-Tier ERP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00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/>
                        <a:t>«APP STORE»/</a:t>
                      </a:r>
                      <a:r>
                        <a:rPr lang="nb-NO" sz="1050" b="1" dirty="0" err="1"/>
                        <a:t>Niche</a:t>
                      </a:r>
                      <a:r>
                        <a:rPr lang="nb-NO" sz="1050" b="1" dirty="0"/>
                        <a:t>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6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050" b="1" dirty="0"/>
                        <a:t>Industry-</a:t>
                      </a:r>
                      <a:r>
                        <a:rPr lang="nb-NO" sz="1050" b="1" dirty="0" err="1"/>
                        <a:t>Spesific</a:t>
                      </a:r>
                      <a:r>
                        <a:rPr lang="nb-NO" sz="1050" b="1" dirty="0"/>
                        <a:t> ERP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8512"/>
                  </a:ext>
                </a:extLst>
              </a:tr>
            </a:tbl>
          </a:graphicData>
        </a:graphic>
      </p:graphicFrame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F8956B56-5EF5-488C-A383-AA766C9A57E8}"/>
              </a:ext>
            </a:extLst>
          </p:cNvPr>
          <p:cNvCxnSpPr>
            <a:cxnSpLocks/>
            <a:stCxn id="125" idx="2"/>
          </p:cNvCxnSpPr>
          <p:nvPr/>
        </p:nvCxnSpPr>
        <p:spPr>
          <a:xfrm flipH="1">
            <a:off x="10510575" y="1642013"/>
            <a:ext cx="163070" cy="271524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6" name="Eller 125">
            <a:extLst>
              <a:ext uri="{FF2B5EF4-FFF2-40B4-BE49-F238E27FC236}">
                <a16:creationId xmlns:a16="http://schemas.microsoft.com/office/drawing/2014/main" id="{8AFAA788-C884-4326-BA78-89C13B72B327}"/>
              </a:ext>
            </a:extLst>
          </p:cNvPr>
          <p:cNvSpPr/>
          <p:nvPr/>
        </p:nvSpPr>
        <p:spPr>
          <a:xfrm>
            <a:off x="10428966" y="4350262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7" name="Eller 126">
            <a:extLst>
              <a:ext uri="{FF2B5EF4-FFF2-40B4-BE49-F238E27FC236}">
                <a16:creationId xmlns:a16="http://schemas.microsoft.com/office/drawing/2014/main" id="{1A89FF4A-195E-4591-8AF6-57C2006E2E22}"/>
              </a:ext>
            </a:extLst>
          </p:cNvPr>
          <p:cNvSpPr/>
          <p:nvPr/>
        </p:nvSpPr>
        <p:spPr>
          <a:xfrm>
            <a:off x="10424983" y="5512557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8" name="Rett linje 127">
            <a:extLst>
              <a:ext uri="{FF2B5EF4-FFF2-40B4-BE49-F238E27FC236}">
                <a16:creationId xmlns:a16="http://schemas.microsoft.com/office/drawing/2014/main" id="{40036C8D-7F7B-40A7-BE06-B9CED5908C79}"/>
              </a:ext>
            </a:extLst>
          </p:cNvPr>
          <p:cNvCxnSpPr>
            <a:cxnSpLocks/>
            <a:stCxn id="129" idx="0"/>
            <a:endCxn id="127" idx="6"/>
          </p:cNvCxnSpPr>
          <p:nvPr/>
        </p:nvCxnSpPr>
        <p:spPr>
          <a:xfrm flipH="1">
            <a:off x="10532467" y="1873129"/>
            <a:ext cx="190937" cy="3689762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7" name="Eller 96">
            <a:extLst>
              <a:ext uri="{FF2B5EF4-FFF2-40B4-BE49-F238E27FC236}">
                <a16:creationId xmlns:a16="http://schemas.microsoft.com/office/drawing/2014/main" id="{6161DB72-4F4F-45E9-B4D5-085C467C477A}"/>
              </a:ext>
            </a:extLst>
          </p:cNvPr>
          <p:cNvSpPr/>
          <p:nvPr/>
        </p:nvSpPr>
        <p:spPr>
          <a:xfrm>
            <a:off x="10673217" y="2747847"/>
            <a:ext cx="107484" cy="100667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5" name="Eller 124">
            <a:extLst>
              <a:ext uri="{FF2B5EF4-FFF2-40B4-BE49-F238E27FC236}">
                <a16:creationId xmlns:a16="http://schemas.microsoft.com/office/drawing/2014/main" id="{B761BE3F-E011-4221-88A4-DF565D51C49E}"/>
              </a:ext>
            </a:extLst>
          </p:cNvPr>
          <p:cNvSpPr/>
          <p:nvPr/>
        </p:nvSpPr>
        <p:spPr>
          <a:xfrm>
            <a:off x="10673645" y="1591679"/>
            <a:ext cx="107484" cy="100667"/>
          </a:xfrm>
          <a:prstGeom prst="flowChar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11</a:t>
            </a:r>
          </a:p>
        </p:txBody>
      </p:sp>
      <p:sp>
        <p:nvSpPr>
          <p:cNvPr id="129" name="Eller 128">
            <a:extLst>
              <a:ext uri="{FF2B5EF4-FFF2-40B4-BE49-F238E27FC236}">
                <a16:creationId xmlns:a16="http://schemas.microsoft.com/office/drawing/2014/main" id="{531E00E6-A88B-4C02-8DF2-28C90B446C08}"/>
              </a:ext>
            </a:extLst>
          </p:cNvPr>
          <p:cNvSpPr/>
          <p:nvPr/>
        </p:nvSpPr>
        <p:spPr>
          <a:xfrm>
            <a:off x="10669662" y="1873129"/>
            <a:ext cx="107484" cy="10066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1" name="Eller 140">
            <a:extLst>
              <a:ext uri="{FF2B5EF4-FFF2-40B4-BE49-F238E27FC236}">
                <a16:creationId xmlns:a16="http://schemas.microsoft.com/office/drawing/2014/main" id="{C749FFD1-1C58-4D9E-981D-F0333A7F67CB}"/>
              </a:ext>
            </a:extLst>
          </p:cNvPr>
          <p:cNvSpPr/>
          <p:nvPr/>
        </p:nvSpPr>
        <p:spPr>
          <a:xfrm>
            <a:off x="10671983" y="2130393"/>
            <a:ext cx="107484" cy="10066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3" name="Slide Number Placeholder 5">
            <a:extLst>
              <a:ext uri="{FF2B5EF4-FFF2-40B4-BE49-F238E27FC236}">
                <a16:creationId xmlns:a16="http://schemas.microsoft.com/office/drawing/2014/main" id="{2275D1FF-5C56-4B3D-AFB8-62C52F60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2864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422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5D0CDD39-6896-4EC7-8B00-645205AD05BD}"/>
              </a:ext>
            </a:extLst>
          </p:cNvPr>
          <p:cNvCxnSpPr>
            <a:cxnSpLocks/>
            <a:stCxn id="49" idx="2"/>
            <a:endCxn id="17" idx="0"/>
          </p:cNvCxnSpPr>
          <p:nvPr/>
        </p:nvCxnSpPr>
        <p:spPr>
          <a:xfrm flipH="1">
            <a:off x="9577387" y="4253303"/>
            <a:ext cx="1" cy="12521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BFB7CCC9-A52E-4B29-A3CC-09E222E6C226}"/>
              </a:ext>
            </a:extLst>
          </p:cNvPr>
          <p:cNvCxnSpPr>
            <a:cxnSpLocks/>
            <a:stCxn id="47" idx="2"/>
            <a:endCxn id="53" idx="0"/>
          </p:cNvCxnSpPr>
          <p:nvPr/>
        </p:nvCxnSpPr>
        <p:spPr>
          <a:xfrm flipH="1">
            <a:off x="2614610" y="3102234"/>
            <a:ext cx="1" cy="1447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2" y="73723"/>
            <a:ext cx="6575145" cy="1072817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Hva kan vi forvente oss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B09E7984-060E-43AE-A14C-FADC2009788A}"/>
              </a:ext>
            </a:extLst>
          </p:cNvPr>
          <p:cNvSpPr/>
          <p:nvPr/>
        </p:nvSpPr>
        <p:spPr>
          <a:xfrm>
            <a:off x="1209675" y="1352550"/>
            <a:ext cx="9772650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Akselerasjon mot skyen</a:t>
            </a: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886F6B71-000C-4BEF-ADAB-0025C6374AE5}"/>
              </a:ext>
            </a:extLst>
          </p:cNvPr>
          <p:cNvSpPr/>
          <p:nvPr/>
        </p:nvSpPr>
        <p:spPr>
          <a:xfrm>
            <a:off x="4691061" y="3487268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Personalisering</a:t>
            </a:r>
          </a:p>
        </p:txBody>
      </p:sp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553F9E9E-6B70-4CDE-969C-E5B037EE0F44}"/>
              </a:ext>
            </a:extLst>
          </p:cNvPr>
          <p:cNvSpPr/>
          <p:nvPr/>
        </p:nvSpPr>
        <p:spPr>
          <a:xfrm>
            <a:off x="8172450" y="2416434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AI/Maskinlæring</a:t>
            </a:r>
          </a:p>
        </p:txBody>
      </p:sp>
      <p:sp>
        <p:nvSpPr>
          <p:cNvPr id="38" name="Rektangel: avrundede hjørner 37">
            <a:extLst>
              <a:ext uri="{FF2B5EF4-FFF2-40B4-BE49-F238E27FC236}">
                <a16:creationId xmlns:a16="http://schemas.microsoft.com/office/drawing/2014/main" id="{A6AE1333-3B32-470A-BA5E-1F8AFB071777}"/>
              </a:ext>
            </a:extLst>
          </p:cNvPr>
          <p:cNvSpPr/>
          <p:nvPr/>
        </p:nvSpPr>
        <p:spPr>
          <a:xfrm>
            <a:off x="1209673" y="3510353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ERP app-stores</a:t>
            </a: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F172D61A-B99C-49FE-89E8-85F76257B469}"/>
              </a:ext>
            </a:extLst>
          </p:cNvPr>
          <p:cNvSpPr/>
          <p:nvPr/>
        </p:nvSpPr>
        <p:spPr>
          <a:xfrm>
            <a:off x="8172449" y="4550036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Økt grad av integrerte </a:t>
            </a:r>
            <a:r>
              <a:rPr lang="nb-NO" sz="2000" dirty="0" err="1"/>
              <a:t>PaaS</a:t>
            </a:r>
            <a:r>
              <a:rPr lang="nb-NO" sz="2000" dirty="0"/>
              <a:t>-tjenester</a:t>
            </a:r>
          </a:p>
        </p:txBody>
      </p:sp>
      <p:sp>
        <p:nvSpPr>
          <p:cNvPr id="46" name="Rektangel: avrundede hjørner 45">
            <a:extLst>
              <a:ext uri="{FF2B5EF4-FFF2-40B4-BE49-F238E27FC236}">
                <a16:creationId xmlns:a16="http://schemas.microsoft.com/office/drawing/2014/main" id="{1AFEAF02-6384-4B16-8F7A-2BA2EFF55651}"/>
              </a:ext>
            </a:extLst>
          </p:cNvPr>
          <p:cNvSpPr/>
          <p:nvPr/>
        </p:nvSpPr>
        <p:spPr>
          <a:xfrm>
            <a:off x="4691062" y="2416434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Mobil tilgang</a:t>
            </a: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F6B616FF-A4CF-4ED7-B9D0-5CD60937D8B1}"/>
              </a:ext>
            </a:extLst>
          </p:cNvPr>
          <p:cNvSpPr/>
          <p:nvPr/>
        </p:nvSpPr>
        <p:spPr>
          <a:xfrm>
            <a:off x="1209673" y="2359284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Økt </a:t>
            </a:r>
            <a:r>
              <a:rPr lang="nb-NO" sz="2400" dirty="0" err="1"/>
              <a:t>vertikalisering</a:t>
            </a:r>
            <a:r>
              <a:rPr lang="nb-NO" sz="2400" dirty="0"/>
              <a:t> Bransjeløsninger</a:t>
            </a:r>
          </a:p>
        </p:txBody>
      </p:sp>
      <p:sp>
        <p:nvSpPr>
          <p:cNvPr id="48" name="Rektangel: avrundede hjørner 47">
            <a:extLst>
              <a:ext uri="{FF2B5EF4-FFF2-40B4-BE49-F238E27FC236}">
                <a16:creationId xmlns:a16="http://schemas.microsoft.com/office/drawing/2014/main" id="{CBF92FBE-9CC3-4E4C-B4D0-1044A1A115C3}"/>
              </a:ext>
            </a:extLst>
          </p:cNvPr>
          <p:cNvSpPr/>
          <p:nvPr/>
        </p:nvSpPr>
        <p:spPr>
          <a:xfrm>
            <a:off x="1209671" y="5589719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IoT</a:t>
            </a:r>
            <a:r>
              <a:rPr lang="nb-NO" sz="2400" dirty="0"/>
              <a:t> og økt grad av </a:t>
            </a:r>
            <a:r>
              <a:rPr lang="nb-NO" sz="2400" dirty="0" err="1"/>
              <a:t>sensorering</a:t>
            </a:r>
            <a:endParaRPr lang="nb-NO" sz="2400" dirty="0"/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DE7BEFF6-6E22-4470-A78D-36D1D1ADC9F1}"/>
              </a:ext>
            </a:extLst>
          </p:cNvPr>
          <p:cNvSpPr/>
          <p:nvPr/>
        </p:nvSpPr>
        <p:spPr>
          <a:xfrm>
            <a:off x="8172450" y="3510353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Det intelligente ERP-system</a:t>
            </a:r>
          </a:p>
        </p:txBody>
      </p: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525A7D91-9379-475C-8E17-32C05FCDC89D}"/>
              </a:ext>
            </a:extLst>
          </p:cNvPr>
          <p:cNvSpPr/>
          <p:nvPr/>
        </p:nvSpPr>
        <p:spPr>
          <a:xfrm>
            <a:off x="1209672" y="4550036"/>
            <a:ext cx="2809875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Low</a:t>
            </a:r>
            <a:r>
              <a:rPr lang="nb-NO" sz="2400" dirty="0"/>
              <a:t> Code/No Code</a:t>
            </a:r>
          </a:p>
          <a:p>
            <a:pPr algn="ctr"/>
            <a:r>
              <a:rPr lang="nb-NO" sz="2400" dirty="0" err="1"/>
              <a:t>extensions</a:t>
            </a:r>
            <a:endParaRPr lang="nb-NO" sz="2400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91C80C23-0AC3-4DBF-B5D5-7942C74F48B1}"/>
              </a:ext>
            </a:extLst>
          </p:cNvPr>
          <p:cNvCxnSpPr>
            <a:cxnSpLocks/>
            <a:stCxn id="37" idx="2"/>
            <a:endCxn id="49" idx="0"/>
          </p:cNvCxnSpPr>
          <p:nvPr/>
        </p:nvCxnSpPr>
        <p:spPr>
          <a:xfrm>
            <a:off x="9577388" y="3159384"/>
            <a:ext cx="0" cy="350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3D179DE0-9815-4DE1-8981-1C56F251CF62}"/>
              </a:ext>
            </a:extLst>
          </p:cNvPr>
          <p:cNvCxnSpPr>
            <a:cxnSpLocks/>
            <a:stCxn id="46" idx="2"/>
            <a:endCxn id="36" idx="0"/>
          </p:cNvCxnSpPr>
          <p:nvPr/>
        </p:nvCxnSpPr>
        <p:spPr>
          <a:xfrm flipH="1">
            <a:off x="6095999" y="3159384"/>
            <a:ext cx="1" cy="3278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F40BC68E-54EC-4663-A41B-23C2874A79FB}"/>
              </a:ext>
            </a:extLst>
          </p:cNvPr>
          <p:cNvSpPr/>
          <p:nvPr/>
        </p:nvSpPr>
        <p:spPr>
          <a:xfrm>
            <a:off x="8172449" y="5505450"/>
            <a:ext cx="2809875" cy="742950"/>
          </a:xfrm>
          <a:prstGeom prst="roundRec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Bærekraftrapportering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04E2D31-EF64-415C-9FE5-EE837755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94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27" y="18255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chemeClr val="accent1">
                    <a:lumMod val="50000"/>
                  </a:schemeClr>
                </a:solidFill>
              </a:rPr>
              <a:t>Bærekraftrapportering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726A95-6ADC-401E-A8AD-845EFAFA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26" y="1716454"/>
            <a:ext cx="6862894" cy="1998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Økte krav til bærekraftrapportering tvinger seg frem.</a:t>
            </a:r>
          </a:p>
          <a:p>
            <a:pPr marL="0" indent="0">
              <a:buNone/>
            </a:pPr>
            <a:r>
              <a:rPr lang="nb-NO" b="0" i="0" dirty="0">
                <a:solidFill>
                  <a:schemeClr val="accent1">
                    <a:lumMod val="50000"/>
                  </a:schemeClr>
                </a:solidFill>
                <a:effectLst/>
                <a:latin typeface="Circular"/>
              </a:rPr>
              <a:t>I april 2021 lanserte EU utkastet til et nytt direktiv,</a:t>
            </a:r>
          </a:p>
          <a:p>
            <a:pPr marL="0" indent="0">
              <a:buNone/>
            </a:pPr>
            <a:r>
              <a:rPr lang="nb-NO" b="0" i="0" dirty="0">
                <a:solidFill>
                  <a:schemeClr val="accent1">
                    <a:lumMod val="50000"/>
                  </a:schemeClr>
                </a:solidFill>
                <a:effectLst/>
                <a:latin typeface="Circular"/>
              </a:rPr>
              <a:t> </a:t>
            </a:r>
            <a:r>
              <a:rPr lang="nb-NO" b="1" i="0" dirty="0" err="1">
                <a:solidFill>
                  <a:srgbClr val="FF0000"/>
                </a:solidFill>
                <a:effectLst/>
                <a:latin typeface="Circular"/>
              </a:rPr>
              <a:t>Corporate</a:t>
            </a:r>
            <a:r>
              <a:rPr lang="nb-NO" b="1" i="0" dirty="0">
                <a:solidFill>
                  <a:srgbClr val="FF0000"/>
                </a:solidFill>
                <a:effectLst/>
                <a:latin typeface="Circular"/>
              </a:rPr>
              <a:t> </a:t>
            </a:r>
            <a:r>
              <a:rPr lang="nb-NO" b="1" i="0" dirty="0" err="1">
                <a:solidFill>
                  <a:srgbClr val="FF0000"/>
                </a:solidFill>
                <a:effectLst/>
                <a:latin typeface="Circular"/>
              </a:rPr>
              <a:t>Sustainability</a:t>
            </a:r>
            <a:r>
              <a:rPr lang="nb-NO" b="1" i="0" dirty="0">
                <a:solidFill>
                  <a:srgbClr val="FF0000"/>
                </a:solidFill>
                <a:effectLst/>
                <a:latin typeface="Circular"/>
              </a:rPr>
              <a:t> Reporting Directive (CSRD)</a:t>
            </a:r>
            <a:r>
              <a:rPr lang="nb-NO" b="0" i="0" dirty="0">
                <a:solidFill>
                  <a:srgbClr val="FF0000"/>
                </a:solidFill>
                <a:effectLst/>
                <a:latin typeface="Circular"/>
              </a:rPr>
              <a:t>. </a:t>
            </a:r>
          </a:p>
          <a:p>
            <a:pPr marL="0" indent="0">
              <a:buNone/>
            </a:pPr>
            <a:r>
              <a:rPr lang="nb-NO" b="0" i="0" dirty="0">
                <a:solidFill>
                  <a:schemeClr val="accent1">
                    <a:lumMod val="50000"/>
                  </a:schemeClr>
                </a:solidFill>
                <a:effectLst/>
                <a:latin typeface="Circular"/>
              </a:rPr>
              <a:t>CSRD setter strenge krav til selskapers bærekraft-rapportering. 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23257" y="6341003"/>
            <a:ext cx="936809" cy="432676"/>
          </a:xfrm>
        </p:spPr>
        <p:txBody>
          <a:bodyPr/>
          <a:lstStyle/>
          <a:p>
            <a:pPr algn="ctr">
              <a:defRPr/>
            </a:pPr>
            <a:fld id="{7DC9BD0D-2733-405F-8542-B1CD091E5C89}" type="slidenum">
              <a:rPr lang="en-US" altLang="nb-NO" smtClean="0"/>
              <a:pPr algn="ctr">
                <a:defRPr/>
              </a:pPr>
              <a:t>14</a:t>
            </a:fld>
            <a:endParaRPr lang="en-US" altLang="nb-NO" dirty="0"/>
          </a:p>
        </p:txBody>
      </p:sp>
      <p:pic>
        <p:nvPicPr>
          <p:cNvPr id="5122" name="Picture 2" descr="Webinar om bærekraftsrapportering | Finans Norge">
            <a:extLst>
              <a:ext uri="{FF2B5EF4-FFF2-40B4-BE49-F238E27FC236}">
                <a16:creationId xmlns:a16="http://schemas.microsoft.com/office/drawing/2014/main" id="{E114BA02-F257-481B-B4D9-B3B9FD68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85" y="1343818"/>
            <a:ext cx="4681088" cy="31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889BCF9-9B89-43ED-8AA6-957AEA859001}"/>
              </a:ext>
            </a:extLst>
          </p:cNvPr>
          <p:cNvSpPr txBox="1">
            <a:spLocks/>
          </p:cNvSpPr>
          <p:nvPr/>
        </p:nvSpPr>
        <p:spPr>
          <a:xfrm>
            <a:off x="284526" y="4603268"/>
            <a:ext cx="11418116" cy="16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Kan </a:t>
            </a:r>
            <a:r>
              <a:rPr lang="nb-NO" b="1" dirty="0">
                <a:solidFill>
                  <a:srgbClr val="FF0000"/>
                </a:solidFill>
              </a:rPr>
              <a:t>ERP-systemene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 utvikles til å bli en datakilde for bærekraftrapportering?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Ja, men det krever at datamodellene utvides til å omfatte f.eks. hvilken miljøbelastning en produksjonslinje har på omgivelsene.</a:t>
            </a:r>
          </a:p>
        </p:txBody>
      </p:sp>
    </p:spTree>
    <p:extLst>
      <p:ext uri="{BB962C8B-B14F-4D97-AF65-F5344CB8AC3E}">
        <p14:creationId xmlns:p14="http://schemas.microsoft.com/office/powerpoint/2010/main" val="375541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69FFAEC-E844-4168-8D84-9A7737ECFDC1}"/>
              </a:ext>
            </a:extLst>
          </p:cNvPr>
          <p:cNvSpPr/>
          <p:nvPr/>
        </p:nvSpPr>
        <p:spPr>
          <a:xfrm>
            <a:off x="2001170" y="5184397"/>
            <a:ext cx="3787235" cy="629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10" y="112970"/>
            <a:ext cx="11679179" cy="132556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En utvidet tjenestearkitektur som støtter opp under det Gartner kaller en </a:t>
            </a:r>
            <a:r>
              <a:rPr lang="nb-NO" b="1" dirty="0" err="1">
                <a:solidFill>
                  <a:srgbClr val="FF0000"/>
                </a:solidFill>
              </a:rPr>
              <a:t>Composable</a:t>
            </a:r>
            <a:r>
              <a:rPr lang="nb-NO" b="1" dirty="0">
                <a:solidFill>
                  <a:srgbClr val="FF0000"/>
                </a:solidFill>
              </a:rPr>
              <a:t> ERP Architecture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41AF79-77D0-4F7D-B715-2FCACEE7ADC9}"/>
              </a:ext>
            </a:extLst>
          </p:cNvPr>
          <p:cNvSpPr/>
          <p:nvPr/>
        </p:nvSpPr>
        <p:spPr>
          <a:xfrm>
            <a:off x="2001170" y="3322041"/>
            <a:ext cx="3787235" cy="169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63B67C-8803-46AA-AA75-950A9C146521}"/>
              </a:ext>
            </a:extLst>
          </p:cNvPr>
          <p:cNvSpPr/>
          <p:nvPr/>
        </p:nvSpPr>
        <p:spPr>
          <a:xfrm>
            <a:off x="2189529" y="4311942"/>
            <a:ext cx="3450885" cy="5536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Kjernesystem</a:t>
            </a:r>
          </a:p>
          <a:p>
            <a:pPr algn="ctr"/>
            <a:r>
              <a:rPr lang="nb-NO" dirty="0"/>
              <a:t>ERP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EDE64F1-308A-4E82-8E94-769585F7D70F}"/>
              </a:ext>
            </a:extLst>
          </p:cNvPr>
          <p:cNvSpPr/>
          <p:nvPr/>
        </p:nvSpPr>
        <p:spPr>
          <a:xfrm>
            <a:off x="2189529" y="3497009"/>
            <a:ext cx="721452" cy="5536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Nisje-løsning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D8BFB10-A081-4DA5-BDF0-F85771FB1B69}"/>
              </a:ext>
            </a:extLst>
          </p:cNvPr>
          <p:cNvSpPr/>
          <p:nvPr/>
        </p:nvSpPr>
        <p:spPr>
          <a:xfrm>
            <a:off x="3099340" y="3497009"/>
            <a:ext cx="721452" cy="553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Nisje-løsning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2635274-234F-4282-9851-B40864ED86B3}"/>
              </a:ext>
            </a:extLst>
          </p:cNvPr>
          <p:cNvSpPr/>
          <p:nvPr/>
        </p:nvSpPr>
        <p:spPr>
          <a:xfrm>
            <a:off x="4009151" y="3497009"/>
            <a:ext cx="721452" cy="55367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Nisje-løsning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401A6C9-0269-4646-A3FB-4EC956B4E873}"/>
              </a:ext>
            </a:extLst>
          </p:cNvPr>
          <p:cNvSpPr/>
          <p:nvPr/>
        </p:nvSpPr>
        <p:spPr>
          <a:xfrm>
            <a:off x="4918962" y="3497009"/>
            <a:ext cx="721452" cy="5536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Nisje-løsning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5C8FF1B-06E2-4361-8479-1A714A89B13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550255" y="4050682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E2E554CF-FEFB-4293-B60E-EC5CFE1A3114}"/>
              </a:ext>
            </a:extLst>
          </p:cNvPr>
          <p:cNvCxnSpPr>
            <a:cxnSpLocks/>
          </p:cNvCxnSpPr>
          <p:nvPr/>
        </p:nvCxnSpPr>
        <p:spPr>
          <a:xfrm>
            <a:off x="3482832" y="4035302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00D5B1FB-B0E9-43CF-A5D2-2012AC5E8CF0}"/>
              </a:ext>
            </a:extLst>
          </p:cNvPr>
          <p:cNvCxnSpPr>
            <a:cxnSpLocks/>
          </p:cNvCxnSpPr>
          <p:nvPr/>
        </p:nvCxnSpPr>
        <p:spPr>
          <a:xfrm>
            <a:off x="4365075" y="4045089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468CE9A7-302A-41A5-8AF7-2A9378A6E865}"/>
              </a:ext>
            </a:extLst>
          </p:cNvPr>
          <p:cNvCxnSpPr>
            <a:cxnSpLocks/>
          </p:cNvCxnSpPr>
          <p:nvPr/>
        </p:nvCxnSpPr>
        <p:spPr>
          <a:xfrm>
            <a:off x="5247318" y="4046487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F0C68C19-7F4E-49D4-9B6A-4C1717D4B808}"/>
              </a:ext>
            </a:extLst>
          </p:cNvPr>
          <p:cNvSpPr/>
          <p:nvPr/>
        </p:nvSpPr>
        <p:spPr>
          <a:xfrm>
            <a:off x="2232675" y="5300642"/>
            <a:ext cx="360726" cy="36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AI</a:t>
            </a:r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5B261EB6-323F-460B-95D6-EDD8A9C7D394}"/>
              </a:ext>
            </a:extLst>
          </p:cNvPr>
          <p:cNvSpPr/>
          <p:nvPr/>
        </p:nvSpPr>
        <p:spPr>
          <a:xfrm>
            <a:off x="2695468" y="5300642"/>
            <a:ext cx="807744" cy="36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Datalake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788031BE-AE8C-428D-8D0D-725C50381969}"/>
              </a:ext>
            </a:extLst>
          </p:cNvPr>
          <p:cNvSpPr/>
          <p:nvPr/>
        </p:nvSpPr>
        <p:spPr>
          <a:xfrm>
            <a:off x="3577207" y="5309030"/>
            <a:ext cx="954050" cy="36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Integration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C59C09F3-F0AE-4BDE-AAF5-906FB38E4F7C}"/>
              </a:ext>
            </a:extLst>
          </p:cNvPr>
          <p:cNvSpPr/>
          <p:nvPr/>
        </p:nvSpPr>
        <p:spPr>
          <a:xfrm>
            <a:off x="4605252" y="5300642"/>
            <a:ext cx="954050" cy="36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err="1"/>
              <a:t>Blockchain</a:t>
            </a:r>
            <a:endParaRPr lang="nb-NO" sz="1200" dirty="0"/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794B43AB-7614-41A6-8FED-59E49F59D0E0}"/>
              </a:ext>
            </a:extLst>
          </p:cNvPr>
          <p:cNvCxnSpPr>
            <a:cxnSpLocks/>
          </p:cNvCxnSpPr>
          <p:nvPr/>
        </p:nvCxnSpPr>
        <p:spPr>
          <a:xfrm>
            <a:off x="5075340" y="5025006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89A3C638-10B7-4DF1-9308-830C3E47EDE5}"/>
              </a:ext>
            </a:extLst>
          </p:cNvPr>
          <p:cNvCxnSpPr>
            <a:cxnSpLocks/>
          </p:cNvCxnSpPr>
          <p:nvPr/>
        </p:nvCxnSpPr>
        <p:spPr>
          <a:xfrm>
            <a:off x="4019724" y="5026404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56A03CD4-26A2-4FA4-90A3-6161E9EF63F5}"/>
              </a:ext>
            </a:extLst>
          </p:cNvPr>
          <p:cNvCxnSpPr>
            <a:cxnSpLocks/>
          </p:cNvCxnSpPr>
          <p:nvPr/>
        </p:nvCxnSpPr>
        <p:spPr>
          <a:xfrm>
            <a:off x="3123499" y="5027802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516DB8FC-5014-4EAE-8B85-B141314BB693}"/>
              </a:ext>
            </a:extLst>
          </p:cNvPr>
          <p:cNvCxnSpPr>
            <a:cxnSpLocks/>
          </p:cNvCxnSpPr>
          <p:nvPr/>
        </p:nvCxnSpPr>
        <p:spPr>
          <a:xfrm>
            <a:off x="2428610" y="5029200"/>
            <a:ext cx="0" cy="261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7402574-12A4-464A-B26E-B0B5CB20093A}"/>
              </a:ext>
            </a:extLst>
          </p:cNvPr>
          <p:cNvSpPr txBox="1"/>
          <p:nvPr/>
        </p:nvSpPr>
        <p:spPr>
          <a:xfrm>
            <a:off x="499946" y="5137657"/>
            <a:ext cx="14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AWS </a:t>
            </a:r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PaaS</a:t>
            </a:r>
            <a:endParaRPr lang="nb-NO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Azure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PaaS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2974388-F28E-4F9E-BBFE-E9A404A49489}"/>
              </a:ext>
            </a:extLst>
          </p:cNvPr>
          <p:cNvSpPr txBox="1"/>
          <p:nvPr/>
        </p:nvSpPr>
        <p:spPr>
          <a:xfrm>
            <a:off x="-53097" y="3810156"/>
            <a:ext cx="2077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1" dirty="0">
                <a:solidFill>
                  <a:schemeClr val="accent1">
                    <a:lumMod val="50000"/>
                  </a:schemeClr>
                </a:solidFill>
              </a:rPr>
              <a:t>INFOR </a:t>
            </a:r>
            <a:r>
              <a:rPr lang="nb-NO" sz="1400" b="1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nb-NO" sz="1400" b="1" dirty="0">
                <a:solidFill>
                  <a:schemeClr val="accent1">
                    <a:lumMod val="50000"/>
                  </a:schemeClr>
                </a:solidFill>
              </a:rPr>
              <a:t> Suite</a:t>
            </a:r>
          </a:p>
          <a:p>
            <a:pPr algn="r"/>
            <a:r>
              <a:rPr lang="nb-NO" sz="1400" b="1" dirty="0">
                <a:solidFill>
                  <a:schemeClr val="accent1">
                    <a:lumMod val="50000"/>
                  </a:schemeClr>
                </a:solidFill>
              </a:rPr>
              <a:t>IFS </a:t>
            </a:r>
            <a:r>
              <a:rPr lang="nb-NO" sz="1400" b="1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endParaRPr lang="nb-NO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nb-NO" sz="1400" b="1" dirty="0">
                <a:solidFill>
                  <a:srgbClr val="FF0000"/>
                </a:solidFill>
              </a:rPr>
              <a:t>Microsoft Dynamics 365</a:t>
            </a:r>
          </a:p>
          <a:p>
            <a:pPr algn="r"/>
            <a:r>
              <a:rPr lang="nb-NO" sz="1400" b="1" dirty="0">
                <a:solidFill>
                  <a:schemeClr val="accent1">
                    <a:lumMod val="50000"/>
                  </a:schemeClr>
                </a:solidFill>
              </a:rPr>
              <a:t>Visma.net</a:t>
            </a:r>
          </a:p>
          <a:p>
            <a:pPr algn="r"/>
            <a:r>
              <a:rPr lang="nb-NO" sz="1400" b="1" dirty="0" err="1">
                <a:solidFill>
                  <a:schemeClr val="accent1">
                    <a:lumMod val="50000"/>
                  </a:schemeClr>
                </a:solidFill>
              </a:rPr>
              <a:t>SalesForce</a:t>
            </a:r>
            <a:endParaRPr lang="nb-NO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Pil: høyre 25">
            <a:extLst>
              <a:ext uri="{FF2B5EF4-FFF2-40B4-BE49-F238E27FC236}">
                <a16:creationId xmlns:a16="http://schemas.microsoft.com/office/drawing/2014/main" id="{5506195D-1441-4A5E-9BD2-A5E246B21A10}"/>
              </a:ext>
            </a:extLst>
          </p:cNvPr>
          <p:cNvSpPr/>
          <p:nvPr/>
        </p:nvSpPr>
        <p:spPr>
          <a:xfrm>
            <a:off x="5858467" y="3944654"/>
            <a:ext cx="109756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780AE4D-0CB7-474B-835B-213E3E5390DB}"/>
              </a:ext>
            </a:extLst>
          </p:cNvPr>
          <p:cNvSpPr/>
          <p:nvPr/>
        </p:nvSpPr>
        <p:spPr>
          <a:xfrm>
            <a:off x="7054441" y="3284068"/>
            <a:ext cx="1748472" cy="2529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</a:rPr>
              <a:t>Prosesskatalog: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Purchase</a:t>
            </a:r>
            <a:r>
              <a:rPr lang="nb-NO" sz="1200" dirty="0">
                <a:solidFill>
                  <a:schemeClr val="tx1"/>
                </a:solidFill>
              </a:rPr>
              <a:t> to </a:t>
            </a:r>
            <a:r>
              <a:rPr lang="nb-NO" sz="1200" dirty="0" err="1">
                <a:solidFill>
                  <a:schemeClr val="tx1"/>
                </a:solidFill>
              </a:rPr>
              <a:t>pay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Hire to </a:t>
            </a:r>
            <a:r>
              <a:rPr lang="nb-NO" sz="1200" dirty="0" err="1">
                <a:solidFill>
                  <a:schemeClr val="tx1"/>
                </a:solidFill>
              </a:rPr>
              <a:t>retire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Order to 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Osv.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X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3679BD13-153D-42BE-8684-D96D1DFF2E84}"/>
              </a:ext>
            </a:extLst>
          </p:cNvPr>
          <p:cNvSpPr txBox="1"/>
          <p:nvPr/>
        </p:nvSpPr>
        <p:spPr>
          <a:xfrm>
            <a:off x="6869101" y="2069353"/>
            <a:ext cx="2327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Kundene forholder seg</a:t>
            </a:r>
          </a:p>
          <a:p>
            <a:r>
              <a:rPr lang="nb-NO" sz="1600" b="1" dirty="0"/>
              <a:t>til en prosessorientert tjenestekatalog</a:t>
            </a:r>
            <a:r>
              <a:rPr lang="nb-NO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nb-NO" sz="1600" b="1" dirty="0"/>
              <a:t>i anskaffelsesfasen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4F2BBDB-CDEA-44B3-9EF3-4176342BB0D1}"/>
              </a:ext>
            </a:extLst>
          </p:cNvPr>
          <p:cNvSpPr/>
          <p:nvPr/>
        </p:nvSpPr>
        <p:spPr>
          <a:xfrm>
            <a:off x="1997485" y="2206306"/>
            <a:ext cx="3787235" cy="822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APP-Store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E394036-11B7-426D-A689-8A3C877C4603}"/>
              </a:ext>
            </a:extLst>
          </p:cNvPr>
          <p:cNvSpPr/>
          <p:nvPr/>
        </p:nvSpPr>
        <p:spPr>
          <a:xfrm>
            <a:off x="2088859" y="2298584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6B52C9BA-A45D-4C9F-95A5-1A26011ADDDE}"/>
              </a:ext>
            </a:extLst>
          </p:cNvPr>
          <p:cNvSpPr/>
          <p:nvPr/>
        </p:nvSpPr>
        <p:spPr>
          <a:xfrm>
            <a:off x="2241259" y="2568430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02B6901-EDC2-4ED8-A3D7-EB16EEB0B999}"/>
              </a:ext>
            </a:extLst>
          </p:cNvPr>
          <p:cNvSpPr/>
          <p:nvPr/>
        </p:nvSpPr>
        <p:spPr>
          <a:xfrm>
            <a:off x="2652321" y="2467762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5836BD9-1C9A-470A-A157-7EE2F54F3BE8}"/>
              </a:ext>
            </a:extLst>
          </p:cNvPr>
          <p:cNvSpPr/>
          <p:nvPr/>
        </p:nvSpPr>
        <p:spPr>
          <a:xfrm>
            <a:off x="3006059" y="2695663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866B955-D8C5-4124-BBE6-3B179A8B09DB}"/>
              </a:ext>
            </a:extLst>
          </p:cNvPr>
          <p:cNvSpPr/>
          <p:nvPr/>
        </p:nvSpPr>
        <p:spPr>
          <a:xfrm>
            <a:off x="3276910" y="2298584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1D5DA1B-1619-4C45-BDC8-9204FAF117CC}"/>
              </a:ext>
            </a:extLst>
          </p:cNvPr>
          <p:cNvSpPr/>
          <p:nvPr/>
        </p:nvSpPr>
        <p:spPr>
          <a:xfrm>
            <a:off x="4280366" y="2265027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1E74BB7-BDC8-4B7A-82D8-9E2EF18FBE32}"/>
              </a:ext>
            </a:extLst>
          </p:cNvPr>
          <p:cNvSpPr/>
          <p:nvPr/>
        </p:nvSpPr>
        <p:spPr>
          <a:xfrm>
            <a:off x="3961274" y="2769766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FDF028A8-FB79-413F-B5D5-3C825899D24D}"/>
              </a:ext>
            </a:extLst>
          </p:cNvPr>
          <p:cNvSpPr/>
          <p:nvPr/>
        </p:nvSpPr>
        <p:spPr>
          <a:xfrm>
            <a:off x="4472159" y="2695663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1FC0FA9-3DAE-4D71-A2B4-71B00CF80F71}"/>
              </a:ext>
            </a:extLst>
          </p:cNvPr>
          <p:cNvSpPr/>
          <p:nvPr/>
        </p:nvSpPr>
        <p:spPr>
          <a:xfrm>
            <a:off x="4701427" y="2330741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60F1E88-C267-4DA1-BC4F-A677061AA4D6}"/>
              </a:ext>
            </a:extLst>
          </p:cNvPr>
          <p:cNvSpPr/>
          <p:nvPr/>
        </p:nvSpPr>
        <p:spPr>
          <a:xfrm>
            <a:off x="5243760" y="2594995"/>
            <a:ext cx="209724" cy="201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FC57457F-8BA7-4F83-BE62-36C289A9B970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346121" y="2769766"/>
            <a:ext cx="0" cy="552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F5506F4B-55BF-47AC-A2E5-6233C3D8B2AA}"/>
              </a:ext>
            </a:extLst>
          </p:cNvPr>
          <p:cNvCxnSpPr>
            <a:cxnSpLocks/>
          </p:cNvCxnSpPr>
          <p:nvPr/>
        </p:nvCxnSpPr>
        <p:spPr>
          <a:xfrm>
            <a:off x="2757183" y="2671895"/>
            <a:ext cx="0" cy="6501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A9A619B6-5CD5-4647-8190-9D171A3ED3A1}"/>
              </a:ext>
            </a:extLst>
          </p:cNvPr>
          <p:cNvCxnSpPr>
            <a:cxnSpLocks/>
          </p:cNvCxnSpPr>
          <p:nvPr/>
        </p:nvCxnSpPr>
        <p:spPr>
          <a:xfrm>
            <a:off x="2189529" y="2499920"/>
            <a:ext cx="0" cy="8221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00D1E9FC-6840-44E8-882C-4EC6B56E5330}"/>
              </a:ext>
            </a:extLst>
          </p:cNvPr>
          <p:cNvCxnSpPr>
            <a:cxnSpLocks/>
          </p:cNvCxnSpPr>
          <p:nvPr/>
        </p:nvCxnSpPr>
        <p:spPr>
          <a:xfrm>
            <a:off x="3110921" y="2896999"/>
            <a:ext cx="0" cy="425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pilkobling 64">
            <a:extLst>
              <a:ext uri="{FF2B5EF4-FFF2-40B4-BE49-F238E27FC236}">
                <a16:creationId xmlns:a16="http://schemas.microsoft.com/office/drawing/2014/main" id="{CB0681EE-3577-423E-8306-848ED3CF1CE3}"/>
              </a:ext>
            </a:extLst>
          </p:cNvPr>
          <p:cNvCxnSpPr>
            <a:cxnSpLocks/>
          </p:cNvCxnSpPr>
          <p:nvPr/>
        </p:nvCxnSpPr>
        <p:spPr>
          <a:xfrm>
            <a:off x="3381772" y="2493322"/>
            <a:ext cx="0" cy="828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DDC8E94C-F309-4339-B45C-D3D4C8DAFDB2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4066136" y="2971102"/>
            <a:ext cx="0" cy="350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C5B2019E-7C32-40BA-81FD-66C9FC562D29}"/>
              </a:ext>
            </a:extLst>
          </p:cNvPr>
          <p:cNvCxnSpPr>
            <a:cxnSpLocks/>
          </p:cNvCxnSpPr>
          <p:nvPr/>
        </p:nvCxnSpPr>
        <p:spPr>
          <a:xfrm>
            <a:off x="4387422" y="2477802"/>
            <a:ext cx="0" cy="8287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pilkobling 74">
            <a:extLst>
              <a:ext uri="{FF2B5EF4-FFF2-40B4-BE49-F238E27FC236}">
                <a16:creationId xmlns:a16="http://schemas.microsoft.com/office/drawing/2014/main" id="{2897D68E-E10F-446D-9A10-1FFBFF9BA7A7}"/>
              </a:ext>
            </a:extLst>
          </p:cNvPr>
          <p:cNvCxnSpPr>
            <a:cxnSpLocks/>
          </p:cNvCxnSpPr>
          <p:nvPr/>
        </p:nvCxnSpPr>
        <p:spPr>
          <a:xfrm>
            <a:off x="4577021" y="2874824"/>
            <a:ext cx="0" cy="431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pilkobling 76">
            <a:extLst>
              <a:ext uri="{FF2B5EF4-FFF2-40B4-BE49-F238E27FC236}">
                <a16:creationId xmlns:a16="http://schemas.microsoft.com/office/drawing/2014/main" id="{700CC0CD-039A-4D7E-B329-17A669A69B1A}"/>
              </a:ext>
            </a:extLst>
          </p:cNvPr>
          <p:cNvCxnSpPr>
            <a:cxnSpLocks/>
          </p:cNvCxnSpPr>
          <p:nvPr/>
        </p:nvCxnSpPr>
        <p:spPr>
          <a:xfrm>
            <a:off x="4804319" y="2526681"/>
            <a:ext cx="0" cy="795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pilkobling 78">
            <a:extLst>
              <a:ext uri="{FF2B5EF4-FFF2-40B4-BE49-F238E27FC236}">
                <a16:creationId xmlns:a16="http://schemas.microsoft.com/office/drawing/2014/main" id="{2AAAF1A0-6A0C-483C-87FA-9CE8D45905B6}"/>
              </a:ext>
            </a:extLst>
          </p:cNvPr>
          <p:cNvCxnSpPr>
            <a:cxnSpLocks/>
          </p:cNvCxnSpPr>
          <p:nvPr/>
        </p:nvCxnSpPr>
        <p:spPr>
          <a:xfrm flipH="1">
            <a:off x="5348622" y="2781119"/>
            <a:ext cx="6419" cy="540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9C70416C-EDEF-4695-B16F-E91EE27902A5}"/>
              </a:ext>
            </a:extLst>
          </p:cNvPr>
          <p:cNvSpPr txBox="1"/>
          <p:nvPr/>
        </p:nvSpPr>
        <p:spPr>
          <a:xfrm>
            <a:off x="92279" y="2309555"/>
            <a:ext cx="18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Økosystemet</a:t>
            </a:r>
          </a:p>
          <a:p>
            <a:pPr algn="r"/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3. Parts utviklere </a:t>
            </a:r>
          </a:p>
        </p:txBody>
      </p:sp>
      <p:sp>
        <p:nvSpPr>
          <p:cNvPr id="78" name="Pil: femkant 77">
            <a:extLst>
              <a:ext uri="{FF2B5EF4-FFF2-40B4-BE49-F238E27FC236}">
                <a16:creationId xmlns:a16="http://schemas.microsoft.com/office/drawing/2014/main" id="{383BB722-98E4-44A1-A421-8E82B22C87DE}"/>
              </a:ext>
            </a:extLst>
          </p:cNvPr>
          <p:cNvSpPr/>
          <p:nvPr/>
        </p:nvSpPr>
        <p:spPr>
          <a:xfrm>
            <a:off x="9398681" y="3880416"/>
            <a:ext cx="867562" cy="13267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Prosess 1</a:t>
            </a:r>
          </a:p>
        </p:txBody>
      </p:sp>
      <p:sp>
        <p:nvSpPr>
          <p:cNvPr id="83" name="Pil: femkant 82">
            <a:extLst>
              <a:ext uri="{FF2B5EF4-FFF2-40B4-BE49-F238E27FC236}">
                <a16:creationId xmlns:a16="http://schemas.microsoft.com/office/drawing/2014/main" id="{0ED5A9E8-6A0F-42F6-B495-3C93A1C0539B}"/>
              </a:ext>
            </a:extLst>
          </p:cNvPr>
          <p:cNvSpPr/>
          <p:nvPr/>
        </p:nvSpPr>
        <p:spPr>
          <a:xfrm>
            <a:off x="10266243" y="4175719"/>
            <a:ext cx="867562" cy="13267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Prosess 2</a:t>
            </a:r>
          </a:p>
        </p:txBody>
      </p:sp>
      <p:sp>
        <p:nvSpPr>
          <p:cNvPr id="84" name="Pil: femkant 83">
            <a:extLst>
              <a:ext uri="{FF2B5EF4-FFF2-40B4-BE49-F238E27FC236}">
                <a16:creationId xmlns:a16="http://schemas.microsoft.com/office/drawing/2014/main" id="{A76073B2-7E79-4381-94E8-53343EFC1DEB}"/>
              </a:ext>
            </a:extLst>
          </p:cNvPr>
          <p:cNvSpPr/>
          <p:nvPr/>
        </p:nvSpPr>
        <p:spPr>
          <a:xfrm>
            <a:off x="11133805" y="4482485"/>
            <a:ext cx="867562" cy="13267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Prosess 3</a:t>
            </a:r>
          </a:p>
        </p:txBody>
      </p:sp>
      <p:cxnSp>
        <p:nvCxnSpPr>
          <p:cNvPr id="82" name="Rett linje 81">
            <a:extLst>
              <a:ext uri="{FF2B5EF4-FFF2-40B4-BE49-F238E27FC236}">
                <a16:creationId xmlns:a16="http://schemas.microsoft.com/office/drawing/2014/main" id="{5F7B764C-7CA9-446A-B9F8-D8675244EB8F}"/>
              </a:ext>
            </a:extLst>
          </p:cNvPr>
          <p:cNvCxnSpPr>
            <a:stCxn id="78" idx="3"/>
            <a:endCxn id="83" idx="1"/>
          </p:cNvCxnSpPr>
          <p:nvPr/>
        </p:nvCxnSpPr>
        <p:spPr>
          <a:xfrm>
            <a:off x="10266243" y="3946751"/>
            <a:ext cx="0" cy="295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ED0B4891-3EC1-4161-A7CF-38B067588344}"/>
              </a:ext>
            </a:extLst>
          </p:cNvPr>
          <p:cNvCxnSpPr>
            <a:stCxn id="83" idx="3"/>
            <a:endCxn id="84" idx="1"/>
          </p:cNvCxnSpPr>
          <p:nvPr/>
        </p:nvCxnSpPr>
        <p:spPr>
          <a:xfrm>
            <a:off x="11133805" y="4242054"/>
            <a:ext cx="0" cy="306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F9C239A4-0B70-483D-8F3A-96B16FC05E86}"/>
              </a:ext>
            </a:extLst>
          </p:cNvPr>
          <p:cNvSpPr txBox="1"/>
          <p:nvPr/>
        </p:nvSpPr>
        <p:spPr>
          <a:xfrm>
            <a:off x="9123600" y="2094111"/>
            <a:ext cx="3138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Kundene tar utgangspunkt i prekonfigurerte prosesser</a:t>
            </a:r>
          </a:p>
          <a:p>
            <a:r>
              <a:rPr lang="nb-NO" sz="1600" b="1" dirty="0"/>
              <a:t>(standardiserte forretningsregler)</a:t>
            </a:r>
          </a:p>
          <a:p>
            <a:r>
              <a:rPr lang="nb-NO" sz="1600" b="1" dirty="0"/>
              <a:t>i implementeringsfasen</a:t>
            </a:r>
          </a:p>
        </p:txBody>
      </p:sp>
      <p:sp>
        <p:nvSpPr>
          <p:cNvPr id="92" name="Pil: høyre 91">
            <a:extLst>
              <a:ext uri="{FF2B5EF4-FFF2-40B4-BE49-F238E27FC236}">
                <a16:creationId xmlns:a16="http://schemas.microsoft.com/office/drawing/2014/main" id="{DCDB6701-3FF2-44E2-B9B9-79623DA52485}"/>
              </a:ext>
            </a:extLst>
          </p:cNvPr>
          <p:cNvSpPr/>
          <p:nvPr/>
        </p:nvSpPr>
        <p:spPr>
          <a:xfrm>
            <a:off x="8889268" y="3944654"/>
            <a:ext cx="39273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Picture 2" descr="Blue Software publiserer sin første app i Microsoft AppSource marketplace –  Blue Software">
            <a:extLst>
              <a:ext uri="{FF2B5EF4-FFF2-40B4-BE49-F238E27FC236}">
                <a16:creationId xmlns:a16="http://schemas.microsoft.com/office/drawing/2014/main" id="{8DAFE46C-E31F-4240-9663-CAAAFD0A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25" y="1854753"/>
            <a:ext cx="1008574" cy="3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FN Badge Types | NetSuite">
            <a:extLst>
              <a:ext uri="{FF2B5EF4-FFF2-40B4-BE49-F238E27FC236}">
                <a16:creationId xmlns:a16="http://schemas.microsoft.com/office/drawing/2014/main" id="{C54CC654-FEF9-4CB1-9999-5422D5BE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42" y="1595502"/>
            <a:ext cx="1029524" cy="5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pExchange_Listing">
            <a:extLst>
              <a:ext uri="{FF2B5EF4-FFF2-40B4-BE49-F238E27FC236}">
                <a16:creationId xmlns:a16="http://schemas.microsoft.com/office/drawing/2014/main" id="{D78D63B5-31FE-413C-8E36-925D9196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57" y="1801804"/>
            <a:ext cx="1259818" cy="3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658E760E-3012-444F-890F-DAAA6F5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425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1" y="113906"/>
            <a:ext cx="12116499" cy="132556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4. Generasjons ERP = </a:t>
            </a:r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Composable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 ERP Architecture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904C3-E925-4135-839C-FFBD50963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848" y="1651972"/>
            <a:ext cx="3611633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Vi beveger oss i økende grad mot såkalt </a:t>
            </a:r>
            <a:r>
              <a:rPr lang="nb-NO" b="1" dirty="0" err="1">
                <a:solidFill>
                  <a:srgbClr val="FF0000"/>
                </a:solidFill>
              </a:rPr>
              <a:t>Headless</a:t>
            </a:r>
            <a:r>
              <a:rPr lang="nb-NO" b="1" dirty="0">
                <a:solidFill>
                  <a:srgbClr val="FF0000"/>
                </a:solidFill>
              </a:rPr>
              <a:t> Software (</a:t>
            </a:r>
            <a:r>
              <a:rPr lang="nb-NO" b="1" dirty="0" err="1">
                <a:solidFill>
                  <a:srgbClr val="FF0000"/>
                </a:solidFill>
              </a:rPr>
              <a:t>Headless</a:t>
            </a:r>
            <a:r>
              <a:rPr lang="nb-NO" b="1" dirty="0">
                <a:solidFill>
                  <a:srgbClr val="FF0000"/>
                </a:solidFill>
              </a:rPr>
              <a:t> ERP)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som betyr at vi skiller 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frontend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 (konsumentene) fra 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backend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 (transaksjonsmotoren)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Dette bygger på en API-drevet utvikling</a:t>
            </a:r>
          </a:p>
        </p:txBody>
      </p:sp>
      <p:sp>
        <p:nvSpPr>
          <p:cNvPr id="104" name="AutoShape 4" descr="Bilderesultat for microsoft dynamics 365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5" name="AutoShape 6" descr="Logo Dynamics 36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D5FE649-380E-41B9-BFB7-65EF99B3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3036"/>
            <a:ext cx="8217094" cy="46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Slide Number Placeholder 5">
            <a:extLst>
              <a:ext uri="{FF2B5EF4-FFF2-40B4-BE49-F238E27FC236}">
                <a16:creationId xmlns:a16="http://schemas.microsoft.com/office/drawing/2014/main" id="{C909A150-A88D-49D8-A4F7-520128C7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3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6988"/>
            <a:ext cx="3868548" cy="105975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Løsningens Puls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BB4026-5EF9-4DC9-B137-44F4D4FD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60" y="1149291"/>
            <a:ext cx="4750874" cy="5058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Løsningens Puls er vesentlig for å planlegge kundens mottaksrutiner:</a:t>
            </a:r>
          </a:p>
          <a:p>
            <a:pPr marL="0" indent="0">
              <a:buNone/>
            </a:pP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Når slippes </a:t>
            </a:r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Release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-notes?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Når tas systemtjenesten ned?</a:t>
            </a:r>
          </a:p>
          <a:p>
            <a:r>
              <a:rPr lang="nb-NO" sz="2000" b="1" i="1" dirty="0">
                <a:solidFill>
                  <a:srgbClr val="FF0000"/>
                </a:solidFill>
              </a:rPr>
              <a:t>Hvor lenge er nedetiden?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Kreves det testing?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Kan testen gjennomføres automatisk?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Kan jeg som kunde påvirke når oppgradering skal finne sted?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Må jeg være med på alle oppgraderinger?</a:t>
            </a: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Kan jeg prøve ut nye </a:t>
            </a:r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Functions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Features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i en </a:t>
            </a:r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Sandbox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28" name="Picture 4" descr="Heartbeat Icon - Illustration. Stock Illustration - Illustration of  cardiac, emergency: 89076628">
            <a:extLst>
              <a:ext uri="{FF2B5EF4-FFF2-40B4-BE49-F238E27FC236}">
                <a16:creationId xmlns:a16="http://schemas.microsoft.com/office/drawing/2014/main" id="{9F102641-68F8-4A6D-A4EA-BCAE316D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18" y="1182849"/>
            <a:ext cx="6578082" cy="39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5D47325-FA03-41BF-B2B4-DB95884C8401}"/>
              </a:ext>
            </a:extLst>
          </p:cNvPr>
          <p:cNvSpPr txBox="1"/>
          <p:nvPr/>
        </p:nvSpPr>
        <p:spPr>
          <a:xfrm>
            <a:off x="6382138" y="1966620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Release</a:t>
            </a:r>
            <a:r>
              <a:rPr lang="nb-NO" dirty="0"/>
              <a:t> 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B27F831-955D-4481-831A-DD5CB7B415CD}"/>
              </a:ext>
            </a:extLst>
          </p:cNvPr>
          <p:cNvSpPr txBox="1"/>
          <p:nvPr/>
        </p:nvSpPr>
        <p:spPr>
          <a:xfrm>
            <a:off x="8019389" y="1966620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Release</a:t>
            </a:r>
            <a:r>
              <a:rPr lang="nb-NO" dirty="0"/>
              <a:t> 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D50B767-FA62-4DF5-9629-0B664E0AC4A9}"/>
              </a:ext>
            </a:extLst>
          </p:cNvPr>
          <p:cNvSpPr txBox="1"/>
          <p:nvPr/>
        </p:nvSpPr>
        <p:spPr>
          <a:xfrm>
            <a:off x="9891532" y="1966620"/>
            <a:ext cx="10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Release</a:t>
            </a:r>
            <a:r>
              <a:rPr lang="nb-NO" dirty="0"/>
              <a:t> 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11753B6-A703-4831-8567-E4B9741053A3}"/>
              </a:ext>
            </a:extLst>
          </p:cNvPr>
          <p:cNvSpPr txBox="1"/>
          <p:nvPr/>
        </p:nvSpPr>
        <p:spPr>
          <a:xfrm>
            <a:off x="7457241" y="2817719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Patcher</a:t>
            </a:r>
            <a:endParaRPr lang="nb-NO" sz="16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CCBDA64-F8F8-468F-9A0B-F2A83FE82601}"/>
              </a:ext>
            </a:extLst>
          </p:cNvPr>
          <p:cNvSpPr txBox="1"/>
          <p:nvPr/>
        </p:nvSpPr>
        <p:spPr>
          <a:xfrm>
            <a:off x="9300564" y="2817719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Patcher</a:t>
            </a:r>
            <a:endParaRPr lang="nb-NO" sz="1600" dirty="0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781D593-9EBE-44B3-B8C1-91C74F5177A2}"/>
              </a:ext>
            </a:extLst>
          </p:cNvPr>
          <p:cNvCxnSpPr/>
          <p:nvPr/>
        </p:nvCxnSpPr>
        <p:spPr>
          <a:xfrm>
            <a:off x="7214532" y="3921826"/>
            <a:ext cx="15100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26A28DD-1B3A-401B-BD9A-A3F1BEDC2B91}"/>
              </a:ext>
            </a:extLst>
          </p:cNvPr>
          <p:cNvCxnSpPr/>
          <p:nvPr/>
        </p:nvCxnSpPr>
        <p:spPr>
          <a:xfrm>
            <a:off x="8969689" y="3910612"/>
            <a:ext cx="15100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2D0CF47-A9ED-4BC1-A5C1-193B5B8C6E6B}"/>
              </a:ext>
            </a:extLst>
          </p:cNvPr>
          <p:cNvSpPr txBox="1"/>
          <p:nvPr/>
        </p:nvSpPr>
        <p:spPr>
          <a:xfrm>
            <a:off x="7152522" y="401793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6 måneder = sakte puls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42834F9-1ADA-40F1-A984-EDC4CCD27C60}"/>
              </a:ext>
            </a:extLst>
          </p:cNvPr>
          <p:cNvSpPr txBox="1"/>
          <p:nvPr/>
        </p:nvSpPr>
        <p:spPr>
          <a:xfrm>
            <a:off x="7160820" y="4463803"/>
            <a:ext cx="2909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Daglig/ukentlig = meget høy puls</a:t>
            </a:r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38FA457B-2274-4DDE-8380-4A9C95B5EBD1}"/>
              </a:ext>
            </a:extLst>
          </p:cNvPr>
          <p:cNvCxnSpPr>
            <a:cxnSpLocks/>
          </p:cNvCxnSpPr>
          <p:nvPr/>
        </p:nvCxnSpPr>
        <p:spPr>
          <a:xfrm flipV="1">
            <a:off x="11898845" y="2327499"/>
            <a:ext cx="0" cy="980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E673C84-1478-4F1B-9874-8599496663CE}"/>
              </a:ext>
            </a:extLst>
          </p:cNvPr>
          <p:cNvSpPr txBox="1"/>
          <p:nvPr/>
        </p:nvSpPr>
        <p:spPr>
          <a:xfrm>
            <a:off x="10966635" y="2548746"/>
            <a:ext cx="97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200" dirty="0"/>
              <a:t>Innovasjons-</a:t>
            </a:r>
          </a:p>
          <a:p>
            <a:pPr algn="r"/>
            <a:r>
              <a:rPr lang="nb-NO" sz="1200" dirty="0"/>
              <a:t>kapasitet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3B3E1F6-FBA6-49EE-AE7D-A90EA3565121}"/>
              </a:ext>
            </a:extLst>
          </p:cNvPr>
          <p:cNvSpPr txBox="1"/>
          <p:nvPr/>
        </p:nvSpPr>
        <p:spPr>
          <a:xfrm>
            <a:off x="5613918" y="5139076"/>
            <a:ext cx="657808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Nye funksjoner/egenskaper kommer vanligvis i såkalt «avskrudd form». De aktiveres av kunden, dersom man vurderer at de har forretningsverdi. Dersom kunden ikke tar dette arbeidet alvorlig vil man bygge opp en </a:t>
            </a:r>
            <a:r>
              <a:rPr lang="nb-NO" dirty="0">
                <a:solidFill>
                  <a:srgbClr val="FF0000"/>
                </a:solidFill>
              </a:rPr>
              <a:t>«Innovasjonsgjeld». </a:t>
            </a:r>
            <a:r>
              <a:rPr lang="nb-NO" dirty="0"/>
              <a:t>Man henger etter……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0208C8A-6D16-41A8-90C5-15F44DD7D1F8}"/>
              </a:ext>
            </a:extLst>
          </p:cNvPr>
          <p:cNvSpPr txBox="1"/>
          <p:nvPr/>
        </p:nvSpPr>
        <p:spPr>
          <a:xfrm>
            <a:off x="5613918" y="376834"/>
            <a:ext cx="657808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MÅLET FOR ALLE </a:t>
            </a:r>
            <a:r>
              <a:rPr lang="nb-NO" sz="2000" dirty="0" err="1"/>
              <a:t>SaaS</a:t>
            </a:r>
            <a:r>
              <a:rPr lang="nb-NO" sz="2000" dirty="0"/>
              <a:t>-PRODUSENTER ER DET SAMME: </a:t>
            </a:r>
          </a:p>
          <a:p>
            <a:pPr algn="ctr"/>
            <a:r>
              <a:rPr lang="nb-NO" sz="2000" b="1" dirty="0">
                <a:solidFill>
                  <a:srgbClr val="00B050"/>
                </a:solidFill>
              </a:rPr>
              <a:t>ZERO DOWNTIME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7616850-DD27-4D73-A61C-E4707DF0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53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32" y="36792"/>
            <a:ext cx="4133236" cy="99399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Høy-nivå arkitektur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979634" y="4015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98060" y="2674178"/>
            <a:ext cx="16129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i="1" dirty="0"/>
              <a:t>Fra søk til kjøp + betaling</a:t>
            </a:r>
          </a:p>
          <a:p>
            <a:pPr algn="ctr"/>
            <a:r>
              <a:rPr lang="nb-NO" sz="1600" b="1" i="1" dirty="0">
                <a:solidFill>
                  <a:srgbClr val="C00000"/>
                </a:solidFill>
              </a:rPr>
              <a:t>«KUNDEREISEN»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872" y="2674178"/>
            <a:ext cx="1446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i="1" dirty="0"/>
              <a:t>Fra interessent til ansatt</a:t>
            </a:r>
          </a:p>
          <a:p>
            <a:pPr algn="ctr"/>
            <a:r>
              <a:rPr lang="nb-NO" sz="1600" b="1" i="1" dirty="0">
                <a:solidFill>
                  <a:srgbClr val="C00000"/>
                </a:solidFill>
              </a:rPr>
              <a:t>«KARRIEREN»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278" y="3613361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i="1" dirty="0"/>
              <a:t>Fra anmodning til betaling</a:t>
            </a:r>
          </a:p>
          <a:p>
            <a:pPr algn="ctr"/>
            <a:r>
              <a:rPr lang="nb-NO" sz="1000" i="1" dirty="0"/>
              <a:t>Fra lager til levering</a:t>
            </a:r>
          </a:p>
          <a:p>
            <a:pPr algn="ctr"/>
            <a:r>
              <a:rPr lang="nb-NO" sz="1600" b="1" i="1" dirty="0">
                <a:solidFill>
                  <a:srgbClr val="C00000"/>
                </a:solidFill>
              </a:rPr>
              <a:t>«VAREFLYTEN»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1614" y="5696605"/>
            <a:ext cx="4734759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ERP - Digital Core</a:t>
            </a:r>
          </a:p>
          <a:p>
            <a:pPr algn="ctr"/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(Det </a:t>
            </a:r>
            <a:r>
              <a:rPr lang="en-US" sz="2000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produkt</a:t>
            </a: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-/</a:t>
            </a:r>
            <a:r>
              <a:rPr lang="en-US" sz="2000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prosjektsentriske</a:t>
            </a: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domenet</a:t>
            </a: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0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7889468" y="2442417"/>
            <a:ext cx="793141" cy="1888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06153" y="1982778"/>
            <a:ext cx="2433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Handelsplattform</a:t>
            </a:r>
            <a:endParaRPr lang="en-US" sz="24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(Det </a:t>
            </a:r>
            <a:r>
              <a:rPr lang="en-US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kundesentriske</a:t>
            </a:r>
            <a:r>
              <a:rPr lang="en-US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domenet</a:t>
            </a:r>
            <a:r>
              <a:rPr lang="en-US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6374" y="1979082"/>
            <a:ext cx="21575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</a:rPr>
              <a:t>HRM = </a:t>
            </a:r>
          </a:p>
          <a:p>
            <a:pPr algn="r"/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</a:rPr>
              <a:t>(Det </a:t>
            </a:r>
            <a:r>
              <a:rPr lang="en-US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ansattsentriske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US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domenet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385848" y="2442415"/>
            <a:ext cx="781673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  <a:endCxn id="8" idx="0"/>
          </p:cNvCxnSpPr>
          <p:nvPr/>
        </p:nvCxnSpPr>
        <p:spPr>
          <a:xfrm>
            <a:off x="6028987" y="5076825"/>
            <a:ext cx="7" cy="61978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558247" y="2689179"/>
            <a:ext cx="996363" cy="874229"/>
            <a:chOff x="9285085" y="4054415"/>
            <a:chExt cx="996363" cy="874229"/>
          </a:xfrm>
          <a:effectLst/>
        </p:grpSpPr>
        <p:sp>
          <p:nvSpPr>
            <p:cNvPr id="3" name="Oval 2"/>
            <p:cNvSpPr/>
            <p:nvPr/>
          </p:nvSpPr>
          <p:spPr>
            <a:xfrm>
              <a:off x="9307902" y="4054415"/>
              <a:ext cx="905773" cy="8742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085" y="4168363"/>
              <a:ext cx="996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Data-</a:t>
              </a:r>
            </a:p>
            <a:p>
              <a:pPr algn="ctr"/>
              <a:r>
                <a:rPr lang="en-US" sz="1600" b="1" dirty="0" err="1"/>
                <a:t>plattform</a:t>
              </a:r>
              <a:endParaRPr lang="en-US" sz="16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305054-D95E-404D-B4A8-A9943F37D937}"/>
              </a:ext>
            </a:extLst>
          </p:cNvPr>
          <p:cNvGrpSpPr/>
          <p:nvPr/>
        </p:nvGrpSpPr>
        <p:grpSpPr>
          <a:xfrm>
            <a:off x="6971722" y="1606237"/>
            <a:ext cx="540930" cy="392292"/>
            <a:chOff x="7383636" y="340339"/>
            <a:chExt cx="578510" cy="41954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30EFBA-D3E9-464A-AC14-1BA6ED49CC51}"/>
                </a:ext>
              </a:extLst>
            </p:cNvPr>
            <p:cNvSpPr/>
            <p:nvPr/>
          </p:nvSpPr>
          <p:spPr>
            <a:xfrm>
              <a:off x="7426635" y="340339"/>
              <a:ext cx="419545" cy="419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5E9378-2D34-DD46-925E-95E046033933}"/>
                </a:ext>
              </a:extLst>
            </p:cNvPr>
            <p:cNvSpPr txBox="1"/>
            <p:nvPr/>
          </p:nvSpPr>
          <p:spPr>
            <a:xfrm>
              <a:off x="7383636" y="395324"/>
              <a:ext cx="578510" cy="32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400" dirty="0">
                  <a:solidFill>
                    <a:schemeClr val="bg1"/>
                  </a:solidFill>
                </a:rPr>
                <a:t>B2B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0B5C61-CD15-D64C-882E-4830CF9AE91A}"/>
              </a:ext>
            </a:extLst>
          </p:cNvPr>
          <p:cNvGrpSpPr/>
          <p:nvPr/>
        </p:nvGrpSpPr>
        <p:grpSpPr>
          <a:xfrm>
            <a:off x="6461968" y="1606237"/>
            <a:ext cx="540930" cy="392292"/>
            <a:chOff x="6194233" y="340339"/>
            <a:chExt cx="578510" cy="41954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FFD4958-3626-5843-9E96-6D6B95BC9166}"/>
                </a:ext>
              </a:extLst>
            </p:cNvPr>
            <p:cNvSpPr/>
            <p:nvPr/>
          </p:nvSpPr>
          <p:spPr>
            <a:xfrm>
              <a:off x="6228154" y="340339"/>
              <a:ext cx="419545" cy="4195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1FAF88-2F54-DC47-AEFE-09E9E98B9CEB}"/>
                </a:ext>
              </a:extLst>
            </p:cNvPr>
            <p:cNvSpPr txBox="1"/>
            <p:nvPr/>
          </p:nvSpPr>
          <p:spPr>
            <a:xfrm>
              <a:off x="6194233" y="389288"/>
              <a:ext cx="578510" cy="32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1400" dirty="0">
                  <a:solidFill>
                    <a:schemeClr val="bg1"/>
                  </a:solidFill>
                </a:rPr>
                <a:t>B2C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6EC7FAFD-E86B-B742-99A7-40AABEC3C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49" y="1126469"/>
            <a:ext cx="407243" cy="4072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9F5DC9-B822-7943-9C47-525E61779D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8872">
            <a:off x="7416621" y="3797860"/>
            <a:ext cx="407243" cy="4072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39FB5C-B615-344C-901E-4325C8131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8339">
            <a:off x="4363424" y="3770612"/>
            <a:ext cx="407243" cy="4072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2A27C1-7BD1-FA45-8E12-8127D0F450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33" y="1639069"/>
            <a:ext cx="920571" cy="392292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248F1FC-9D6B-47F2-BA06-A3EADAE9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14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lowchart: Magnetic Disk 57"/>
          <p:cNvSpPr/>
          <p:nvPr/>
        </p:nvSpPr>
        <p:spPr>
          <a:xfrm>
            <a:off x="14627361" y="9854675"/>
            <a:ext cx="45719" cy="5669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</a:t>
            </a:r>
          </a:p>
        </p:txBody>
      </p:sp>
      <p:sp>
        <p:nvSpPr>
          <p:cNvPr id="201" name="Sky 24"/>
          <p:cNvSpPr/>
          <p:nvPr/>
        </p:nvSpPr>
        <p:spPr>
          <a:xfrm>
            <a:off x="15585" y="1"/>
            <a:ext cx="12176415" cy="68580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372364" y="4015332"/>
            <a:ext cx="7743314" cy="2067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Veldokumentert API</a:t>
            </a: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37" name="Rektangel 5"/>
          <p:cNvSpPr/>
          <p:nvPr/>
        </p:nvSpPr>
        <p:spPr>
          <a:xfrm>
            <a:off x="4342050" y="645998"/>
            <a:ext cx="5889673" cy="14908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Veldokumentert API</a:t>
            </a: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38" name="Rektangel 2"/>
          <p:cNvSpPr/>
          <p:nvPr/>
        </p:nvSpPr>
        <p:spPr>
          <a:xfrm>
            <a:off x="4430916" y="926958"/>
            <a:ext cx="5616992" cy="1094704"/>
          </a:xfrm>
          <a:prstGeom prst="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1400" b="1" dirty="0"/>
              <a:t>KUNDESENTRISK </a:t>
            </a:r>
          </a:p>
          <a:p>
            <a:pPr algn="r"/>
            <a:r>
              <a:rPr lang="nb-NO" sz="1400" b="1" dirty="0"/>
              <a:t>DOMENE</a:t>
            </a:r>
          </a:p>
          <a:p>
            <a:pPr algn="ctr"/>
            <a:endParaRPr lang="nb-NO" sz="2800" dirty="0"/>
          </a:p>
          <a:p>
            <a:pPr algn="ctr"/>
            <a:endParaRPr lang="nb-NO" dirty="0"/>
          </a:p>
        </p:txBody>
      </p:sp>
      <p:sp>
        <p:nvSpPr>
          <p:cNvPr id="39" name="Flowchart: Magnetic Disk 38"/>
          <p:cNvSpPr/>
          <p:nvPr/>
        </p:nvSpPr>
        <p:spPr>
          <a:xfrm>
            <a:off x="9495503" y="1408710"/>
            <a:ext cx="514399" cy="570221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</a:t>
            </a:r>
          </a:p>
        </p:txBody>
      </p:sp>
      <p:cxnSp>
        <p:nvCxnSpPr>
          <p:cNvPr id="131" name="Straight Arrow Connector 130"/>
          <p:cNvCxnSpPr>
            <a:cxnSpLocks/>
            <a:stCxn id="72" idx="2"/>
          </p:cNvCxnSpPr>
          <p:nvPr/>
        </p:nvCxnSpPr>
        <p:spPr>
          <a:xfrm>
            <a:off x="3045461" y="3469401"/>
            <a:ext cx="0" cy="5409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382237" y="966194"/>
            <a:ext cx="419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MICROSOFT DYNAMICS 365 </a:t>
            </a:r>
          </a:p>
          <a:p>
            <a:r>
              <a:rPr lang="en-US" b="1" dirty="0">
                <a:solidFill>
                  <a:schemeClr val="bg1"/>
                </a:solidFill>
              </a:rPr>
              <a:t>Customer Engagement (CE)</a:t>
            </a:r>
          </a:p>
          <a:p>
            <a:r>
              <a:rPr lang="en-US" sz="1400" dirty="0">
                <a:solidFill>
                  <a:schemeClr val="bg1"/>
                </a:solidFill>
              </a:rPr>
              <a:t>Sales-Marketing-Customer Service-Field Service-Intelligent order Management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34A040B3-3A3B-4C35-89FB-553B0A5A28F6}"/>
              </a:ext>
            </a:extLst>
          </p:cNvPr>
          <p:cNvGrpSpPr/>
          <p:nvPr/>
        </p:nvGrpSpPr>
        <p:grpSpPr>
          <a:xfrm>
            <a:off x="2526675" y="4313487"/>
            <a:ext cx="7449019" cy="769441"/>
            <a:chOff x="2519511" y="4655216"/>
            <a:chExt cx="7449019" cy="769441"/>
          </a:xfrm>
        </p:grpSpPr>
        <p:sp>
          <p:nvSpPr>
            <p:cNvPr id="5" name="Rektangel 2"/>
            <p:cNvSpPr/>
            <p:nvPr/>
          </p:nvSpPr>
          <p:spPr>
            <a:xfrm>
              <a:off x="2519511" y="4655216"/>
              <a:ext cx="7449019" cy="767045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400" b="1" dirty="0"/>
            </a:p>
            <a:p>
              <a:pPr algn="r"/>
              <a:endParaRPr lang="nb-NO" sz="1400" b="1" dirty="0"/>
            </a:p>
            <a:p>
              <a:pPr algn="r"/>
              <a:r>
                <a:rPr lang="nb-NO" sz="1400" b="1" dirty="0"/>
                <a:t>PRODUKT/PROSJEKTSENTRISK  </a:t>
              </a:r>
            </a:p>
            <a:p>
              <a:pPr algn="r"/>
              <a:r>
                <a:rPr lang="nb-NO" sz="1400" b="1" dirty="0"/>
                <a:t>DOMENE (ERP)</a:t>
              </a:r>
            </a:p>
            <a:p>
              <a:pPr algn="ctr"/>
              <a:endParaRPr lang="nb-NO" sz="2800" dirty="0"/>
            </a:p>
            <a:p>
              <a:pPr algn="ctr"/>
              <a:endParaRPr lang="nb-NO" dirty="0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6522886" y="4735272"/>
              <a:ext cx="514399" cy="572567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pic>
          <p:nvPicPr>
            <p:cNvPr id="49156" name="Picture 4" descr="Bilderesultater for Microsoft Dynamics 365 F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52" y="4773237"/>
              <a:ext cx="603367" cy="5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" name="TextBox 194"/>
            <p:cNvSpPr txBox="1"/>
            <p:nvPr/>
          </p:nvSpPr>
          <p:spPr>
            <a:xfrm>
              <a:off x="3331559" y="4655216"/>
              <a:ext cx="25976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MICROSOFT DYNAMICS 365 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Finance &amp; Operations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Finance-SCM-HR</a:t>
              </a:r>
            </a:p>
          </p:txBody>
        </p:sp>
      </p:grpSp>
      <p:pic>
        <p:nvPicPr>
          <p:cNvPr id="49160" name="Picture 8" descr="Bilderesultater for Microsoft Dynamics 365 Sale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42" y="1156515"/>
            <a:ext cx="836069" cy="7252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93510A95-8A36-40CD-A642-298FD9A66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49" y="6066146"/>
            <a:ext cx="1484343" cy="714165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C5148D9-C1A0-4D4A-B358-4903674A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44" y="-128464"/>
            <a:ext cx="2838154" cy="1325563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Microsoft </a:t>
            </a:r>
          </a:p>
        </p:txBody>
      </p:sp>
      <p:pic>
        <p:nvPicPr>
          <p:cNvPr id="52" name="Picture 47">
            <a:extLst>
              <a:ext uri="{FF2B5EF4-FFF2-40B4-BE49-F238E27FC236}">
                <a16:creationId xmlns:a16="http://schemas.microsoft.com/office/drawing/2014/main" id="{5F2E82B7-F421-472D-80D3-23944EEE2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30" y="3569490"/>
            <a:ext cx="352789" cy="352789"/>
          </a:xfrm>
          <a:prstGeom prst="rect">
            <a:avLst/>
          </a:prstGeom>
        </p:spPr>
      </p:pic>
      <p:cxnSp>
        <p:nvCxnSpPr>
          <p:cNvPr id="53" name="Straight Arrow Connector 130">
            <a:extLst>
              <a:ext uri="{FF2B5EF4-FFF2-40B4-BE49-F238E27FC236}">
                <a16:creationId xmlns:a16="http://schemas.microsoft.com/office/drawing/2014/main" id="{60161CB1-1602-4036-8B5A-2B5871F7E20B}"/>
              </a:ext>
            </a:extLst>
          </p:cNvPr>
          <p:cNvCxnSpPr>
            <a:cxnSpLocks/>
          </p:cNvCxnSpPr>
          <p:nvPr/>
        </p:nvCxnSpPr>
        <p:spPr>
          <a:xfrm>
            <a:off x="7838235" y="3459427"/>
            <a:ext cx="0" cy="5409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7">
            <a:extLst>
              <a:ext uri="{FF2B5EF4-FFF2-40B4-BE49-F238E27FC236}">
                <a16:creationId xmlns:a16="http://schemas.microsoft.com/office/drawing/2014/main" id="{78E32C86-011B-4AE1-84D0-99FD56CDA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04" y="3559516"/>
            <a:ext cx="352789" cy="35278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E27B8E3-374E-477E-BCE2-D29740EBB727}"/>
              </a:ext>
            </a:extLst>
          </p:cNvPr>
          <p:cNvSpPr/>
          <p:nvPr/>
        </p:nvSpPr>
        <p:spPr>
          <a:xfrm>
            <a:off x="2213361" y="2567594"/>
            <a:ext cx="7539342" cy="1046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Dataverse</a:t>
            </a:r>
            <a:endParaRPr lang="nb-NO" dirty="0"/>
          </a:p>
          <a:p>
            <a:pPr algn="ctr"/>
            <a:r>
              <a:rPr lang="nb-NO" sz="1000" dirty="0"/>
              <a:t>Tidligere «</a:t>
            </a:r>
            <a:r>
              <a:rPr lang="nb-NO" sz="1000" dirty="0" err="1"/>
              <a:t>Common</a:t>
            </a:r>
            <a:r>
              <a:rPr lang="nb-NO" sz="1000" dirty="0"/>
              <a:t> Data Service»</a:t>
            </a:r>
          </a:p>
        </p:txBody>
      </p:sp>
      <p:sp>
        <p:nvSpPr>
          <p:cNvPr id="43" name="Rektangel 5">
            <a:extLst>
              <a:ext uri="{FF2B5EF4-FFF2-40B4-BE49-F238E27FC236}">
                <a16:creationId xmlns:a16="http://schemas.microsoft.com/office/drawing/2014/main" id="{A61EE2D2-108A-4750-8B8F-F8544932EC89}"/>
              </a:ext>
            </a:extLst>
          </p:cNvPr>
          <p:cNvSpPr/>
          <p:nvPr/>
        </p:nvSpPr>
        <p:spPr>
          <a:xfrm>
            <a:off x="2288855" y="636952"/>
            <a:ext cx="1958246" cy="14908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5" name="Rektangel 2">
            <a:extLst>
              <a:ext uri="{FF2B5EF4-FFF2-40B4-BE49-F238E27FC236}">
                <a16:creationId xmlns:a16="http://schemas.microsoft.com/office/drawing/2014/main" id="{D66F4834-4534-4D29-BA7D-16EFAFB3B57B}"/>
              </a:ext>
            </a:extLst>
          </p:cNvPr>
          <p:cNvSpPr/>
          <p:nvPr/>
        </p:nvSpPr>
        <p:spPr>
          <a:xfrm>
            <a:off x="2377720" y="917912"/>
            <a:ext cx="1720985" cy="1094704"/>
          </a:xfrm>
          <a:prstGeom prst="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Microsoft Dynamics 365 (FO) Commerce</a:t>
            </a:r>
          </a:p>
          <a:p>
            <a:pPr algn="ctr"/>
            <a:endParaRPr lang="nb-NO" dirty="0"/>
          </a:p>
        </p:txBody>
      </p:sp>
      <p:grpSp>
        <p:nvGrpSpPr>
          <p:cNvPr id="71" name="Group 70"/>
          <p:cNvGrpSpPr/>
          <p:nvPr/>
        </p:nvGrpSpPr>
        <p:grpSpPr>
          <a:xfrm>
            <a:off x="2439296" y="2814081"/>
            <a:ext cx="1212329" cy="655320"/>
            <a:chOff x="6210302" y="2895600"/>
            <a:chExt cx="1828800" cy="866992"/>
          </a:xfrm>
        </p:grpSpPr>
        <p:sp>
          <p:nvSpPr>
            <p:cNvPr id="72" name="Rektangel 5"/>
            <p:cNvSpPr/>
            <p:nvPr/>
          </p:nvSpPr>
          <p:spPr>
            <a:xfrm>
              <a:off x="6210302" y="2895600"/>
              <a:ext cx="1828800" cy="86699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050" dirty="0">
                <a:solidFill>
                  <a:schemeClr val="tx1"/>
                </a:solidFill>
              </a:endParaRPr>
            </a:p>
            <a:p>
              <a:pPr algn="ctr"/>
              <a:endParaRPr lang="nb-NO" sz="1050" dirty="0">
                <a:solidFill>
                  <a:schemeClr val="tx1"/>
                </a:solidFill>
              </a:endParaRPr>
            </a:p>
            <a:p>
              <a:pPr algn="ctr"/>
              <a:r>
                <a:rPr lang="nb-NO" sz="800" dirty="0">
                  <a:solidFill>
                    <a:schemeClr val="tx1"/>
                  </a:solidFill>
                </a:rPr>
                <a:t>Veldokumentert API</a:t>
              </a:r>
            </a:p>
            <a:p>
              <a:pPr algn="ctr"/>
              <a:endParaRPr lang="nb-NO" sz="900" dirty="0">
                <a:solidFill>
                  <a:schemeClr val="tx1"/>
                </a:solidFill>
              </a:endParaRPr>
            </a:p>
            <a:p>
              <a:pPr algn="ctr"/>
              <a:endParaRPr lang="nb-NO" sz="1050" dirty="0">
                <a:solidFill>
                  <a:schemeClr val="tx1"/>
                </a:solidFill>
              </a:endParaRPr>
            </a:p>
            <a:p>
              <a:pPr algn="ctr"/>
              <a:endParaRPr lang="nb-NO" sz="1050" dirty="0">
                <a:solidFill>
                  <a:schemeClr val="tx1"/>
                </a:solidFill>
              </a:endParaRPr>
            </a:p>
            <a:p>
              <a:pPr algn="ctr"/>
              <a:endParaRPr lang="nb-NO" sz="1050" dirty="0">
                <a:solidFill>
                  <a:schemeClr val="tx1"/>
                </a:solidFill>
              </a:endParaRPr>
            </a:p>
            <a:p>
              <a:pPr algn="ctr"/>
              <a:endParaRPr lang="nb-NO" sz="1050" dirty="0">
                <a:solidFill>
                  <a:schemeClr val="tx1"/>
                </a:solidFill>
              </a:endParaRPr>
            </a:p>
          </p:txBody>
        </p:sp>
        <p:sp>
          <p:nvSpPr>
            <p:cNvPr id="73" name="Rektangel 2"/>
            <p:cNvSpPr/>
            <p:nvPr/>
          </p:nvSpPr>
          <p:spPr>
            <a:xfrm>
              <a:off x="6313485" y="3108960"/>
              <a:ext cx="1626555" cy="538474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b="1" dirty="0"/>
                <a:t>NISJE-LØSNING</a:t>
              </a:r>
            </a:p>
            <a:p>
              <a:pPr algn="ctr"/>
              <a:endParaRPr lang="nb-NO" sz="500" dirty="0"/>
            </a:p>
            <a:p>
              <a:pPr algn="ctr"/>
              <a:endParaRPr lang="nb-NO" sz="1100" dirty="0"/>
            </a:p>
          </p:txBody>
        </p:sp>
        <p:sp>
          <p:nvSpPr>
            <p:cNvPr id="74" name="Flowchart: Magnetic Disk 73"/>
            <p:cNvSpPr/>
            <p:nvPr/>
          </p:nvSpPr>
          <p:spPr>
            <a:xfrm>
              <a:off x="7433596" y="3297276"/>
              <a:ext cx="419100" cy="269817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/>
                <a:t>Data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78541" y="3313598"/>
              <a:ext cx="989999" cy="2371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err="1"/>
                <a:t>Funksjoner</a:t>
              </a:r>
              <a:endParaRPr lang="en-US" sz="600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F89307-B7BC-47BE-80A8-B3AEBA6F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98" y="2944614"/>
            <a:ext cx="1129120" cy="4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ktangel 5"/>
          <p:cNvSpPr/>
          <p:nvPr/>
        </p:nvSpPr>
        <p:spPr>
          <a:xfrm>
            <a:off x="7363604" y="2814081"/>
            <a:ext cx="909098" cy="65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r>
              <a:rPr lang="nb-NO" sz="800" dirty="0">
                <a:solidFill>
                  <a:schemeClr val="tx1"/>
                </a:solidFill>
              </a:rPr>
              <a:t>API</a:t>
            </a:r>
          </a:p>
          <a:p>
            <a:pPr algn="ctr"/>
            <a:endParaRPr lang="nb-NO" sz="900" dirty="0">
              <a:solidFill>
                <a:schemeClr val="tx1"/>
              </a:solidFill>
            </a:endParaRPr>
          </a:p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endParaRPr lang="nb-NO" sz="1050" dirty="0">
              <a:solidFill>
                <a:schemeClr val="tx1"/>
              </a:solidFill>
            </a:endParaRPr>
          </a:p>
          <a:p>
            <a:pPr algn="ctr"/>
            <a:endParaRPr lang="nb-NO" sz="1050" dirty="0">
              <a:solidFill>
                <a:schemeClr val="tx1"/>
              </a:solidFill>
            </a:endParaRPr>
          </a:p>
        </p:txBody>
      </p:sp>
      <p:sp>
        <p:nvSpPr>
          <p:cNvPr id="64" name="Rektangel 2"/>
          <p:cNvSpPr/>
          <p:nvPr/>
        </p:nvSpPr>
        <p:spPr>
          <a:xfrm>
            <a:off x="7423880" y="3016157"/>
            <a:ext cx="778679" cy="407008"/>
          </a:xfrm>
          <a:prstGeom prst="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b="1" dirty="0"/>
              <a:t>EXTENSIONS</a:t>
            </a:r>
          </a:p>
          <a:p>
            <a:pPr algn="ctr"/>
            <a:endParaRPr lang="nb-NO" sz="1100" dirty="0"/>
          </a:p>
          <a:p>
            <a:pPr algn="ctr"/>
            <a:endParaRPr lang="nb-NO" sz="500" dirty="0"/>
          </a:p>
        </p:txBody>
      </p:sp>
      <p:sp>
        <p:nvSpPr>
          <p:cNvPr id="65" name="Rectangle 64"/>
          <p:cNvSpPr/>
          <p:nvPr/>
        </p:nvSpPr>
        <p:spPr>
          <a:xfrm>
            <a:off x="7457259" y="3219662"/>
            <a:ext cx="656280" cy="17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/>
              <a:t>Funksjoner</a:t>
            </a:r>
            <a:endParaRPr lang="en-US" sz="600" dirty="0"/>
          </a:p>
        </p:txBody>
      </p:sp>
      <p:pic>
        <p:nvPicPr>
          <p:cNvPr id="1026" name="Picture 2" descr="La plataforma de auto servicio de Microsoft Power Platform - Niuoffice">
            <a:extLst>
              <a:ext uri="{FF2B5EF4-FFF2-40B4-BE49-F238E27FC236}">
                <a16:creationId xmlns:a16="http://schemas.microsoft.com/office/drawing/2014/main" id="{326C9404-3BD9-4864-B203-4F2DD988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17" y="2938544"/>
            <a:ext cx="722182" cy="4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139">
            <a:extLst>
              <a:ext uri="{FF2B5EF4-FFF2-40B4-BE49-F238E27FC236}">
                <a16:creationId xmlns:a16="http://schemas.microsoft.com/office/drawing/2014/main" id="{350729EA-1C84-4AF1-A519-F85153B9F54D}"/>
              </a:ext>
            </a:extLst>
          </p:cNvPr>
          <p:cNvCxnSpPr/>
          <p:nvPr/>
        </p:nvCxnSpPr>
        <p:spPr>
          <a:xfrm>
            <a:off x="4031237" y="2115643"/>
            <a:ext cx="15258" cy="186067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067700" y="2132442"/>
            <a:ext cx="15258" cy="186067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BA7ADED7-086B-DE42-95D0-75155C587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2" y="2814901"/>
            <a:ext cx="407347" cy="407347"/>
          </a:xfrm>
          <a:prstGeom prst="rect">
            <a:avLst/>
          </a:prstGeom>
        </p:spPr>
      </p:pic>
      <p:pic>
        <p:nvPicPr>
          <p:cNvPr id="50" name="Picture 46">
            <a:extLst>
              <a:ext uri="{FF2B5EF4-FFF2-40B4-BE49-F238E27FC236}">
                <a16:creationId xmlns:a16="http://schemas.microsoft.com/office/drawing/2014/main" id="{D3D44EC7-95A3-43E0-B678-806782963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39" y="2812314"/>
            <a:ext cx="407347" cy="407347"/>
          </a:xfrm>
          <a:prstGeom prst="rect">
            <a:avLst/>
          </a:prstGeom>
        </p:spPr>
      </p:pic>
      <p:grpSp>
        <p:nvGrpSpPr>
          <p:cNvPr id="54" name="Gruppe 53">
            <a:extLst>
              <a:ext uri="{FF2B5EF4-FFF2-40B4-BE49-F238E27FC236}">
                <a16:creationId xmlns:a16="http://schemas.microsoft.com/office/drawing/2014/main" id="{C0CAAABD-02CA-4C1F-9CA8-DBBCCE06DAC1}"/>
              </a:ext>
            </a:extLst>
          </p:cNvPr>
          <p:cNvGrpSpPr/>
          <p:nvPr/>
        </p:nvGrpSpPr>
        <p:grpSpPr>
          <a:xfrm>
            <a:off x="2539148" y="5115368"/>
            <a:ext cx="7449019" cy="769441"/>
            <a:chOff x="2519511" y="4655216"/>
            <a:chExt cx="7449019" cy="769441"/>
          </a:xfrm>
        </p:grpSpPr>
        <p:sp>
          <p:nvSpPr>
            <p:cNvPr id="55" name="Rektangel 2">
              <a:extLst>
                <a:ext uri="{FF2B5EF4-FFF2-40B4-BE49-F238E27FC236}">
                  <a16:creationId xmlns:a16="http://schemas.microsoft.com/office/drawing/2014/main" id="{8D383A93-94B4-49D5-97E9-A02C7175A0DD}"/>
                </a:ext>
              </a:extLst>
            </p:cNvPr>
            <p:cNvSpPr/>
            <p:nvPr/>
          </p:nvSpPr>
          <p:spPr>
            <a:xfrm>
              <a:off x="2519511" y="4655216"/>
              <a:ext cx="7449019" cy="767045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400" b="1" dirty="0"/>
            </a:p>
            <a:p>
              <a:pPr algn="r"/>
              <a:endParaRPr lang="nb-NO" sz="1400" b="1" dirty="0"/>
            </a:p>
            <a:p>
              <a:pPr algn="r"/>
              <a:r>
                <a:rPr lang="nb-NO" sz="1400" b="1" dirty="0"/>
                <a:t>PRODUKT/PROSJEKTSENTRISK  </a:t>
              </a:r>
            </a:p>
            <a:p>
              <a:pPr algn="r"/>
              <a:r>
                <a:rPr lang="nb-NO" sz="1400" b="1" dirty="0"/>
                <a:t>DOMENE (ERP)</a:t>
              </a:r>
            </a:p>
            <a:p>
              <a:pPr algn="ctr"/>
              <a:endParaRPr lang="nb-NO" sz="2800" dirty="0"/>
            </a:p>
            <a:p>
              <a:pPr algn="ctr"/>
              <a:endParaRPr lang="nb-NO" dirty="0"/>
            </a:p>
          </p:txBody>
        </p:sp>
        <p:sp>
          <p:nvSpPr>
            <p:cNvPr id="60" name="Flowchart: Magnetic Disk 10">
              <a:extLst>
                <a:ext uri="{FF2B5EF4-FFF2-40B4-BE49-F238E27FC236}">
                  <a16:creationId xmlns:a16="http://schemas.microsoft.com/office/drawing/2014/main" id="{72C135A9-681B-4743-B7F8-6B7978A5DF15}"/>
                </a:ext>
              </a:extLst>
            </p:cNvPr>
            <p:cNvSpPr/>
            <p:nvPr/>
          </p:nvSpPr>
          <p:spPr>
            <a:xfrm>
              <a:off x="6522886" y="4735272"/>
              <a:ext cx="514399" cy="572567"/>
            </a:xfrm>
            <a:prstGeom prst="flowChartMagneticDisk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pic>
          <p:nvPicPr>
            <p:cNvPr id="61" name="Picture 4" descr="Bilderesultater for Microsoft Dynamics 365 FO icon">
              <a:extLst>
                <a:ext uri="{FF2B5EF4-FFF2-40B4-BE49-F238E27FC236}">
                  <a16:creationId xmlns:a16="http://schemas.microsoft.com/office/drawing/2014/main" id="{192111E2-4C57-42E2-BE42-E44A928CC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452" y="4773237"/>
              <a:ext cx="603367" cy="52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194">
              <a:extLst>
                <a:ext uri="{FF2B5EF4-FFF2-40B4-BE49-F238E27FC236}">
                  <a16:creationId xmlns:a16="http://schemas.microsoft.com/office/drawing/2014/main" id="{5EC51EF0-7C43-4100-84D9-33552C9728FE}"/>
                </a:ext>
              </a:extLst>
            </p:cNvPr>
            <p:cNvSpPr txBox="1"/>
            <p:nvPr/>
          </p:nvSpPr>
          <p:spPr>
            <a:xfrm>
              <a:off x="3331559" y="4655216"/>
              <a:ext cx="25976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MICROSOFT DYNAMICS 365 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Business Central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Finance-SCM</a:t>
              </a:r>
            </a:p>
          </p:txBody>
        </p:sp>
      </p:grpSp>
      <p:cxnSp>
        <p:nvCxnSpPr>
          <p:cNvPr id="56" name="Straight Arrow Connector 130">
            <a:extLst>
              <a:ext uri="{FF2B5EF4-FFF2-40B4-BE49-F238E27FC236}">
                <a16:creationId xmlns:a16="http://schemas.microsoft.com/office/drawing/2014/main" id="{3A8BB999-55F0-4980-8157-0F85507503D6}"/>
              </a:ext>
            </a:extLst>
          </p:cNvPr>
          <p:cNvCxnSpPr>
            <a:cxnSpLocks/>
          </p:cNvCxnSpPr>
          <p:nvPr/>
        </p:nvCxnSpPr>
        <p:spPr>
          <a:xfrm>
            <a:off x="7834198" y="2182573"/>
            <a:ext cx="1" cy="64157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7">
            <a:extLst>
              <a:ext uri="{FF2B5EF4-FFF2-40B4-BE49-F238E27FC236}">
                <a16:creationId xmlns:a16="http://schemas.microsoft.com/office/drawing/2014/main" id="{ACCB3FA1-91B1-4460-BED7-8EEB23EC4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24" y="2285820"/>
            <a:ext cx="352789" cy="352789"/>
          </a:xfrm>
          <a:prstGeom prst="rect">
            <a:avLst/>
          </a:prstGeom>
        </p:spPr>
      </p:pic>
      <p:sp>
        <p:nvSpPr>
          <p:cNvPr id="51" name="Flowchart: Magnetic Disk 38">
            <a:extLst>
              <a:ext uri="{FF2B5EF4-FFF2-40B4-BE49-F238E27FC236}">
                <a16:creationId xmlns:a16="http://schemas.microsoft.com/office/drawing/2014/main" id="{666F64F4-C46E-4ABA-A8FC-F3C038CE3139}"/>
              </a:ext>
            </a:extLst>
          </p:cNvPr>
          <p:cNvSpPr/>
          <p:nvPr/>
        </p:nvSpPr>
        <p:spPr>
          <a:xfrm>
            <a:off x="4486152" y="2849487"/>
            <a:ext cx="514399" cy="570221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9069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1" y="270194"/>
            <a:ext cx="3747492" cy="5832475"/>
          </a:xfrm>
          <a:solidFill>
            <a:schemeClr val="accent1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nb-NO" sz="4000" b="1" dirty="0">
                <a:solidFill>
                  <a:srgbClr val="FFFFFF"/>
                </a:solidFill>
              </a:rPr>
              <a:t>Pandemien har medført økt digitalisering og større fokus på de digitale strategier og sanering av teknisk gjeld</a:t>
            </a:r>
            <a:br>
              <a:rPr lang="nb-NO" b="1" dirty="0">
                <a:solidFill>
                  <a:srgbClr val="FFFFFF"/>
                </a:solidFill>
              </a:rPr>
            </a:br>
            <a:br>
              <a:rPr lang="nb-NO" b="1" dirty="0">
                <a:solidFill>
                  <a:srgbClr val="FFFFFF"/>
                </a:solidFill>
              </a:rPr>
            </a:br>
            <a:br>
              <a:rPr lang="nb-NO" b="1" dirty="0">
                <a:solidFill>
                  <a:srgbClr val="FFFFFF"/>
                </a:solidFill>
              </a:rPr>
            </a:b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C93820E-7DED-4770-8C9F-A52AA9CA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24" y="270194"/>
            <a:ext cx="7081308" cy="3989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4400" b="1" dirty="0">
                <a:solidFill>
                  <a:srgbClr val="FF0000"/>
                </a:solidFill>
              </a:rPr>
              <a:t>Evnen til digital samhandling</a:t>
            </a:r>
          </a:p>
          <a:p>
            <a:r>
              <a:rPr lang="nb-NO" sz="3200" b="1" dirty="0"/>
              <a:t>Uformelt i arbeidshverdagen</a:t>
            </a:r>
          </a:p>
          <a:p>
            <a:pPr lvl="1"/>
            <a:r>
              <a:rPr lang="nb-NO" sz="3200" dirty="0"/>
              <a:t>Samhandlingsplattformer som Teams/Zoom etc.</a:t>
            </a:r>
          </a:p>
          <a:p>
            <a:r>
              <a:rPr lang="nb-NO" sz="3200" b="1" dirty="0"/>
              <a:t>Formelt i forretningsprosessene</a:t>
            </a:r>
          </a:p>
          <a:p>
            <a:pPr lvl="1"/>
            <a:r>
              <a:rPr lang="nb-NO" sz="3200" dirty="0"/>
              <a:t>Integrasjonskapasitet</a:t>
            </a:r>
          </a:p>
          <a:p>
            <a:pPr lvl="1"/>
            <a:r>
              <a:rPr lang="nb-NO" sz="3200" dirty="0"/>
              <a:t>Automatisering</a:t>
            </a: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4650" y="6356350"/>
            <a:ext cx="81915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7DC9BD0D-2733-405F-8542-B1CD091E5C89}" type="slidenum">
              <a:rPr lang="en-US" altLang="nb-NO" sz="120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altLang="nb-NO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263A2F-FB47-4852-A65C-22A419F8432E}"/>
              </a:ext>
            </a:extLst>
          </p:cNvPr>
          <p:cNvSpPr txBox="1">
            <a:spLocks/>
          </p:cNvSpPr>
          <p:nvPr/>
        </p:nvSpPr>
        <p:spPr>
          <a:xfrm>
            <a:off x="11255191" y="53856"/>
            <a:ext cx="936809" cy="43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8A32F3-EF7F-4165-88AF-9F6778B7847D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6146" name="Picture 2" descr="Coronavirus Disease 2019 (COVID-19) - Wyoming Department of Health">
            <a:extLst>
              <a:ext uri="{FF2B5EF4-FFF2-40B4-BE49-F238E27FC236}">
                <a16:creationId xmlns:a16="http://schemas.microsoft.com/office/drawing/2014/main" id="{FD1BFAAE-0E04-4C07-96F0-E8DB43CE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2941"/>
            <a:ext cx="3747492" cy="21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CBBDD67-E4EE-431F-BACF-4E8BC3EA9E9A}"/>
              </a:ext>
            </a:extLst>
          </p:cNvPr>
          <p:cNvSpPr/>
          <p:nvPr/>
        </p:nvSpPr>
        <p:spPr>
          <a:xfrm>
            <a:off x="2927759" y="4377380"/>
            <a:ext cx="9278221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nb-NO" sz="3200" b="1" cap="none" spc="0" dirty="0">
                <a:ln w="0"/>
                <a:solidFill>
                  <a:schemeClr val="bg1"/>
                </a:solidFill>
              </a:rPr>
              <a:t>Pandemien har bidratt til: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n w="0"/>
                <a:solidFill>
                  <a:schemeClr val="bg1"/>
                </a:solidFill>
              </a:rPr>
              <a:t>Å</a:t>
            </a:r>
            <a:r>
              <a:rPr lang="nb-NO" sz="2800" cap="none" spc="0" dirty="0">
                <a:ln w="0"/>
                <a:solidFill>
                  <a:schemeClr val="bg1"/>
                </a:solidFill>
              </a:rPr>
              <a:t> eksponere </a:t>
            </a:r>
            <a:r>
              <a:rPr lang="nb-NO" sz="2800" b="1" dirty="0">
                <a:ln w="0"/>
                <a:solidFill>
                  <a:schemeClr val="bg1"/>
                </a:solidFill>
              </a:rPr>
              <a:t>teknisk gjeld </a:t>
            </a:r>
            <a:r>
              <a:rPr lang="nb-NO" sz="2800" dirty="0">
                <a:ln w="0"/>
                <a:solidFill>
                  <a:schemeClr val="bg1"/>
                </a:solidFill>
              </a:rPr>
              <a:t>og svakheter i systemporteføljen</a:t>
            </a:r>
            <a:r>
              <a:rPr lang="nb-NO" sz="2800" cap="none" spc="0" dirty="0">
                <a:ln w="0"/>
                <a:solidFill>
                  <a:schemeClr val="bg1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>
                <a:ln w="0"/>
                <a:solidFill>
                  <a:schemeClr val="bg1"/>
                </a:solidFill>
              </a:rPr>
              <a:t>Å lære oss hvordan mye av prosjektarbeidet kan gjennomføres </a:t>
            </a:r>
            <a:r>
              <a:rPr lang="nb-NO" sz="2800" b="1" dirty="0">
                <a:ln w="0"/>
                <a:solidFill>
                  <a:schemeClr val="bg1"/>
                </a:solidFill>
              </a:rPr>
              <a:t>«</a:t>
            </a:r>
            <a:r>
              <a:rPr lang="nb-NO" sz="2800" b="1" dirty="0" err="1">
                <a:ln w="0"/>
                <a:solidFill>
                  <a:schemeClr val="bg1"/>
                </a:solidFill>
              </a:rPr>
              <a:t>remote</a:t>
            </a:r>
            <a:r>
              <a:rPr lang="nb-NO" sz="2800" b="1" dirty="0">
                <a:ln w="0"/>
                <a:solidFill>
                  <a:schemeClr val="bg1"/>
                </a:solidFill>
              </a:rPr>
              <a:t>»</a:t>
            </a:r>
            <a:endParaRPr lang="nb-NO" sz="2800" b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7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2" y="94347"/>
            <a:ext cx="5469622" cy="1334403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accent1">
                    <a:lumMod val="50000"/>
                  </a:schemeClr>
                </a:solidFill>
              </a:rPr>
              <a:t>Governance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 modell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EE1A69E-F315-43FC-BCAD-EB082EFBEE5B}"/>
              </a:ext>
            </a:extLst>
          </p:cNvPr>
          <p:cNvSpPr/>
          <p:nvPr/>
        </p:nvSpPr>
        <p:spPr bwMode="auto">
          <a:xfrm>
            <a:off x="7035580" y="745058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400" dirty="0">
                <a:solidFill>
                  <a:schemeClr val="bg1"/>
                </a:solidFill>
              </a:rPr>
              <a:t>Toppledelsen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6DB13797-0954-469D-BAE3-5AFBF1A24019}"/>
              </a:ext>
            </a:extLst>
          </p:cNvPr>
          <p:cNvSpPr/>
          <p:nvPr/>
        </p:nvSpPr>
        <p:spPr bwMode="auto">
          <a:xfrm>
            <a:off x="7035580" y="1558300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chemeClr val="bg1"/>
                </a:solidFill>
              </a:rPr>
              <a:t>IT-råd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B3B3F6FC-AD19-4181-B19C-5633E688B420}"/>
              </a:ext>
            </a:extLst>
          </p:cNvPr>
          <p:cNvSpPr/>
          <p:nvPr/>
        </p:nvSpPr>
        <p:spPr bwMode="auto">
          <a:xfrm>
            <a:off x="7035580" y="2377987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chemeClr val="bg1"/>
                </a:solidFill>
              </a:rPr>
              <a:t>PRODUKTEIER</a:t>
            </a:r>
            <a:endParaRPr lang="nb-NO" sz="1200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ECC2AF8F-DF44-4143-A696-EDC3BBEEC840}"/>
              </a:ext>
            </a:extLst>
          </p:cNvPr>
          <p:cNvSpPr/>
          <p:nvPr/>
        </p:nvSpPr>
        <p:spPr bwMode="auto">
          <a:xfrm>
            <a:off x="7035580" y="4012839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chemeClr val="bg1"/>
                </a:solidFill>
              </a:rPr>
              <a:t>PRODUKTTEAM</a:t>
            </a:r>
            <a:endParaRPr lang="nb-NO" sz="1200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FC27C8CA-EEB2-4FEA-9AE7-F1856FCD14ED}"/>
              </a:ext>
            </a:extLst>
          </p:cNvPr>
          <p:cNvSpPr/>
          <p:nvPr/>
        </p:nvSpPr>
        <p:spPr bwMode="auto">
          <a:xfrm>
            <a:off x="7047000" y="4830265"/>
            <a:ext cx="1211984" cy="4694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Per prosessdomene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CAB19F6-2002-444A-AE16-155FFC56A760}"/>
              </a:ext>
            </a:extLst>
          </p:cNvPr>
          <p:cNvSpPr/>
          <p:nvPr/>
        </p:nvSpPr>
        <p:spPr bwMode="auto">
          <a:xfrm>
            <a:off x="6855832" y="5738754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Superbrukere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EF4139ED-9CB2-4250-A0FC-852C091B4D85}"/>
              </a:ext>
            </a:extLst>
          </p:cNvPr>
          <p:cNvSpPr/>
          <p:nvPr/>
        </p:nvSpPr>
        <p:spPr bwMode="auto">
          <a:xfrm>
            <a:off x="6855832" y="6411743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Lisensierte brukere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EDED2C1C-F8A3-4967-9FC3-20E46C1DC8C5}"/>
              </a:ext>
            </a:extLst>
          </p:cNvPr>
          <p:cNvSpPr/>
          <p:nvPr/>
        </p:nvSpPr>
        <p:spPr bwMode="auto">
          <a:xfrm>
            <a:off x="7035580" y="3195413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chemeClr val="bg1"/>
                </a:solidFill>
              </a:rPr>
              <a:t>PRODUKTLEDER</a:t>
            </a:r>
            <a:endParaRPr lang="nb-NO" sz="1200" dirty="0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3E637D62-0B00-4960-A265-F35064DED41D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647282" y="1123430"/>
            <a:ext cx="0" cy="4348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6C84ED8-26B6-44D0-8A50-F39DDDD8BE1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647282" y="1936672"/>
            <a:ext cx="0" cy="441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C2B1AEDE-FB5C-4B37-8707-EBE7CBD3AB55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7647282" y="2756359"/>
            <a:ext cx="0" cy="43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81519C24-BF19-4C9C-897C-FF02E09FEA6D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>
            <a:off x="7647282" y="3573785"/>
            <a:ext cx="0" cy="43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B43F5B51-8073-43E5-9B14-24CF34B071D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647282" y="4391211"/>
            <a:ext cx="5710" cy="43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AFFC2E03-18AC-40B2-996C-B86B415465B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652992" y="5299700"/>
            <a:ext cx="0" cy="43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F136E3DB-BE60-4355-B020-C8E18639870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7652992" y="5972689"/>
            <a:ext cx="0" cy="4390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B1FBF848-382B-4C00-80FB-F46373B99667}"/>
              </a:ext>
            </a:extLst>
          </p:cNvPr>
          <p:cNvSpPr txBox="1"/>
          <p:nvPr/>
        </p:nvSpPr>
        <p:spPr>
          <a:xfrm>
            <a:off x="8639175" y="761548"/>
            <a:ext cx="126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Strategieier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4B3F0A13-AF59-4C5C-9F42-C1E8095BEB5F}"/>
              </a:ext>
            </a:extLst>
          </p:cNvPr>
          <p:cNvSpPr txBox="1"/>
          <p:nvPr/>
        </p:nvSpPr>
        <p:spPr>
          <a:xfrm>
            <a:off x="8677400" y="1558300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Realisere digitale strategier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94A38828-2887-4347-BB3B-8A1E7B598DE9}"/>
              </a:ext>
            </a:extLst>
          </p:cNvPr>
          <p:cNvSpPr txBox="1"/>
          <p:nvPr/>
        </p:nvSpPr>
        <p:spPr>
          <a:xfrm>
            <a:off x="8677400" y="2355052"/>
            <a:ext cx="3341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Eie mottaksorganisasjonen</a:t>
            </a:r>
          </a:p>
          <a:p>
            <a:r>
              <a:rPr lang="nb-NO" dirty="0"/>
              <a:t>Beslutte «hva som skal skrues på»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CEF7A8EE-391D-4FA3-BF56-39E88B9E58CA}"/>
              </a:ext>
            </a:extLst>
          </p:cNvPr>
          <p:cNvSpPr txBox="1"/>
          <p:nvPr/>
        </p:nvSpPr>
        <p:spPr>
          <a:xfrm>
            <a:off x="8677400" y="3195413"/>
            <a:ext cx="143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Mottaksleder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B9BEFF7-FCFF-4BF8-91BC-076CBB2266E1}"/>
              </a:ext>
            </a:extLst>
          </p:cNvPr>
          <p:cNvSpPr txBox="1"/>
          <p:nvPr/>
        </p:nvSpPr>
        <p:spPr>
          <a:xfrm>
            <a:off x="8677399" y="4012839"/>
            <a:ext cx="36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Ta imot nye </a:t>
            </a:r>
            <a:r>
              <a:rPr lang="nb-NO" dirty="0" err="1"/>
              <a:t>releaser</a:t>
            </a:r>
            <a:r>
              <a:rPr lang="nb-NO" dirty="0"/>
              <a:t>, konfigurere etc.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B2C61D5-8098-45F6-AA18-FBD889C19413}"/>
              </a:ext>
            </a:extLst>
          </p:cNvPr>
          <p:cNvSpPr txBox="1"/>
          <p:nvPr/>
        </p:nvSpPr>
        <p:spPr>
          <a:xfrm>
            <a:off x="8653649" y="4830265"/>
            <a:ext cx="30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Identifisere forbedringsbehov.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65AFCE85-B847-411E-87D7-5131F74E5A15}"/>
              </a:ext>
            </a:extLst>
          </p:cNvPr>
          <p:cNvSpPr txBox="1"/>
          <p:nvPr/>
        </p:nvSpPr>
        <p:spPr>
          <a:xfrm>
            <a:off x="8639175" y="5671055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Bruker med særlige ferdigheter.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B2AEE364-FAE5-4D50-8448-7E00B0CA5271}"/>
              </a:ext>
            </a:extLst>
          </p:cNvPr>
          <p:cNvSpPr txBox="1"/>
          <p:nvPr/>
        </p:nvSpPr>
        <p:spPr>
          <a:xfrm>
            <a:off x="8639175" y="6344044"/>
            <a:ext cx="307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De som har tilgangsrettigheter.</a:t>
            </a:r>
          </a:p>
        </p:txBody>
      </p:sp>
      <p:pic>
        <p:nvPicPr>
          <p:cNvPr id="2050" name="Picture 2" descr="Implementing an Effective Governance Model • SpriggHR">
            <a:extLst>
              <a:ext uri="{FF2B5EF4-FFF2-40B4-BE49-F238E27FC236}">
                <a16:creationId xmlns:a16="http://schemas.microsoft.com/office/drawing/2014/main" id="{8CF3B7C5-84F8-4E1A-BDDF-1F283C57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1" y="2292620"/>
            <a:ext cx="5335792" cy="30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Venstre klammeparentes 32">
            <a:extLst>
              <a:ext uri="{FF2B5EF4-FFF2-40B4-BE49-F238E27FC236}">
                <a16:creationId xmlns:a16="http://schemas.microsoft.com/office/drawing/2014/main" id="{DFA200A5-FC87-4F99-BC9E-1109E6E8A8A5}"/>
              </a:ext>
            </a:extLst>
          </p:cNvPr>
          <p:cNvSpPr/>
          <p:nvPr/>
        </p:nvSpPr>
        <p:spPr>
          <a:xfrm>
            <a:off x="5800725" y="676275"/>
            <a:ext cx="765049" cy="5969403"/>
          </a:xfrm>
          <a:prstGeom prst="leftBrace">
            <a:avLst>
              <a:gd name="adj1" fmla="val 8333"/>
              <a:gd name="adj2" fmla="val 50836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3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l: opp og ned 35">
            <a:extLst>
              <a:ext uri="{FF2B5EF4-FFF2-40B4-BE49-F238E27FC236}">
                <a16:creationId xmlns:a16="http://schemas.microsoft.com/office/drawing/2014/main" id="{BBACFE6B-9E62-496E-A053-6EFBB6345813}"/>
              </a:ext>
            </a:extLst>
          </p:cNvPr>
          <p:cNvSpPr/>
          <p:nvPr/>
        </p:nvSpPr>
        <p:spPr>
          <a:xfrm>
            <a:off x="5603797" y="3566278"/>
            <a:ext cx="411060" cy="196302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66BC28E5-F44C-488A-BE1E-17DD67720F38}"/>
              </a:ext>
            </a:extLst>
          </p:cNvPr>
          <p:cNvSpPr/>
          <p:nvPr/>
        </p:nvSpPr>
        <p:spPr>
          <a:xfrm>
            <a:off x="2249771" y="1448186"/>
            <a:ext cx="8970244" cy="21023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8" name="Rektangel: avrundede hjørner 177">
            <a:extLst>
              <a:ext uri="{FF2B5EF4-FFF2-40B4-BE49-F238E27FC236}">
                <a16:creationId xmlns:a16="http://schemas.microsoft.com/office/drawing/2014/main" id="{C75BAE12-F897-49BD-93DE-AD8772EEB152}"/>
              </a:ext>
            </a:extLst>
          </p:cNvPr>
          <p:cNvSpPr/>
          <p:nvPr/>
        </p:nvSpPr>
        <p:spPr bwMode="auto">
          <a:xfrm>
            <a:off x="340236" y="5501020"/>
            <a:ext cx="10833899" cy="1075429"/>
          </a:xfrm>
          <a:prstGeom prst="roundRect">
            <a:avLst>
              <a:gd name="adj" fmla="val 5946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7" name="Rektangel: avrundede hjørner 176">
            <a:extLst>
              <a:ext uri="{FF2B5EF4-FFF2-40B4-BE49-F238E27FC236}">
                <a16:creationId xmlns:a16="http://schemas.microsoft.com/office/drawing/2014/main" id="{C4CB2518-0CAA-496C-A3E4-8A680E190010}"/>
              </a:ext>
            </a:extLst>
          </p:cNvPr>
          <p:cNvSpPr/>
          <p:nvPr/>
        </p:nvSpPr>
        <p:spPr bwMode="auto">
          <a:xfrm>
            <a:off x="347664" y="3893821"/>
            <a:ext cx="10826472" cy="1320856"/>
          </a:xfrm>
          <a:prstGeom prst="roundRect">
            <a:avLst>
              <a:gd name="adj" fmla="val 5946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C016AED7-11B3-4369-A295-53A5440507FB}"/>
              </a:ext>
            </a:extLst>
          </p:cNvPr>
          <p:cNvSpPr/>
          <p:nvPr/>
        </p:nvSpPr>
        <p:spPr bwMode="auto">
          <a:xfrm>
            <a:off x="5191198" y="117547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100" dirty="0">
                <a:solidFill>
                  <a:schemeClr val="bg1"/>
                </a:solidFill>
              </a:rPr>
              <a:t>Toppledelsen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BA1BA97-B640-4DE3-A56F-B33CA92A7543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 bwMode="auto">
          <a:xfrm>
            <a:off x="5802900" y="495919"/>
            <a:ext cx="0" cy="2472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6D5AD360-EEE9-4DBE-8C8E-02EE31E6C0AC}"/>
              </a:ext>
            </a:extLst>
          </p:cNvPr>
          <p:cNvSpPr/>
          <p:nvPr/>
        </p:nvSpPr>
        <p:spPr bwMode="auto">
          <a:xfrm>
            <a:off x="5191198" y="743213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dirty="0">
                <a:solidFill>
                  <a:schemeClr val="bg1"/>
                </a:solidFill>
              </a:rPr>
              <a:t>IT-råd</a:t>
            </a:r>
          </a:p>
        </p:txBody>
      </p: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0D753374-1A2E-4C9B-B546-61C9F351B22A}"/>
              </a:ext>
            </a:extLst>
          </p:cNvPr>
          <p:cNvSpPr/>
          <p:nvPr/>
        </p:nvSpPr>
        <p:spPr bwMode="auto">
          <a:xfrm>
            <a:off x="2479471" y="1597409"/>
            <a:ext cx="1594321" cy="1711012"/>
          </a:xfrm>
          <a:prstGeom prst="roundRect">
            <a:avLst>
              <a:gd name="adj" fmla="val 5946"/>
            </a:avLst>
          </a:prstGeom>
          <a:solidFill>
            <a:srgbClr val="8FE0FE">
              <a:alpha val="8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5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3CA9B98F-5955-44DE-A1A1-8A94F4A5BF24}"/>
              </a:ext>
            </a:extLst>
          </p:cNvPr>
          <p:cNvSpPr txBox="1"/>
          <p:nvPr/>
        </p:nvSpPr>
        <p:spPr>
          <a:xfrm rot="16200000">
            <a:off x="2260047" y="1999939"/>
            <a:ext cx="70371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kern="0" cap="all" dirty="0"/>
              <a:t>ERP-system</a:t>
            </a:r>
            <a:endParaRPr kumimoji="0" lang="nb-NO" sz="105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03746447-5C37-4AAE-861C-0F252EE9C93B}"/>
              </a:ext>
            </a:extLst>
          </p:cNvPr>
          <p:cNvCxnSpPr>
            <a:cxnSpLocks/>
            <a:stCxn id="56" idx="2"/>
            <a:endCxn id="59" idx="0"/>
          </p:cNvCxnSpPr>
          <p:nvPr/>
        </p:nvCxnSpPr>
        <p:spPr bwMode="auto">
          <a:xfrm>
            <a:off x="3377155" y="2116641"/>
            <a:ext cx="2071" cy="511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56" name="Rektangel: avrundede hjørner 55">
            <a:extLst>
              <a:ext uri="{FF2B5EF4-FFF2-40B4-BE49-F238E27FC236}">
                <a16:creationId xmlns:a16="http://schemas.microsoft.com/office/drawing/2014/main" id="{2D03EEB4-B629-43FA-8489-C739DAC95F30}"/>
              </a:ext>
            </a:extLst>
          </p:cNvPr>
          <p:cNvSpPr/>
          <p:nvPr/>
        </p:nvSpPr>
        <p:spPr bwMode="auto">
          <a:xfrm>
            <a:off x="2765453" y="1738269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PRODUKTLEDER</a:t>
            </a:r>
            <a:endParaRPr lang="nb-NO" sz="1050" dirty="0"/>
          </a:p>
        </p:txBody>
      </p: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C853239D-5DDE-41F3-B48F-4BA3E7307ADB}"/>
              </a:ext>
            </a:extLst>
          </p:cNvPr>
          <p:cNvSpPr/>
          <p:nvPr/>
        </p:nvSpPr>
        <p:spPr bwMode="auto">
          <a:xfrm>
            <a:off x="2767524" y="2628374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PRODUKTTEAM</a:t>
            </a:r>
            <a:endParaRPr lang="nb-NO" sz="1050" dirty="0"/>
          </a:p>
        </p:txBody>
      </p:sp>
      <p:sp>
        <p:nvSpPr>
          <p:cNvPr id="62" name="Rektangel: avrundede hjørner 61">
            <a:extLst>
              <a:ext uri="{FF2B5EF4-FFF2-40B4-BE49-F238E27FC236}">
                <a16:creationId xmlns:a16="http://schemas.microsoft.com/office/drawing/2014/main" id="{61F27A37-7EF0-4E0E-878B-4470CFB0993D}"/>
              </a:ext>
            </a:extLst>
          </p:cNvPr>
          <p:cNvSpPr/>
          <p:nvPr/>
        </p:nvSpPr>
        <p:spPr bwMode="auto">
          <a:xfrm>
            <a:off x="4158338" y="1597409"/>
            <a:ext cx="1594321" cy="1711012"/>
          </a:xfrm>
          <a:prstGeom prst="roundRect">
            <a:avLst>
              <a:gd name="adj" fmla="val 5946"/>
            </a:avLst>
          </a:prstGeom>
          <a:solidFill>
            <a:srgbClr val="8FE0FE">
              <a:alpha val="8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5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C0F4E1CA-B0D4-4D71-8276-EA124DEBB400}"/>
              </a:ext>
            </a:extLst>
          </p:cNvPr>
          <p:cNvSpPr txBox="1"/>
          <p:nvPr/>
        </p:nvSpPr>
        <p:spPr>
          <a:xfrm rot="16200000">
            <a:off x="3680834" y="2286609"/>
            <a:ext cx="121988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kern="0" cap="all" dirty="0"/>
              <a:t>Handelsplattform</a:t>
            </a:r>
            <a:endParaRPr kumimoji="0" lang="nb-NO" sz="105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914FD0BC-7967-48C2-BBE3-AAC0D68A07EE}"/>
              </a:ext>
            </a:extLst>
          </p:cNvPr>
          <p:cNvCxnSpPr>
            <a:cxnSpLocks/>
            <a:stCxn id="68" idx="2"/>
            <a:endCxn id="73" idx="0"/>
          </p:cNvCxnSpPr>
          <p:nvPr/>
        </p:nvCxnSpPr>
        <p:spPr bwMode="auto">
          <a:xfrm>
            <a:off x="5056022" y="2116641"/>
            <a:ext cx="2071" cy="511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8" name="Rektangel: avrundede hjørner 67">
            <a:extLst>
              <a:ext uri="{FF2B5EF4-FFF2-40B4-BE49-F238E27FC236}">
                <a16:creationId xmlns:a16="http://schemas.microsoft.com/office/drawing/2014/main" id="{F519F052-169B-4184-8621-8812CC541081}"/>
              </a:ext>
            </a:extLst>
          </p:cNvPr>
          <p:cNvSpPr/>
          <p:nvPr/>
        </p:nvSpPr>
        <p:spPr bwMode="auto">
          <a:xfrm>
            <a:off x="4444320" y="1738269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PRODUKTLEDER</a:t>
            </a:r>
            <a:endParaRPr lang="nb-NO" sz="1050" dirty="0"/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7EA6D344-2FA7-4747-BC51-70E404A67B9C}"/>
              </a:ext>
            </a:extLst>
          </p:cNvPr>
          <p:cNvSpPr/>
          <p:nvPr/>
        </p:nvSpPr>
        <p:spPr bwMode="auto">
          <a:xfrm>
            <a:off x="4446391" y="2628374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PRODUKTTEAM</a:t>
            </a:r>
            <a:endParaRPr lang="nb-NO" sz="1050" dirty="0"/>
          </a:p>
        </p:txBody>
      </p:sp>
      <p:sp>
        <p:nvSpPr>
          <p:cNvPr id="78" name="Rektangel: avrundede hjørner 77">
            <a:extLst>
              <a:ext uri="{FF2B5EF4-FFF2-40B4-BE49-F238E27FC236}">
                <a16:creationId xmlns:a16="http://schemas.microsoft.com/office/drawing/2014/main" id="{FE3039E5-579C-4CEC-9D01-40F4E2B22537}"/>
              </a:ext>
            </a:extLst>
          </p:cNvPr>
          <p:cNvSpPr/>
          <p:nvPr/>
        </p:nvSpPr>
        <p:spPr bwMode="auto">
          <a:xfrm>
            <a:off x="5837209" y="1597409"/>
            <a:ext cx="1594321" cy="1711012"/>
          </a:xfrm>
          <a:prstGeom prst="roundRect">
            <a:avLst>
              <a:gd name="adj" fmla="val 5946"/>
            </a:avLst>
          </a:prstGeom>
          <a:solidFill>
            <a:srgbClr val="8FE0FE">
              <a:alpha val="8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5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0" name="TekstSylinder 79">
            <a:extLst>
              <a:ext uri="{FF2B5EF4-FFF2-40B4-BE49-F238E27FC236}">
                <a16:creationId xmlns:a16="http://schemas.microsoft.com/office/drawing/2014/main" id="{2F4A67B9-FEC3-47A8-9924-D21AB93B513C}"/>
              </a:ext>
            </a:extLst>
          </p:cNvPr>
          <p:cNvSpPr txBox="1"/>
          <p:nvPr/>
        </p:nvSpPr>
        <p:spPr>
          <a:xfrm rot="16200000">
            <a:off x="5320718" y="2312791"/>
            <a:ext cx="127759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kern="0" cap="all" dirty="0"/>
              <a:t>LØNN/HR-plattform</a:t>
            </a:r>
            <a:endParaRPr kumimoji="0" lang="nb-NO" sz="105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55C728E5-10BB-48E6-824D-EC63FFC0BFB5}"/>
              </a:ext>
            </a:extLst>
          </p:cNvPr>
          <p:cNvCxnSpPr>
            <a:cxnSpLocks/>
            <a:stCxn id="85" idx="2"/>
            <a:endCxn id="89" idx="0"/>
          </p:cNvCxnSpPr>
          <p:nvPr/>
        </p:nvCxnSpPr>
        <p:spPr bwMode="auto">
          <a:xfrm>
            <a:off x="6734893" y="2116641"/>
            <a:ext cx="2071" cy="511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85" name="Rektangel: avrundede hjørner 84">
            <a:extLst>
              <a:ext uri="{FF2B5EF4-FFF2-40B4-BE49-F238E27FC236}">
                <a16:creationId xmlns:a16="http://schemas.microsoft.com/office/drawing/2014/main" id="{67D21DA6-36CD-4CF3-B887-F111039405F3}"/>
              </a:ext>
            </a:extLst>
          </p:cNvPr>
          <p:cNvSpPr/>
          <p:nvPr/>
        </p:nvSpPr>
        <p:spPr bwMode="auto">
          <a:xfrm>
            <a:off x="6123191" y="1738269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PRODUKTLEDER</a:t>
            </a:r>
            <a:endParaRPr lang="nb-NO" sz="1050" dirty="0"/>
          </a:p>
        </p:txBody>
      </p:sp>
      <p:sp>
        <p:nvSpPr>
          <p:cNvPr id="89" name="Rektangel: avrundede hjørner 88">
            <a:extLst>
              <a:ext uri="{FF2B5EF4-FFF2-40B4-BE49-F238E27FC236}">
                <a16:creationId xmlns:a16="http://schemas.microsoft.com/office/drawing/2014/main" id="{D3741D37-F132-4F5B-9C2F-ABB1A58CBEBB}"/>
              </a:ext>
            </a:extLst>
          </p:cNvPr>
          <p:cNvSpPr/>
          <p:nvPr/>
        </p:nvSpPr>
        <p:spPr bwMode="auto">
          <a:xfrm>
            <a:off x="6125262" y="2628374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PRODUKTTEAM</a:t>
            </a:r>
            <a:endParaRPr lang="nb-NO" sz="1050" dirty="0"/>
          </a:p>
        </p:txBody>
      </p:sp>
      <p:cxnSp>
        <p:nvCxnSpPr>
          <p:cNvPr id="103" name="Rett linje 102">
            <a:extLst>
              <a:ext uri="{FF2B5EF4-FFF2-40B4-BE49-F238E27FC236}">
                <a16:creationId xmlns:a16="http://schemas.microsoft.com/office/drawing/2014/main" id="{0635CF34-9604-4244-B5CB-7D512A4B1D5C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5802788" y="1121585"/>
            <a:ext cx="112" cy="3332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4" name="Rektangel: avrundede hjørner 103">
            <a:extLst>
              <a:ext uri="{FF2B5EF4-FFF2-40B4-BE49-F238E27FC236}">
                <a16:creationId xmlns:a16="http://schemas.microsoft.com/office/drawing/2014/main" id="{B4E8F055-6D63-4357-996F-37C1FA4E34E1}"/>
              </a:ext>
            </a:extLst>
          </p:cNvPr>
          <p:cNvSpPr/>
          <p:nvPr/>
        </p:nvSpPr>
        <p:spPr bwMode="auto">
          <a:xfrm>
            <a:off x="7514416" y="1604908"/>
            <a:ext cx="1594321" cy="1711012"/>
          </a:xfrm>
          <a:prstGeom prst="roundRect">
            <a:avLst>
              <a:gd name="adj" fmla="val 5946"/>
            </a:avLst>
          </a:prstGeom>
          <a:solidFill>
            <a:srgbClr val="8FE0FE">
              <a:alpha val="80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5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5" name="TekstSylinder 104">
            <a:extLst>
              <a:ext uri="{FF2B5EF4-FFF2-40B4-BE49-F238E27FC236}">
                <a16:creationId xmlns:a16="http://schemas.microsoft.com/office/drawing/2014/main" id="{2A0B8AFB-6EEF-4535-B579-83CF9DE0A77C}"/>
              </a:ext>
            </a:extLst>
          </p:cNvPr>
          <p:cNvSpPr txBox="1"/>
          <p:nvPr/>
        </p:nvSpPr>
        <p:spPr>
          <a:xfrm rot="16200000">
            <a:off x="7171851" y="2135732"/>
            <a:ext cx="92974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b="1" kern="0" cap="all" dirty="0"/>
              <a:t>INTEGRASJONER</a:t>
            </a:r>
            <a:endParaRPr kumimoji="0" lang="nb-NO" sz="105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6" name="Rett linje 105">
            <a:extLst>
              <a:ext uri="{FF2B5EF4-FFF2-40B4-BE49-F238E27FC236}">
                <a16:creationId xmlns:a16="http://schemas.microsoft.com/office/drawing/2014/main" id="{C50E9880-DC9C-4240-958F-DD76693A5EEC}"/>
              </a:ext>
            </a:extLst>
          </p:cNvPr>
          <p:cNvCxnSpPr>
            <a:cxnSpLocks/>
            <a:stCxn id="108" idx="2"/>
            <a:endCxn id="111" idx="0"/>
          </p:cNvCxnSpPr>
          <p:nvPr/>
        </p:nvCxnSpPr>
        <p:spPr bwMode="auto">
          <a:xfrm>
            <a:off x="8412100" y="2124140"/>
            <a:ext cx="2071" cy="511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8" name="Rektangel: avrundede hjørner 107">
            <a:extLst>
              <a:ext uri="{FF2B5EF4-FFF2-40B4-BE49-F238E27FC236}">
                <a16:creationId xmlns:a16="http://schemas.microsoft.com/office/drawing/2014/main" id="{445395C8-3B63-471D-AF28-0DD2667D53F1}"/>
              </a:ext>
            </a:extLst>
          </p:cNvPr>
          <p:cNvSpPr/>
          <p:nvPr/>
        </p:nvSpPr>
        <p:spPr bwMode="auto">
          <a:xfrm>
            <a:off x="7800398" y="1745768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PRODUKTLEDER</a:t>
            </a:r>
            <a:endParaRPr lang="nb-NO" sz="1050" dirty="0"/>
          </a:p>
        </p:txBody>
      </p:sp>
      <p:sp>
        <p:nvSpPr>
          <p:cNvPr id="111" name="Rektangel: avrundede hjørner 110">
            <a:extLst>
              <a:ext uri="{FF2B5EF4-FFF2-40B4-BE49-F238E27FC236}">
                <a16:creationId xmlns:a16="http://schemas.microsoft.com/office/drawing/2014/main" id="{6E61D89D-8006-4A11-8517-143197E6A096}"/>
              </a:ext>
            </a:extLst>
          </p:cNvPr>
          <p:cNvSpPr/>
          <p:nvPr/>
        </p:nvSpPr>
        <p:spPr bwMode="auto">
          <a:xfrm>
            <a:off x="7802469" y="2635873"/>
            <a:ext cx="1223404" cy="378372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050" dirty="0">
                <a:solidFill>
                  <a:schemeClr val="bg1"/>
                </a:solidFill>
              </a:rPr>
              <a:t>PRODUKTTEAM</a:t>
            </a:r>
            <a:endParaRPr lang="nb-NO" sz="1050" dirty="0"/>
          </a:p>
        </p:txBody>
      </p:sp>
      <p:sp>
        <p:nvSpPr>
          <p:cNvPr id="114" name="Rektangel: avrundede hjørner 113">
            <a:extLst>
              <a:ext uri="{FF2B5EF4-FFF2-40B4-BE49-F238E27FC236}">
                <a16:creationId xmlns:a16="http://schemas.microsoft.com/office/drawing/2014/main" id="{ADF5F41F-7D1B-4EB6-A2C2-047D4603867F}"/>
              </a:ext>
            </a:extLst>
          </p:cNvPr>
          <p:cNvSpPr/>
          <p:nvPr/>
        </p:nvSpPr>
        <p:spPr bwMode="auto">
          <a:xfrm>
            <a:off x="340239" y="1635553"/>
            <a:ext cx="1485984" cy="1748369"/>
          </a:xfrm>
          <a:prstGeom prst="roundRect">
            <a:avLst>
              <a:gd name="adj" fmla="val 5946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200" b="1" i="0" u="none" strike="noStrike" cap="all" normalizeH="0" noProof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15" name="Rett pilkobling 114">
            <a:extLst>
              <a:ext uri="{FF2B5EF4-FFF2-40B4-BE49-F238E27FC236}">
                <a16:creationId xmlns:a16="http://schemas.microsoft.com/office/drawing/2014/main" id="{7DB93AEE-141C-4A2A-AE92-035F0198509A}"/>
              </a:ext>
            </a:extLst>
          </p:cNvPr>
          <p:cNvCxnSpPr>
            <a:cxnSpLocks/>
            <a:stCxn id="26" idx="1"/>
            <a:endCxn id="114" idx="3"/>
          </p:cNvCxnSpPr>
          <p:nvPr/>
        </p:nvCxnSpPr>
        <p:spPr>
          <a:xfrm flipH="1">
            <a:off x="1826223" y="2499370"/>
            <a:ext cx="423548" cy="1036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ktangel: avrundede hjørner 115">
            <a:extLst>
              <a:ext uri="{FF2B5EF4-FFF2-40B4-BE49-F238E27FC236}">
                <a16:creationId xmlns:a16="http://schemas.microsoft.com/office/drawing/2014/main" id="{2AE054B7-2166-46CC-B60C-C0D2A28A75AA}"/>
              </a:ext>
            </a:extLst>
          </p:cNvPr>
          <p:cNvSpPr/>
          <p:nvPr/>
        </p:nvSpPr>
        <p:spPr bwMode="auto">
          <a:xfrm>
            <a:off x="452678" y="1925878"/>
            <a:ext cx="1223404" cy="616730"/>
          </a:xfrm>
          <a:prstGeom prst="roundRect">
            <a:avLst/>
          </a:prstGeom>
          <a:solidFill>
            <a:srgbClr val="002856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dirty="0">
                <a:solidFill>
                  <a:schemeClr val="bg1"/>
                </a:solidFill>
              </a:rPr>
              <a:t>Arkitektur-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400" b="1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6350D5FF-69A8-421B-8EA6-4CC1132DC252}"/>
              </a:ext>
            </a:extLst>
          </p:cNvPr>
          <p:cNvSpPr txBox="1"/>
          <p:nvPr/>
        </p:nvSpPr>
        <p:spPr>
          <a:xfrm>
            <a:off x="423935" y="2683942"/>
            <a:ext cx="13609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kern="0" cap="all" dirty="0"/>
              <a:t>Produkt-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kern="0" cap="all" dirty="0"/>
              <a:t>koordinering</a:t>
            </a:r>
            <a:endParaRPr kumimoji="0" lang="nb-NO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49" name="Rektangel: avrundede hjørner 2048">
            <a:extLst>
              <a:ext uri="{FF2B5EF4-FFF2-40B4-BE49-F238E27FC236}">
                <a16:creationId xmlns:a16="http://schemas.microsoft.com/office/drawing/2014/main" id="{21B90359-75CE-4A01-8657-71F6F5C58B81}"/>
              </a:ext>
            </a:extLst>
          </p:cNvPr>
          <p:cNvSpPr/>
          <p:nvPr/>
        </p:nvSpPr>
        <p:spPr bwMode="auto">
          <a:xfrm>
            <a:off x="2531346" y="3997909"/>
            <a:ext cx="755174" cy="4599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Økonomi</a:t>
            </a:r>
            <a:endParaRPr lang="nb-NO" sz="900" dirty="0"/>
          </a:p>
        </p:txBody>
      </p:sp>
      <p:sp>
        <p:nvSpPr>
          <p:cNvPr id="136" name="Rektangel: avrundede hjørner 135">
            <a:extLst>
              <a:ext uri="{FF2B5EF4-FFF2-40B4-BE49-F238E27FC236}">
                <a16:creationId xmlns:a16="http://schemas.microsoft.com/office/drawing/2014/main" id="{AE649BD5-5B91-4B07-B80C-7829C836953B}"/>
              </a:ext>
            </a:extLst>
          </p:cNvPr>
          <p:cNvSpPr/>
          <p:nvPr/>
        </p:nvSpPr>
        <p:spPr bwMode="auto">
          <a:xfrm>
            <a:off x="3318618" y="3997910"/>
            <a:ext cx="755174" cy="48301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Logistikk</a:t>
            </a:r>
            <a:endParaRPr lang="nb-NO" sz="900" dirty="0"/>
          </a:p>
        </p:txBody>
      </p:sp>
      <p:sp>
        <p:nvSpPr>
          <p:cNvPr id="137" name="Rektangel: avrundede hjørner 136">
            <a:extLst>
              <a:ext uri="{FF2B5EF4-FFF2-40B4-BE49-F238E27FC236}">
                <a16:creationId xmlns:a16="http://schemas.microsoft.com/office/drawing/2014/main" id="{DB827D3A-835A-450E-A84D-335E827F4183}"/>
              </a:ext>
            </a:extLst>
          </p:cNvPr>
          <p:cNvSpPr/>
          <p:nvPr/>
        </p:nvSpPr>
        <p:spPr bwMode="auto">
          <a:xfrm>
            <a:off x="4210213" y="4011484"/>
            <a:ext cx="755174" cy="4694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138" name="Rektangel: avrundede hjørner 137">
            <a:extLst>
              <a:ext uri="{FF2B5EF4-FFF2-40B4-BE49-F238E27FC236}">
                <a16:creationId xmlns:a16="http://schemas.microsoft.com/office/drawing/2014/main" id="{E75A8163-573C-43EC-B22C-AF501AE5D56C}"/>
              </a:ext>
            </a:extLst>
          </p:cNvPr>
          <p:cNvSpPr/>
          <p:nvPr/>
        </p:nvSpPr>
        <p:spPr bwMode="auto">
          <a:xfrm>
            <a:off x="4997485" y="4011484"/>
            <a:ext cx="755174" cy="4694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Nettbutikk</a:t>
            </a:r>
          </a:p>
        </p:txBody>
      </p:sp>
      <p:cxnSp>
        <p:nvCxnSpPr>
          <p:cNvPr id="2069" name="Kobling: vinkel 2068">
            <a:extLst>
              <a:ext uri="{FF2B5EF4-FFF2-40B4-BE49-F238E27FC236}">
                <a16:creationId xmlns:a16="http://schemas.microsoft.com/office/drawing/2014/main" id="{40890936-8E8D-4948-A383-DB38D559955D}"/>
              </a:ext>
            </a:extLst>
          </p:cNvPr>
          <p:cNvCxnSpPr>
            <a:cxnSpLocks/>
            <a:stCxn id="114" idx="0"/>
            <a:endCxn id="13" idx="1"/>
          </p:cNvCxnSpPr>
          <p:nvPr/>
        </p:nvCxnSpPr>
        <p:spPr>
          <a:xfrm rot="5400000" flipH="1" flipV="1">
            <a:off x="2785637" y="-770007"/>
            <a:ext cx="703154" cy="410796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ktangel: avrundede hjørner 169">
            <a:extLst>
              <a:ext uri="{FF2B5EF4-FFF2-40B4-BE49-F238E27FC236}">
                <a16:creationId xmlns:a16="http://schemas.microsoft.com/office/drawing/2014/main" id="{066C2572-A27B-43C8-8017-AE5E471A686C}"/>
              </a:ext>
            </a:extLst>
          </p:cNvPr>
          <p:cNvSpPr/>
          <p:nvPr/>
        </p:nvSpPr>
        <p:spPr bwMode="auto">
          <a:xfrm>
            <a:off x="2442836" y="5888253"/>
            <a:ext cx="6575372" cy="2435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Produktprodusent</a:t>
            </a:r>
            <a:endParaRPr lang="nb-NO" sz="900" dirty="0"/>
          </a:p>
        </p:txBody>
      </p:sp>
      <p:sp>
        <p:nvSpPr>
          <p:cNvPr id="171" name="Rektangel: avrundede hjørner 170">
            <a:extLst>
              <a:ext uri="{FF2B5EF4-FFF2-40B4-BE49-F238E27FC236}">
                <a16:creationId xmlns:a16="http://schemas.microsoft.com/office/drawing/2014/main" id="{98A9F87B-4E3B-47FC-A47B-6DB6B6370C1B}"/>
              </a:ext>
            </a:extLst>
          </p:cNvPr>
          <p:cNvSpPr/>
          <p:nvPr/>
        </p:nvSpPr>
        <p:spPr bwMode="auto">
          <a:xfrm>
            <a:off x="2479471" y="4547790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Superbrukere</a:t>
            </a:r>
          </a:p>
        </p:txBody>
      </p:sp>
      <p:sp>
        <p:nvSpPr>
          <p:cNvPr id="172" name="Rektangel: avrundede hjørner 171">
            <a:extLst>
              <a:ext uri="{FF2B5EF4-FFF2-40B4-BE49-F238E27FC236}">
                <a16:creationId xmlns:a16="http://schemas.microsoft.com/office/drawing/2014/main" id="{00B859A1-BB69-4847-8EF6-58E7A0EED3A9}"/>
              </a:ext>
            </a:extLst>
          </p:cNvPr>
          <p:cNvSpPr/>
          <p:nvPr/>
        </p:nvSpPr>
        <p:spPr bwMode="auto">
          <a:xfrm>
            <a:off x="2479471" y="4846524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Lisensierte brukere</a:t>
            </a:r>
          </a:p>
        </p:txBody>
      </p:sp>
      <p:sp>
        <p:nvSpPr>
          <p:cNvPr id="173" name="Rektangel: avrundede hjørner 172">
            <a:extLst>
              <a:ext uri="{FF2B5EF4-FFF2-40B4-BE49-F238E27FC236}">
                <a16:creationId xmlns:a16="http://schemas.microsoft.com/office/drawing/2014/main" id="{FDC1BE28-60D4-4A36-A980-456FAB2B382E}"/>
              </a:ext>
            </a:extLst>
          </p:cNvPr>
          <p:cNvSpPr/>
          <p:nvPr/>
        </p:nvSpPr>
        <p:spPr bwMode="auto">
          <a:xfrm>
            <a:off x="4188905" y="4547790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Superbrukere</a:t>
            </a:r>
          </a:p>
        </p:txBody>
      </p:sp>
      <p:sp>
        <p:nvSpPr>
          <p:cNvPr id="174" name="Rektangel: avrundede hjørner 173">
            <a:extLst>
              <a:ext uri="{FF2B5EF4-FFF2-40B4-BE49-F238E27FC236}">
                <a16:creationId xmlns:a16="http://schemas.microsoft.com/office/drawing/2014/main" id="{38A17EB1-B5B5-465B-B3C6-3A01B909EE68}"/>
              </a:ext>
            </a:extLst>
          </p:cNvPr>
          <p:cNvSpPr/>
          <p:nvPr/>
        </p:nvSpPr>
        <p:spPr bwMode="auto">
          <a:xfrm>
            <a:off x="4188905" y="4846524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Lisensierte brukere</a:t>
            </a:r>
          </a:p>
        </p:txBody>
      </p:sp>
      <p:sp>
        <p:nvSpPr>
          <p:cNvPr id="175" name="Rektangel: avrundede hjørner 174">
            <a:extLst>
              <a:ext uri="{FF2B5EF4-FFF2-40B4-BE49-F238E27FC236}">
                <a16:creationId xmlns:a16="http://schemas.microsoft.com/office/drawing/2014/main" id="{4FDF913D-AA21-4728-BCC1-93946E7BA70D}"/>
              </a:ext>
            </a:extLst>
          </p:cNvPr>
          <p:cNvSpPr/>
          <p:nvPr/>
        </p:nvSpPr>
        <p:spPr bwMode="auto">
          <a:xfrm>
            <a:off x="2448430" y="5578371"/>
            <a:ext cx="6575372" cy="2435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Forvaltningspartner</a:t>
            </a:r>
            <a:endParaRPr lang="nb-NO" sz="900" dirty="0"/>
          </a:p>
        </p:txBody>
      </p:sp>
      <p:sp>
        <p:nvSpPr>
          <p:cNvPr id="176" name="Rektangel: avrundede hjørner 175">
            <a:extLst>
              <a:ext uri="{FF2B5EF4-FFF2-40B4-BE49-F238E27FC236}">
                <a16:creationId xmlns:a16="http://schemas.microsoft.com/office/drawing/2014/main" id="{C534B2CD-50AB-4F9B-BCA8-8464CEB0A74B}"/>
              </a:ext>
            </a:extLst>
          </p:cNvPr>
          <p:cNvSpPr/>
          <p:nvPr/>
        </p:nvSpPr>
        <p:spPr bwMode="auto">
          <a:xfrm>
            <a:off x="2448430" y="6207619"/>
            <a:ext cx="6575372" cy="2435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Datasenter</a:t>
            </a:r>
            <a:endParaRPr lang="nb-NO" sz="900" dirty="0"/>
          </a:p>
        </p:txBody>
      </p:sp>
      <p:sp>
        <p:nvSpPr>
          <p:cNvPr id="179" name="TekstSylinder 178">
            <a:extLst>
              <a:ext uri="{FF2B5EF4-FFF2-40B4-BE49-F238E27FC236}">
                <a16:creationId xmlns:a16="http://schemas.microsoft.com/office/drawing/2014/main" id="{6E87E0AA-FA81-4BDF-9AA4-BC28AD155625}"/>
              </a:ext>
            </a:extLst>
          </p:cNvPr>
          <p:cNvSpPr txBox="1"/>
          <p:nvPr/>
        </p:nvSpPr>
        <p:spPr>
          <a:xfrm>
            <a:off x="449658" y="4200218"/>
            <a:ext cx="169116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INTERNE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INTERESSENTER</a:t>
            </a:r>
            <a:endParaRPr kumimoji="0" lang="nb-NO" sz="240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0" name="TekstSylinder 179">
            <a:extLst>
              <a:ext uri="{FF2B5EF4-FFF2-40B4-BE49-F238E27FC236}">
                <a16:creationId xmlns:a16="http://schemas.microsoft.com/office/drawing/2014/main" id="{9828B8F2-E082-40A1-BD16-6F150DDF9393}"/>
              </a:ext>
            </a:extLst>
          </p:cNvPr>
          <p:cNvSpPr txBox="1"/>
          <p:nvPr/>
        </p:nvSpPr>
        <p:spPr>
          <a:xfrm>
            <a:off x="512724" y="5763597"/>
            <a:ext cx="169116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EKSTERNE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INTERESSENTER</a:t>
            </a:r>
            <a:endParaRPr kumimoji="0" lang="nb-NO" sz="240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8" name="Rektangel: avrundede hjørner 97">
            <a:extLst>
              <a:ext uri="{FF2B5EF4-FFF2-40B4-BE49-F238E27FC236}">
                <a16:creationId xmlns:a16="http://schemas.microsoft.com/office/drawing/2014/main" id="{5CD0B5C7-8754-497B-B40A-ED630828A3DE}"/>
              </a:ext>
            </a:extLst>
          </p:cNvPr>
          <p:cNvSpPr/>
          <p:nvPr/>
        </p:nvSpPr>
        <p:spPr bwMode="auto">
          <a:xfrm>
            <a:off x="5889079" y="4011484"/>
            <a:ext cx="755174" cy="4694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Lønn</a:t>
            </a:r>
          </a:p>
        </p:txBody>
      </p:sp>
      <p:sp>
        <p:nvSpPr>
          <p:cNvPr id="99" name="Rektangel: avrundede hjørner 98">
            <a:extLst>
              <a:ext uri="{FF2B5EF4-FFF2-40B4-BE49-F238E27FC236}">
                <a16:creationId xmlns:a16="http://schemas.microsoft.com/office/drawing/2014/main" id="{43A677F0-45E4-49CB-894C-42EC3A6D099E}"/>
              </a:ext>
            </a:extLst>
          </p:cNvPr>
          <p:cNvSpPr/>
          <p:nvPr/>
        </p:nvSpPr>
        <p:spPr bwMode="auto">
          <a:xfrm>
            <a:off x="6676351" y="4011484"/>
            <a:ext cx="755174" cy="4694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Faggruppe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HR</a:t>
            </a:r>
          </a:p>
        </p:txBody>
      </p:sp>
      <p:sp>
        <p:nvSpPr>
          <p:cNvPr id="119" name="Rektangel: avrundede hjørner 118">
            <a:extLst>
              <a:ext uri="{FF2B5EF4-FFF2-40B4-BE49-F238E27FC236}">
                <a16:creationId xmlns:a16="http://schemas.microsoft.com/office/drawing/2014/main" id="{DFFC22A2-17B3-4A7E-A7EB-7BFD4D2931E5}"/>
              </a:ext>
            </a:extLst>
          </p:cNvPr>
          <p:cNvSpPr/>
          <p:nvPr/>
        </p:nvSpPr>
        <p:spPr bwMode="auto">
          <a:xfrm>
            <a:off x="5867771" y="4547790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Superbrukere</a:t>
            </a:r>
          </a:p>
        </p:txBody>
      </p:sp>
      <p:sp>
        <p:nvSpPr>
          <p:cNvPr id="120" name="Rektangel: avrundede hjørner 119">
            <a:extLst>
              <a:ext uri="{FF2B5EF4-FFF2-40B4-BE49-F238E27FC236}">
                <a16:creationId xmlns:a16="http://schemas.microsoft.com/office/drawing/2014/main" id="{6187739F-A638-4BC1-89D0-D44B8A873865}"/>
              </a:ext>
            </a:extLst>
          </p:cNvPr>
          <p:cNvSpPr/>
          <p:nvPr/>
        </p:nvSpPr>
        <p:spPr bwMode="auto">
          <a:xfrm>
            <a:off x="5867771" y="4846524"/>
            <a:ext cx="1594320" cy="2339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900" dirty="0">
                <a:solidFill>
                  <a:schemeClr val="bg1"/>
                </a:solidFill>
              </a:rPr>
              <a:t>Lisensierte brukere</a:t>
            </a:r>
          </a:p>
        </p:txBody>
      </p:sp>
      <p:sp>
        <p:nvSpPr>
          <p:cNvPr id="121" name="TekstSylinder 120">
            <a:extLst>
              <a:ext uri="{FF2B5EF4-FFF2-40B4-BE49-F238E27FC236}">
                <a16:creationId xmlns:a16="http://schemas.microsoft.com/office/drawing/2014/main" id="{8EEAE065-37AD-4842-8787-5D234DD9D53B}"/>
              </a:ext>
            </a:extLst>
          </p:cNvPr>
          <p:cNvSpPr txBox="1"/>
          <p:nvPr/>
        </p:nvSpPr>
        <p:spPr>
          <a:xfrm>
            <a:off x="9327930" y="2025917"/>
            <a:ext cx="154689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PRODUKT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2000" b="1" i="0" u="none" strike="noStrike" kern="0" cap="all" spc="0" normalizeH="0" noProof="0" dirty="0">
                <a:ln>
                  <a:noFill/>
                </a:ln>
                <a:effectLst/>
                <a:uLnTx/>
                <a:uFillTx/>
              </a:rPr>
              <a:t>FORVALTNING</a:t>
            </a:r>
            <a:endParaRPr kumimoji="0" lang="nb-NO" sz="240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746CA4A2-9DEF-41FB-8709-8CD380149476}"/>
              </a:ext>
            </a:extLst>
          </p:cNvPr>
          <p:cNvSpPr txBox="1"/>
          <p:nvPr/>
        </p:nvSpPr>
        <p:spPr>
          <a:xfrm>
            <a:off x="8362021" y="4288583"/>
            <a:ext cx="21095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/>
              <a:t>PROSESSUTVIKLING</a:t>
            </a:r>
            <a:endParaRPr kumimoji="0" lang="nb-NO" sz="2400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3" name="TekstSylinder 122">
            <a:extLst>
              <a:ext uri="{FF2B5EF4-FFF2-40B4-BE49-F238E27FC236}">
                <a16:creationId xmlns:a16="http://schemas.microsoft.com/office/drawing/2014/main" id="{B683B4CA-B329-4401-823B-297FEBFDACBF}"/>
              </a:ext>
            </a:extLst>
          </p:cNvPr>
          <p:cNvSpPr txBox="1"/>
          <p:nvPr/>
        </p:nvSpPr>
        <p:spPr>
          <a:xfrm>
            <a:off x="9180464" y="5650310"/>
            <a:ext cx="182582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kern="0" cap="all" dirty="0" err="1"/>
              <a:t>PRODUKTutvikling</a:t>
            </a:r>
            <a:r>
              <a:rPr lang="nb-NO" sz="1600" b="1" kern="0" cap="all" dirty="0"/>
              <a:t>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nb-NO" sz="1600" b="1" i="0" u="none" strike="noStrike" kern="0" cap="all" spc="0" normalizeH="0" noProof="0" dirty="0">
                <a:ln>
                  <a:noFill/>
                </a:ln>
                <a:effectLst/>
                <a:uLnTx/>
                <a:uFillTx/>
              </a:rPr>
              <a:t>FORVALTNING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kern="0" cap="all" dirty="0"/>
              <a:t>OG drift</a:t>
            </a:r>
            <a:endParaRPr kumimoji="0" lang="nb-NO" b="0" i="0" u="none" strike="noStrike" kern="0" cap="all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Pil: opp og ned 32">
            <a:extLst>
              <a:ext uri="{FF2B5EF4-FFF2-40B4-BE49-F238E27FC236}">
                <a16:creationId xmlns:a16="http://schemas.microsoft.com/office/drawing/2014/main" id="{9AB8AF53-93DF-4183-A881-84752C3C81A8}"/>
              </a:ext>
            </a:extLst>
          </p:cNvPr>
          <p:cNvSpPr/>
          <p:nvPr/>
        </p:nvSpPr>
        <p:spPr>
          <a:xfrm>
            <a:off x="2908933" y="3006746"/>
            <a:ext cx="95081" cy="991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5" name="Pil: opp og ned 124">
            <a:extLst>
              <a:ext uri="{FF2B5EF4-FFF2-40B4-BE49-F238E27FC236}">
                <a16:creationId xmlns:a16="http://schemas.microsoft.com/office/drawing/2014/main" id="{81C9BF05-D332-40A3-BBF7-8E6AA53B4DC8}"/>
              </a:ext>
            </a:extLst>
          </p:cNvPr>
          <p:cNvSpPr/>
          <p:nvPr/>
        </p:nvSpPr>
        <p:spPr>
          <a:xfrm>
            <a:off x="3620901" y="3014245"/>
            <a:ext cx="95081" cy="993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6" name="Pil: opp og ned 125">
            <a:extLst>
              <a:ext uri="{FF2B5EF4-FFF2-40B4-BE49-F238E27FC236}">
                <a16:creationId xmlns:a16="http://schemas.microsoft.com/office/drawing/2014/main" id="{BAF70CBE-1E65-4470-8564-18F8CB3584FA}"/>
              </a:ext>
            </a:extLst>
          </p:cNvPr>
          <p:cNvSpPr/>
          <p:nvPr/>
        </p:nvSpPr>
        <p:spPr>
          <a:xfrm>
            <a:off x="4608525" y="3005856"/>
            <a:ext cx="95081" cy="993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7" name="Pil: opp og ned 126">
            <a:extLst>
              <a:ext uri="{FF2B5EF4-FFF2-40B4-BE49-F238E27FC236}">
                <a16:creationId xmlns:a16="http://schemas.microsoft.com/office/drawing/2014/main" id="{7D8A2D8F-E240-4A58-B4FC-06AF1D03A063}"/>
              </a:ext>
            </a:extLst>
          </p:cNvPr>
          <p:cNvSpPr/>
          <p:nvPr/>
        </p:nvSpPr>
        <p:spPr>
          <a:xfrm>
            <a:off x="5327531" y="3005856"/>
            <a:ext cx="107590" cy="993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8" name="Pil: opp og ned 127">
            <a:extLst>
              <a:ext uri="{FF2B5EF4-FFF2-40B4-BE49-F238E27FC236}">
                <a16:creationId xmlns:a16="http://schemas.microsoft.com/office/drawing/2014/main" id="{300B7694-0AE4-4B2B-BA1C-F77CCC0D0440}"/>
              </a:ext>
            </a:extLst>
          </p:cNvPr>
          <p:cNvSpPr/>
          <p:nvPr/>
        </p:nvSpPr>
        <p:spPr>
          <a:xfrm>
            <a:off x="6239851" y="3014244"/>
            <a:ext cx="107590" cy="9934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Pil: opp og ned 129">
            <a:extLst>
              <a:ext uri="{FF2B5EF4-FFF2-40B4-BE49-F238E27FC236}">
                <a16:creationId xmlns:a16="http://schemas.microsoft.com/office/drawing/2014/main" id="{6F60CDF6-B2B4-47E2-9EC2-CFF393C89D19}"/>
              </a:ext>
            </a:extLst>
          </p:cNvPr>
          <p:cNvSpPr/>
          <p:nvPr/>
        </p:nvSpPr>
        <p:spPr>
          <a:xfrm>
            <a:off x="6965309" y="3032379"/>
            <a:ext cx="107590" cy="9668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F2B8E066-35EC-4646-9FC6-FF7BD60B4218}"/>
              </a:ext>
            </a:extLst>
          </p:cNvPr>
          <p:cNvSpPr txBox="1"/>
          <p:nvPr/>
        </p:nvSpPr>
        <p:spPr>
          <a:xfrm>
            <a:off x="6561847" y="769354"/>
            <a:ext cx="163826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kern="0" cap="all" dirty="0" err="1"/>
              <a:t>PRODUKTeiere</a:t>
            </a:r>
            <a:endParaRPr lang="nb-NO" sz="2000" b="1" kern="0" cap="all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160A3570-3F31-49AA-8BAA-0AC1FCD06184}"/>
              </a:ext>
            </a:extLst>
          </p:cNvPr>
          <p:cNvSpPr txBox="1">
            <a:spLocks/>
          </p:cNvSpPr>
          <p:nvPr/>
        </p:nvSpPr>
        <p:spPr>
          <a:xfrm>
            <a:off x="104975" y="81923"/>
            <a:ext cx="2899039" cy="94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Praksis</a:t>
            </a:r>
          </a:p>
        </p:txBody>
      </p:sp>
    </p:spTree>
    <p:extLst>
      <p:ext uri="{BB962C8B-B14F-4D97-AF65-F5344CB8AC3E}">
        <p14:creationId xmlns:p14="http://schemas.microsoft.com/office/powerpoint/2010/main" val="185928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27" y="2094597"/>
            <a:ext cx="5469622" cy="133440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Ny bok i oktober 2021</a:t>
            </a:r>
          </a:p>
        </p:txBody>
      </p:sp>
      <p:pic>
        <p:nvPicPr>
          <p:cNvPr id="59" name="Picture 2" descr="Forretningsutvikling og digitalisering av Bo Hjort Christensen (Heftet) |  Cappelen Damm Undervisning">
            <a:extLst>
              <a:ext uri="{FF2B5EF4-FFF2-40B4-BE49-F238E27FC236}">
                <a16:creationId xmlns:a16="http://schemas.microsoft.com/office/drawing/2014/main" id="{73771368-9187-47EB-8C14-4D512FC6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67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6634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3</a:t>
            </a:fld>
            <a:endParaRPr lang="nb-NO" dirty="0"/>
          </a:p>
        </p:txBody>
      </p:sp>
      <p:pic>
        <p:nvPicPr>
          <p:cNvPr id="1026" name="Picture 2" descr="http://2.bp.blogspot.com/-KSxdMxSZ3XA/U3jWWdsDv7I/AAAAAAAAAiY/48b3HWWRQSc/s1600/0514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080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8509"/>
            <a:ext cx="515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Cloud Computing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83984" y="5850349"/>
            <a:ext cx="686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On-Premise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Computing</a:t>
            </a:r>
          </a:p>
        </p:txBody>
      </p:sp>
      <p:sp>
        <p:nvSpPr>
          <p:cNvPr id="6" name="Up Arrow 5"/>
          <p:cNvSpPr/>
          <p:nvPr/>
        </p:nvSpPr>
        <p:spPr>
          <a:xfrm>
            <a:off x="2159556" y="3122022"/>
            <a:ext cx="1759471" cy="18364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Reisen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0FEA2-69ED-4AE2-A1FA-D7E64D7784F1}"/>
              </a:ext>
            </a:extLst>
          </p:cNvPr>
          <p:cNvSpPr txBox="1">
            <a:spLocks/>
          </p:cNvSpPr>
          <p:nvPr/>
        </p:nvSpPr>
        <p:spPr>
          <a:xfrm>
            <a:off x="7080070" y="6383164"/>
            <a:ext cx="936809" cy="43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8A32F3-EF7F-4165-88AF-9F6778B7847D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446" y="0"/>
            <a:ext cx="5414556" cy="6858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Mine </a:t>
            </a:r>
            <a:r>
              <a:rPr lang="en-US" sz="4800" dirty="0" err="1">
                <a:solidFill>
                  <a:schemeClr val="bg1"/>
                </a:solidFill>
              </a:rPr>
              <a:t>undersøkelser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viser</a:t>
            </a:r>
            <a:r>
              <a:rPr lang="en-US" sz="4800" dirty="0">
                <a:solidFill>
                  <a:schemeClr val="bg1"/>
                </a:solidFill>
              </a:rPr>
              <a:t> at </a:t>
            </a:r>
            <a:r>
              <a:rPr lang="en-US" sz="4800" u="sng" dirty="0">
                <a:solidFill>
                  <a:schemeClr val="bg1"/>
                </a:solidFill>
              </a:rPr>
              <a:t>alle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produsentene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idag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leverer</a:t>
            </a:r>
            <a:r>
              <a:rPr lang="en-US" sz="4800" dirty="0">
                <a:solidFill>
                  <a:schemeClr val="bg1"/>
                </a:solidFill>
              </a:rPr>
              <a:t> SaaS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Men </a:t>
            </a:r>
            <a:r>
              <a:rPr lang="en-US" sz="4800" dirty="0" err="1">
                <a:solidFill>
                  <a:schemeClr val="bg1"/>
                </a:solidFill>
              </a:rPr>
              <a:t>variasjonene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(</a:t>
            </a:r>
            <a:r>
              <a:rPr lang="en-US" sz="4400" dirty="0" err="1">
                <a:solidFill>
                  <a:schemeClr val="bg1"/>
                </a:solidFill>
              </a:rPr>
              <a:t>og</a:t>
            </a:r>
            <a:r>
              <a:rPr lang="en-US" sz="4400" dirty="0">
                <a:solidFill>
                  <a:schemeClr val="bg1"/>
                </a:solidFill>
              </a:rPr>
              <a:t> grad av </a:t>
            </a:r>
            <a:r>
              <a:rPr lang="en-US" sz="4400" dirty="0" err="1">
                <a:solidFill>
                  <a:schemeClr val="bg1"/>
                </a:solidFill>
              </a:rPr>
              <a:t>modenhet</a:t>
            </a:r>
            <a:r>
              <a:rPr lang="en-US" sz="4400" dirty="0">
                <a:solidFill>
                  <a:schemeClr val="bg1"/>
                </a:solidFill>
              </a:rPr>
              <a:t>) </a:t>
            </a:r>
            <a:r>
              <a:rPr lang="en-US" sz="4800" dirty="0">
                <a:solidFill>
                  <a:schemeClr val="bg1"/>
                </a:solidFill>
              </a:rPr>
              <a:t>er </a:t>
            </a:r>
            <a:r>
              <a:rPr lang="en-US" sz="4800" u="sng" dirty="0" err="1">
                <a:solidFill>
                  <a:schemeClr val="bg1"/>
                </a:solidFill>
              </a:rPr>
              <a:t>meget</a:t>
            </a:r>
            <a:r>
              <a:rPr lang="en-US" sz="4800" dirty="0">
                <a:solidFill>
                  <a:schemeClr val="bg1"/>
                </a:solidFill>
              </a:rPr>
              <a:t> store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8B31319-A3BE-41A7-8910-9FC02845A09A}"/>
              </a:ext>
            </a:extLst>
          </p:cNvPr>
          <p:cNvSpPr/>
          <p:nvPr/>
        </p:nvSpPr>
        <p:spPr>
          <a:xfrm>
            <a:off x="1444567" y="3374403"/>
            <a:ext cx="2105635" cy="582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Adoption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 1.0)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0095" y="1102652"/>
            <a:ext cx="11738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5000"/>
                  </a:schemeClr>
                </a:solidFill>
                <a:ea typeface="MS PGothic"/>
                <a:cs typeface="MS PGothic"/>
              </a:rPr>
              <a:t>“The Times They Are a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5000"/>
                  </a:schemeClr>
                </a:solidFill>
                <a:ea typeface="MS PGothic"/>
                <a:cs typeface="MS PGothic"/>
              </a:rPr>
              <a:t>Changin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25000"/>
                  </a:schemeClr>
                </a:solidFill>
                <a:ea typeface="MS PGothic"/>
                <a:cs typeface="MS PGothic"/>
              </a:rPr>
              <a:t>´”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25000"/>
                </a:schemeClr>
              </a:solidFill>
              <a:ea typeface="MS PGothic"/>
              <a:cs typeface="MS PGothic"/>
            </a:endParaRPr>
          </a:p>
        </p:txBody>
      </p:sp>
      <p:pic>
        <p:nvPicPr>
          <p:cNvPr id="39" name="Picture 10" descr="http://t0.gstatic.com/images?q=tbn:ANd9GcSPkmMr0ntF9uK9rYhXbQpjN6Vidh6CzOLdRQb_6TQYfa_STNWR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48" y="1209012"/>
            <a:ext cx="2949617" cy="290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08" y="116931"/>
            <a:ext cx="5680166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Ord for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dagen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7010" y="4351765"/>
            <a:ext cx="11864990" cy="20825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>
                <a:solidFill>
                  <a:srgbClr val="FF0000"/>
                </a:solidFill>
              </a:rPr>
              <a:t>Tipping </a:t>
            </a:r>
            <a:r>
              <a:rPr lang="nb-NO" b="1" dirty="0" err="1">
                <a:solidFill>
                  <a:srgbClr val="FF0000"/>
                </a:solidFill>
              </a:rPr>
              <a:t>points</a:t>
            </a:r>
            <a:r>
              <a:rPr lang="nb-NO" b="1" dirty="0">
                <a:solidFill>
                  <a:srgbClr val="FF0000"/>
                </a:solidFill>
              </a:rPr>
              <a:t> når det gjelder </a:t>
            </a:r>
            <a:r>
              <a:rPr lang="nb-NO" b="1" dirty="0" err="1">
                <a:solidFill>
                  <a:srgbClr val="FF0000"/>
                </a:solidFill>
              </a:rPr>
              <a:t>SaaS</a:t>
            </a:r>
            <a:r>
              <a:rPr lang="nb-NO" b="1" dirty="0">
                <a:solidFill>
                  <a:srgbClr val="FF0000"/>
                </a:solidFill>
              </a:rPr>
              <a:t> i mellomstore og store virksomheter: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Holdningsendring i markedet (</a:t>
            </a:r>
            <a:r>
              <a:rPr lang="nb-NO" altLang="nb-NO" b="1" dirty="0">
                <a:solidFill>
                  <a:srgbClr val="FF0000"/>
                </a:solidFill>
                <a:latin typeface="Arial" panose="020B0604020202020204" pitchFamily="34" charset="0"/>
              </a:rPr>
              <a:t>2010</a:t>
            </a: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Leverandørene tar grep (</a:t>
            </a:r>
            <a:r>
              <a:rPr lang="nb-NO" altLang="nb-NO" b="1" dirty="0">
                <a:solidFill>
                  <a:srgbClr val="FF0000"/>
                </a:solidFill>
                <a:latin typeface="Arial" panose="020B0604020202020204" pitchFamily="34" charset="0"/>
              </a:rPr>
              <a:t>2016 – d.d.</a:t>
            </a: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Atferdsendring i markedet (</a:t>
            </a:r>
            <a:r>
              <a:rPr lang="nb-NO" altLang="nb-NO" b="1" dirty="0">
                <a:solidFill>
                  <a:srgbClr val="FF0000"/>
                </a:solidFill>
                <a:latin typeface="Arial" panose="020B0604020202020204" pitchFamily="34" charset="0"/>
              </a:rPr>
              <a:t>2020</a:t>
            </a:r>
            <a:r>
              <a:rPr lang="nb-NO" altLang="nb-NO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nb-NO" altLang="nb-NO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OpenSaas | Drupal.org">
            <a:extLst>
              <a:ext uri="{FF2B5EF4-FFF2-40B4-BE49-F238E27FC236}">
                <a16:creationId xmlns:a16="http://schemas.microsoft.com/office/drawing/2014/main" id="{2CC7B21F-7ED6-4C16-B89F-432E7272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99" y="4763084"/>
            <a:ext cx="2373245" cy="15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F95D3FC-E9F4-4B2B-80DE-BEF16BA3CBAC}"/>
              </a:ext>
            </a:extLst>
          </p:cNvPr>
          <p:cNvSpPr/>
          <p:nvPr/>
        </p:nvSpPr>
        <p:spPr>
          <a:xfrm>
            <a:off x="1434516" y="2079591"/>
            <a:ext cx="6372364" cy="1892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ACD8108-154D-483F-AAD6-9E27A0EE159C}"/>
              </a:ext>
            </a:extLst>
          </p:cNvPr>
          <p:cNvCxnSpPr>
            <a:cxnSpLocks/>
          </p:cNvCxnSpPr>
          <p:nvPr/>
        </p:nvCxnSpPr>
        <p:spPr>
          <a:xfrm flipV="1">
            <a:off x="1332847" y="3359654"/>
            <a:ext cx="1847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50654536-770B-40DA-93B7-FED06561B867}"/>
              </a:ext>
            </a:extLst>
          </p:cNvPr>
          <p:cNvCxnSpPr>
            <a:cxnSpLocks/>
          </p:cNvCxnSpPr>
          <p:nvPr/>
        </p:nvCxnSpPr>
        <p:spPr>
          <a:xfrm flipV="1">
            <a:off x="1332847" y="2769104"/>
            <a:ext cx="1847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143112D-99F5-4E8A-8D03-F49E9ADE6C11}"/>
              </a:ext>
            </a:extLst>
          </p:cNvPr>
          <p:cNvCxnSpPr/>
          <p:nvPr/>
        </p:nvCxnSpPr>
        <p:spPr>
          <a:xfrm>
            <a:off x="3550202" y="3790532"/>
            <a:ext cx="0" cy="227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ADAFC075-30C7-4E2D-93CA-94A5F4CEE188}"/>
              </a:ext>
            </a:extLst>
          </p:cNvPr>
          <p:cNvCxnSpPr/>
          <p:nvPr/>
        </p:nvCxnSpPr>
        <p:spPr>
          <a:xfrm>
            <a:off x="5676596" y="3772696"/>
            <a:ext cx="0" cy="227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F5592F0-A269-4E88-9591-A600FCB85C64}"/>
              </a:ext>
            </a:extLst>
          </p:cNvPr>
          <p:cNvSpPr txBox="1"/>
          <p:nvPr/>
        </p:nvSpPr>
        <p:spPr>
          <a:xfrm>
            <a:off x="1934904" y="390557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2000 - 2010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6539BBA-3325-4271-A469-0374BCD39E41}"/>
              </a:ext>
            </a:extLst>
          </p:cNvPr>
          <p:cNvSpPr txBox="1"/>
          <p:nvPr/>
        </p:nvSpPr>
        <p:spPr>
          <a:xfrm>
            <a:off x="3743149" y="3904221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2010 - 2020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64AC766-2067-469D-ACCD-1CA8E1665DA4}"/>
              </a:ext>
            </a:extLst>
          </p:cNvPr>
          <p:cNvSpPr txBox="1"/>
          <p:nvPr/>
        </p:nvSpPr>
        <p:spPr>
          <a:xfrm>
            <a:off x="5868144" y="3933145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2020 og fremover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786A23D-FB9F-436B-ADAF-A8113CAB9849}"/>
              </a:ext>
            </a:extLst>
          </p:cNvPr>
          <p:cNvSpPr txBox="1"/>
          <p:nvPr/>
        </p:nvSpPr>
        <p:spPr>
          <a:xfrm>
            <a:off x="401042" y="3474618"/>
            <a:ext cx="11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Mikro og småbedrifter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BD591D7-525D-4944-91BB-3C7762457C6B}"/>
              </a:ext>
            </a:extLst>
          </p:cNvPr>
          <p:cNvSpPr txBox="1"/>
          <p:nvPr/>
        </p:nvSpPr>
        <p:spPr>
          <a:xfrm>
            <a:off x="358552" y="2823478"/>
            <a:ext cx="112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Mellomstore virksomheter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D45021C-45F1-409F-ACE4-4350B16D0B68}"/>
              </a:ext>
            </a:extLst>
          </p:cNvPr>
          <p:cNvSpPr txBox="1"/>
          <p:nvPr/>
        </p:nvSpPr>
        <p:spPr>
          <a:xfrm>
            <a:off x="358552" y="2231085"/>
            <a:ext cx="123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Store virksomheter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7089E8-B63D-4E94-966A-CBA3EE66313F}"/>
              </a:ext>
            </a:extLst>
          </p:cNvPr>
          <p:cNvSpPr/>
          <p:nvPr/>
        </p:nvSpPr>
        <p:spPr>
          <a:xfrm>
            <a:off x="3570960" y="2768530"/>
            <a:ext cx="2105635" cy="1191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Adoption</a:t>
            </a: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nb-NO" sz="2400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 2.0)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2E3F236-55FE-4631-96ED-554763E2432F}"/>
              </a:ext>
            </a:extLst>
          </p:cNvPr>
          <p:cNvSpPr/>
          <p:nvPr/>
        </p:nvSpPr>
        <p:spPr>
          <a:xfrm>
            <a:off x="5701246" y="2079591"/>
            <a:ext cx="2105635" cy="18759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>
                <a:solidFill>
                  <a:schemeClr val="bg1"/>
                </a:solidFill>
              </a:rPr>
              <a:t>Cloud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Adoption</a:t>
            </a:r>
            <a:endParaRPr lang="nb-NO" sz="2800" dirty="0">
              <a:solidFill>
                <a:schemeClr val="bg1"/>
              </a:solidFill>
            </a:endParaRPr>
          </a:p>
          <a:p>
            <a:pPr algn="ctr"/>
            <a:r>
              <a:rPr lang="nb-NO" sz="2800" dirty="0">
                <a:solidFill>
                  <a:schemeClr val="bg1"/>
                </a:solidFill>
              </a:rPr>
              <a:t>(</a:t>
            </a:r>
            <a:r>
              <a:rPr lang="nb-NO" sz="2800" dirty="0" err="1">
                <a:solidFill>
                  <a:schemeClr val="bg1"/>
                </a:solidFill>
              </a:rPr>
              <a:t>Cloud</a:t>
            </a:r>
            <a:r>
              <a:rPr lang="nb-NO" sz="2800" dirty="0">
                <a:solidFill>
                  <a:schemeClr val="bg1"/>
                </a:solidFill>
              </a:rPr>
              <a:t> 3.0)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C865A3F-C6EB-4C2F-BC58-AD4289F4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769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ky 39">
            <a:extLst>
              <a:ext uri="{FF2B5EF4-FFF2-40B4-BE49-F238E27FC236}">
                <a16:creationId xmlns:a16="http://schemas.microsoft.com/office/drawing/2014/main" id="{04F53823-0571-4107-A844-05EC20A50449}"/>
              </a:ext>
            </a:extLst>
          </p:cNvPr>
          <p:cNvSpPr/>
          <p:nvPr/>
        </p:nvSpPr>
        <p:spPr>
          <a:xfrm>
            <a:off x="0" y="54475"/>
            <a:ext cx="12046029" cy="44820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Plassholder for innhold 17" descr="Et bilde som inneholder gress, plante&#10;&#10;Automatisk generert beskrivelse">
            <a:extLst>
              <a:ext uri="{FF2B5EF4-FFF2-40B4-BE49-F238E27FC236}">
                <a16:creationId xmlns:a16="http://schemas.microsoft.com/office/drawing/2014/main" id="{FA7D360B-6B57-4655-9D6F-4429C36FA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73" y="4607149"/>
            <a:ext cx="12207395" cy="2242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32F3-EF7F-4165-88AF-9F6778B7847D}" type="slidenum">
              <a:rPr lang="nb-NO" smtClean="0"/>
              <a:t>5</a:t>
            </a:fld>
            <a:endParaRPr lang="nb-NO" dirty="0"/>
          </a:p>
        </p:txBody>
      </p:sp>
      <p:sp>
        <p:nvSpPr>
          <p:cNvPr id="19" name="Rectangle 18"/>
          <p:cNvSpPr/>
          <p:nvPr/>
        </p:nvSpPr>
        <p:spPr>
          <a:xfrm>
            <a:off x="1934040" y="442441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99256"/>
            <a:ext cx="515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Cloud Computing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-83984" y="5850349"/>
            <a:ext cx="686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On-Premise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Computing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5B3254A2-E352-4720-AE10-40857EDC0827}"/>
              </a:ext>
            </a:extLst>
          </p:cNvPr>
          <p:cNvSpPr/>
          <p:nvPr/>
        </p:nvSpPr>
        <p:spPr>
          <a:xfrm>
            <a:off x="1532098" y="956458"/>
            <a:ext cx="430791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>
                <a:ln w="0"/>
              </a:rPr>
              <a:t>Leveransemodellene</a:t>
            </a:r>
            <a:endParaRPr lang="en-US" sz="2800" b="1" dirty="0">
              <a:ln w="0"/>
            </a:endParaRPr>
          </a:p>
          <a:p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Arkitekturene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dirty="0" err="1">
                <a:ln w="0"/>
              </a:rPr>
              <a:t>Implementeringsmodellene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dirty="0" err="1">
                <a:ln w="0"/>
              </a:rPr>
              <a:t>Prismodellene</a:t>
            </a:r>
            <a:endParaRPr lang="en-US" sz="2800" b="1" dirty="0">
              <a:ln w="0"/>
            </a:endParaRPr>
          </a:p>
          <a:p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Samarbeidsmodellene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dirty="0" err="1">
                <a:ln w="0"/>
              </a:rPr>
              <a:t>Kontraktsmodellene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2470E490-59E6-49B4-BBB9-4F11C0BF4E62}"/>
              </a:ext>
            </a:extLst>
          </p:cNvPr>
          <p:cNvSpPr/>
          <p:nvPr/>
        </p:nvSpPr>
        <p:spPr>
          <a:xfrm>
            <a:off x="6571447" y="956458"/>
            <a:ext cx="345370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0"/>
              </a:rPr>
              <a:t>Public cloud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dirty="0">
                <a:ln w="0"/>
              </a:rPr>
              <a:t>API-</a:t>
            </a:r>
            <a:r>
              <a:rPr lang="en-US" sz="2800" b="1" dirty="0" err="1">
                <a:ln w="0"/>
              </a:rPr>
              <a:t>drevet</a:t>
            </a:r>
            <a:r>
              <a:rPr lang="en-US" sz="2800" b="1" dirty="0">
                <a:ln w="0"/>
              </a:rPr>
              <a:t> </a:t>
            </a:r>
            <a:r>
              <a:rPr lang="en-US" sz="2800" b="1" dirty="0" err="1">
                <a:ln w="0"/>
              </a:rPr>
              <a:t>og</a:t>
            </a:r>
            <a:r>
              <a:rPr lang="en-US" sz="2800" b="1" dirty="0">
                <a:ln w="0"/>
              </a:rPr>
              <a:t> MT/ST</a:t>
            </a:r>
          </a:p>
          <a:p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Agil</a:t>
            </a:r>
            <a:r>
              <a:rPr lang="en-US" sz="2800" b="1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og</a:t>
            </a:r>
            <a:r>
              <a:rPr lang="en-US" sz="2800" b="1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smidig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Transaksjonsdrevet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b="1" dirty="0" err="1">
                <a:ln w="0"/>
              </a:rPr>
              <a:t>Partnerskapsorientert</a:t>
            </a:r>
            <a:endParaRPr lang="en-US" sz="2800" b="1" dirty="0">
              <a:ln w="0"/>
            </a:endParaRPr>
          </a:p>
          <a:p>
            <a:r>
              <a:rPr lang="en-US" sz="2800" b="1" cap="none" spc="0" dirty="0">
                <a:ln w="0"/>
                <a:solidFill>
                  <a:schemeClr val="tx1"/>
                </a:solidFill>
              </a:rPr>
              <a:t>SSA-SKY m/</a:t>
            </a:r>
            <a:r>
              <a:rPr lang="en-US" sz="2800" b="1" cap="none" spc="0" dirty="0" err="1">
                <a:ln w="0"/>
                <a:solidFill>
                  <a:schemeClr val="tx1"/>
                </a:solidFill>
              </a:rPr>
              <a:t>flere</a:t>
            </a:r>
            <a:endParaRPr lang="en-US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1" name="Up Arrow 9">
            <a:extLst>
              <a:ext uri="{FF2B5EF4-FFF2-40B4-BE49-F238E27FC236}">
                <a16:creationId xmlns:a16="http://schemas.microsoft.com/office/drawing/2014/main" id="{2B66E8F0-7812-4DDB-8BBC-FD6B17BD705F}"/>
              </a:ext>
            </a:extLst>
          </p:cNvPr>
          <p:cNvSpPr/>
          <p:nvPr/>
        </p:nvSpPr>
        <p:spPr>
          <a:xfrm rot="5400000">
            <a:off x="5519829" y="417234"/>
            <a:ext cx="314333" cy="166572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Up Arrow 9">
            <a:extLst>
              <a:ext uri="{FF2B5EF4-FFF2-40B4-BE49-F238E27FC236}">
                <a16:creationId xmlns:a16="http://schemas.microsoft.com/office/drawing/2014/main" id="{23A196AF-EC1B-4C06-BEB6-7E849ADBDA47}"/>
              </a:ext>
            </a:extLst>
          </p:cNvPr>
          <p:cNvSpPr/>
          <p:nvPr/>
        </p:nvSpPr>
        <p:spPr>
          <a:xfrm rot="5400000">
            <a:off x="5008799" y="325411"/>
            <a:ext cx="314333" cy="268777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Up Arrow 9">
            <a:extLst>
              <a:ext uri="{FF2B5EF4-FFF2-40B4-BE49-F238E27FC236}">
                <a16:creationId xmlns:a16="http://schemas.microsoft.com/office/drawing/2014/main" id="{3544BDA8-85D0-4508-8F39-F113061902BA}"/>
              </a:ext>
            </a:extLst>
          </p:cNvPr>
          <p:cNvSpPr/>
          <p:nvPr/>
        </p:nvSpPr>
        <p:spPr>
          <a:xfrm rot="5400000">
            <a:off x="5986465" y="1738226"/>
            <a:ext cx="314333" cy="73244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Up Arrow 9">
            <a:extLst>
              <a:ext uri="{FF2B5EF4-FFF2-40B4-BE49-F238E27FC236}">
                <a16:creationId xmlns:a16="http://schemas.microsoft.com/office/drawing/2014/main" id="{9181C4A3-73C4-4B4B-BBC1-779FF7EC3DA1}"/>
              </a:ext>
            </a:extLst>
          </p:cNvPr>
          <p:cNvSpPr/>
          <p:nvPr/>
        </p:nvSpPr>
        <p:spPr>
          <a:xfrm rot="5400000">
            <a:off x="5008798" y="1179227"/>
            <a:ext cx="314333" cy="268777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Up Arrow 9">
            <a:extLst>
              <a:ext uri="{FF2B5EF4-FFF2-40B4-BE49-F238E27FC236}">
                <a16:creationId xmlns:a16="http://schemas.microsoft.com/office/drawing/2014/main" id="{DE24871B-85CA-454E-8B9B-CBAB280FA649}"/>
              </a:ext>
            </a:extLst>
          </p:cNvPr>
          <p:cNvSpPr/>
          <p:nvPr/>
        </p:nvSpPr>
        <p:spPr>
          <a:xfrm rot="5400000">
            <a:off x="5577199" y="2195562"/>
            <a:ext cx="314333" cy="155097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9">
            <a:extLst>
              <a:ext uri="{FF2B5EF4-FFF2-40B4-BE49-F238E27FC236}">
                <a16:creationId xmlns:a16="http://schemas.microsoft.com/office/drawing/2014/main" id="{7D7A1F14-58BB-46FC-865E-D8F675FED6F8}"/>
              </a:ext>
            </a:extLst>
          </p:cNvPr>
          <p:cNvSpPr/>
          <p:nvPr/>
        </p:nvSpPr>
        <p:spPr>
          <a:xfrm rot="5400000">
            <a:off x="5473655" y="2505388"/>
            <a:ext cx="314333" cy="1758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Up Arrow 5">
            <a:extLst>
              <a:ext uri="{FF2B5EF4-FFF2-40B4-BE49-F238E27FC236}">
                <a16:creationId xmlns:a16="http://schemas.microsoft.com/office/drawing/2014/main" id="{8DA0C7C8-7B31-4672-BA04-D34AB91DDDC3}"/>
              </a:ext>
            </a:extLst>
          </p:cNvPr>
          <p:cNvSpPr/>
          <p:nvPr/>
        </p:nvSpPr>
        <p:spPr>
          <a:xfrm>
            <a:off x="2159556" y="3818309"/>
            <a:ext cx="1759471" cy="183646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Reisen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BC27923-6AD6-4E50-BF8A-3885D373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49" y="0"/>
            <a:ext cx="10515600" cy="834501"/>
          </a:xfrm>
        </p:spPr>
        <p:txBody>
          <a:bodyPr/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Ulike skyformasjoner</a:t>
            </a:r>
          </a:p>
        </p:txBody>
      </p:sp>
      <p:pic>
        <p:nvPicPr>
          <p:cNvPr id="15" name="Picture 4" descr="Sky – Wikipedia">
            <a:extLst>
              <a:ext uri="{FF2B5EF4-FFF2-40B4-BE49-F238E27FC236}">
                <a16:creationId xmlns:a16="http://schemas.microsoft.com/office/drawing/2014/main" id="{13CF454F-B172-4845-9D7E-5C59B21D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904270"/>
            <a:ext cx="2513155" cy="1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ær deg å tolke himmelen | Scandinavian Traveler">
            <a:extLst>
              <a:ext uri="{FF2B5EF4-FFF2-40B4-BE49-F238E27FC236}">
                <a16:creationId xmlns:a16="http://schemas.microsoft.com/office/drawing/2014/main" id="{4857C404-763B-4995-B375-7A8AF97A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33" y="909381"/>
            <a:ext cx="3059535" cy="1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U.NO - Skyformasjon i kveldslys">
            <a:extLst>
              <a:ext uri="{FF2B5EF4-FFF2-40B4-BE49-F238E27FC236}">
                <a16:creationId xmlns:a16="http://schemas.microsoft.com/office/drawing/2014/main" id="{7D2A6287-F8E6-4352-AA9E-81A2FB22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70" y="938053"/>
            <a:ext cx="2832448" cy="1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74977EDE-0D2A-4990-808B-51512E1B7A02}"/>
              </a:ext>
            </a:extLst>
          </p:cNvPr>
          <p:cNvSpPr/>
          <p:nvPr/>
        </p:nvSpPr>
        <p:spPr>
          <a:xfrm>
            <a:off x="477221" y="2789136"/>
            <a:ext cx="313868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Single </a:t>
            </a:r>
            <a:r>
              <a:rPr lang="nb-NO" sz="32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Cloud</a:t>
            </a:r>
            <a:endParaRPr lang="nb-NO" sz="32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sz="2000" dirty="0">
                <a:ln w="0"/>
                <a:solidFill>
                  <a:schemeClr val="accent1">
                    <a:lumMod val="50000"/>
                  </a:schemeClr>
                </a:solidFill>
              </a:rPr>
              <a:t>(neppe en realistisk strategi)</a:t>
            </a:r>
            <a:endParaRPr lang="nb-NO" sz="2000" b="0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770B2CF-0736-4BFD-8C22-766B80FEFDA2}"/>
              </a:ext>
            </a:extLst>
          </p:cNvPr>
          <p:cNvSpPr/>
          <p:nvPr/>
        </p:nvSpPr>
        <p:spPr>
          <a:xfrm>
            <a:off x="4723689" y="2844225"/>
            <a:ext cx="295888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Multi</a:t>
            </a:r>
            <a:r>
              <a:rPr lang="nb-NO" sz="32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32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Cloud</a:t>
            </a:r>
            <a:endParaRPr lang="nb-NO" sz="32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sz="2000" dirty="0">
                <a:ln w="0"/>
                <a:solidFill>
                  <a:schemeClr val="accent1">
                    <a:lumMod val="50000"/>
                  </a:schemeClr>
                </a:solidFill>
              </a:rPr>
              <a:t>(en mer realistisk strategi)</a:t>
            </a:r>
            <a:endParaRPr lang="nb-NO" sz="2000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" name="Picture 10" descr="Illustrasjon av de ti forskjellige skytypene som finnes.">
            <a:extLst>
              <a:ext uri="{FF2B5EF4-FFF2-40B4-BE49-F238E27FC236}">
                <a16:creationId xmlns:a16="http://schemas.microsoft.com/office/drawing/2014/main" id="{05E16304-AAA5-43D5-B5DD-95A1294E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879" y="3958366"/>
            <a:ext cx="4798116" cy="280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585C7112-C820-4A04-8A15-47C7FC67BCA7}"/>
              </a:ext>
            </a:extLst>
          </p:cNvPr>
          <p:cNvSpPr/>
          <p:nvPr/>
        </p:nvSpPr>
        <p:spPr>
          <a:xfrm>
            <a:off x="8881509" y="2842128"/>
            <a:ext cx="307205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«Skumle skyer»</a:t>
            </a:r>
          </a:p>
          <a:p>
            <a:pPr algn="ctr"/>
            <a:r>
              <a:rPr lang="nb-NO" sz="2000" dirty="0">
                <a:ln w="0"/>
                <a:solidFill>
                  <a:schemeClr val="accent1">
                    <a:lumMod val="50000"/>
                  </a:schemeClr>
                </a:solidFill>
              </a:rPr>
              <a:t>(Når skystrategien mangler)</a:t>
            </a:r>
            <a:endParaRPr lang="nb-NO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968053E7-C5BC-49D6-82E9-58A7BE044089}"/>
              </a:ext>
            </a:extLst>
          </p:cNvPr>
          <p:cNvSpPr/>
          <p:nvPr/>
        </p:nvSpPr>
        <p:spPr>
          <a:xfrm>
            <a:off x="9048948" y="4582143"/>
            <a:ext cx="204581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200" b="1" dirty="0">
                <a:ln w="0"/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nb-NO" sz="3200" b="1" dirty="0" err="1">
                <a:ln w="0"/>
                <a:solidFill>
                  <a:schemeClr val="accent1">
                    <a:lumMod val="50000"/>
                  </a:schemeClr>
                </a:solidFill>
              </a:rPr>
              <a:t>Skyteori</a:t>
            </a:r>
            <a:r>
              <a:rPr lang="nb-NO" sz="3200" b="1" dirty="0">
                <a:ln w="0"/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nb-NO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Rukleskyer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ln w="0"/>
                <a:solidFill>
                  <a:schemeClr val="accent1">
                    <a:lumMod val="50000"/>
                  </a:schemeClr>
                </a:solidFill>
              </a:rPr>
              <a:t>Haugskyer</a:t>
            </a:r>
          </a:p>
          <a:p>
            <a:pPr marL="342900" indent="-342900">
              <a:buFontTx/>
              <a:buChar char="-"/>
            </a:pPr>
            <a:r>
              <a:rPr lang="nb-NO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Tåkeskyer</a:t>
            </a:r>
            <a:endParaRPr lang="nb-NO" sz="2000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CCD85EB-75DC-416D-80E8-8311D1EF46C7}"/>
              </a:ext>
            </a:extLst>
          </p:cNvPr>
          <p:cNvSpPr txBox="1"/>
          <p:nvPr/>
        </p:nvSpPr>
        <p:spPr>
          <a:xfrm>
            <a:off x="6442746" y="1357280"/>
            <a:ext cx="545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err="1"/>
              <a:t>SaaS</a:t>
            </a:r>
            <a:r>
              <a:rPr lang="nb-NO" sz="1050" b="1" dirty="0"/>
              <a:t> 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CE0A72D-B57E-4A42-B971-8D2CACFE2BED}"/>
              </a:ext>
            </a:extLst>
          </p:cNvPr>
          <p:cNvSpPr txBox="1"/>
          <p:nvPr/>
        </p:nvSpPr>
        <p:spPr>
          <a:xfrm>
            <a:off x="5670429" y="1226475"/>
            <a:ext cx="545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err="1"/>
              <a:t>SaaS</a:t>
            </a:r>
            <a:r>
              <a:rPr lang="nb-NO" sz="1050" b="1" dirty="0"/>
              <a:t> 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CB49DCB-99BA-4309-A3CA-E4B2CDAA0A14}"/>
              </a:ext>
            </a:extLst>
          </p:cNvPr>
          <p:cNvSpPr txBox="1"/>
          <p:nvPr/>
        </p:nvSpPr>
        <p:spPr>
          <a:xfrm>
            <a:off x="7080484" y="1809767"/>
            <a:ext cx="545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err="1"/>
              <a:t>SaaS</a:t>
            </a:r>
            <a:r>
              <a:rPr lang="nb-NO" sz="1050" b="1" dirty="0"/>
              <a:t> 3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C92E74-BB83-4FD1-9B44-6FE97B810B66}"/>
              </a:ext>
            </a:extLst>
          </p:cNvPr>
          <p:cNvSpPr txBox="1"/>
          <p:nvPr/>
        </p:nvSpPr>
        <p:spPr>
          <a:xfrm>
            <a:off x="6060937" y="2190641"/>
            <a:ext cx="545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err="1"/>
              <a:t>SaaS</a:t>
            </a:r>
            <a:r>
              <a:rPr lang="nb-NO" sz="1050" b="1" dirty="0"/>
              <a:t> 4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784C6BB-B809-450A-BAB0-D3E02524C218}"/>
              </a:ext>
            </a:extLst>
          </p:cNvPr>
          <p:cNvSpPr txBox="1"/>
          <p:nvPr/>
        </p:nvSpPr>
        <p:spPr>
          <a:xfrm>
            <a:off x="1412969" y="1575824"/>
            <a:ext cx="545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err="1"/>
              <a:t>SaaS</a:t>
            </a:r>
            <a:r>
              <a:rPr lang="nb-NO" sz="1050" b="1" dirty="0"/>
              <a:t> 1</a:t>
            </a:r>
          </a:p>
        </p:txBody>
      </p:sp>
      <p:pic>
        <p:nvPicPr>
          <p:cNvPr id="18" name="Picture 2" descr="rolling stones get off of my cloud jagger quote">
            <a:extLst>
              <a:ext uri="{FF2B5EF4-FFF2-40B4-BE49-F238E27FC236}">
                <a16:creationId xmlns:a16="http://schemas.microsoft.com/office/drawing/2014/main" id="{D49A4395-8FAF-45E2-A58A-E94C2C98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4" y="4274649"/>
            <a:ext cx="2889637" cy="18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8B577B08-6AEB-4AA2-A95B-FD6D4EA91F89}"/>
              </a:ext>
            </a:extLst>
          </p:cNvPr>
          <p:cNvCxnSpPr/>
          <p:nvPr/>
        </p:nvCxnSpPr>
        <p:spPr>
          <a:xfrm flipH="1" flipV="1">
            <a:off x="5746459" y="5234730"/>
            <a:ext cx="3363985" cy="92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EA4CF9BF-CA14-4D11-8B3B-540D132F3E9E}"/>
              </a:ext>
            </a:extLst>
          </p:cNvPr>
          <p:cNvCxnSpPr>
            <a:cxnSpLocks/>
          </p:cNvCxnSpPr>
          <p:nvPr/>
        </p:nvCxnSpPr>
        <p:spPr>
          <a:xfrm flipH="1">
            <a:off x="6096000" y="5696125"/>
            <a:ext cx="3081556" cy="335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9D345C85-BF94-4641-82C0-E0BF71732706}"/>
              </a:ext>
            </a:extLst>
          </p:cNvPr>
          <p:cNvCxnSpPr>
            <a:cxnSpLocks/>
          </p:cNvCxnSpPr>
          <p:nvPr/>
        </p:nvCxnSpPr>
        <p:spPr>
          <a:xfrm flipH="1">
            <a:off x="6828639" y="6065241"/>
            <a:ext cx="2348917" cy="16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6E52419-7F0D-4BFF-868D-C2B2DE46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067" y="6349824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92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BC27923-6AD6-4E50-BF8A-3885D373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94" y="-23481"/>
            <a:ext cx="4768966" cy="1044225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Hva har vi erfart?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5BFE9C-C903-449F-B6F1-CC0AFBC3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0" y="2357285"/>
            <a:ext cx="11687802" cy="40267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chemeClr val="accent1">
                    <a:lumMod val="50000"/>
                  </a:schemeClr>
                </a:solidFill>
              </a:rPr>
              <a:t>Utfordringene: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Forvaltningsprosessen: </a:t>
            </a:r>
            <a:r>
              <a:rPr lang="nb-NO" b="1" dirty="0">
                <a:solidFill>
                  <a:srgbClr val="FF0000"/>
                </a:solidFill>
              </a:rPr>
              <a:t>Sterkt undervurdert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Eierskapskosten: </a:t>
            </a:r>
            <a:r>
              <a:rPr lang="nb-NO" b="1" dirty="0">
                <a:solidFill>
                  <a:srgbClr val="FF0000"/>
                </a:solidFill>
              </a:rPr>
              <a:t>Er krevende å estimere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Implementeringsprosessen: </a:t>
            </a:r>
            <a:r>
              <a:rPr lang="nb-NO" b="1" dirty="0">
                <a:solidFill>
                  <a:srgbClr val="FF0000"/>
                </a:solidFill>
              </a:rPr>
              <a:t>Fortsatt ganske ressurskrevende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Skystrategien: </a:t>
            </a:r>
            <a:r>
              <a:rPr lang="nb-NO" b="1" dirty="0">
                <a:solidFill>
                  <a:srgbClr val="FF0000"/>
                </a:solidFill>
              </a:rPr>
              <a:t>Undervurdert og til dels fraværende hos mange kunder</a:t>
            </a:r>
          </a:p>
          <a:p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Dynamikken i prismodellene «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Pay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-as-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-Go): </a:t>
            </a:r>
            <a:r>
              <a:rPr lang="nb-NO" b="1" dirty="0">
                <a:solidFill>
                  <a:srgbClr val="FF0000"/>
                </a:solidFill>
              </a:rPr>
              <a:t>Litt skuffende……………</a:t>
            </a:r>
          </a:p>
          <a:p>
            <a:pPr marL="0" indent="0">
              <a:buNone/>
            </a:pPr>
            <a:endParaRPr lang="nb-N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Det ble ingen dans på roser. For å lykkes kreves et nytt </a:t>
            </a:r>
            <a:r>
              <a:rPr lang="nb-NO" sz="2400" dirty="0">
                <a:solidFill>
                  <a:srgbClr val="FF0000"/>
                </a:solidFill>
              </a:rPr>
              <a:t>«</a:t>
            </a:r>
            <a:r>
              <a:rPr lang="nb-NO" sz="2400" dirty="0" err="1">
                <a:solidFill>
                  <a:srgbClr val="FF0000"/>
                </a:solidFill>
              </a:rPr>
              <a:t>Mind</a:t>
            </a:r>
            <a:r>
              <a:rPr lang="nb-NO" sz="2400" dirty="0">
                <a:solidFill>
                  <a:srgbClr val="FF0000"/>
                </a:solidFill>
              </a:rPr>
              <a:t> Set»,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en tydelig </a:t>
            </a:r>
            <a:r>
              <a:rPr lang="nb-NO" sz="2400" dirty="0">
                <a:solidFill>
                  <a:srgbClr val="FF0000"/>
                </a:solidFill>
              </a:rPr>
              <a:t>«</a:t>
            </a:r>
            <a:r>
              <a:rPr lang="nb-NO" sz="2400" dirty="0" err="1">
                <a:solidFill>
                  <a:srgbClr val="FF0000"/>
                </a:solidFill>
              </a:rPr>
              <a:t>Cloud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Strategy</a:t>
            </a:r>
            <a:r>
              <a:rPr lang="nb-NO" sz="2400" dirty="0">
                <a:solidFill>
                  <a:srgbClr val="FF0000"/>
                </a:solidFill>
              </a:rPr>
              <a:t>», 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og ikke minst en meget velfungerende </a:t>
            </a:r>
            <a:r>
              <a:rPr lang="nb-NO" sz="2400" dirty="0">
                <a:solidFill>
                  <a:srgbClr val="FF0000"/>
                </a:solidFill>
              </a:rPr>
              <a:t>mottaksorganisasjon</a:t>
            </a:r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 og en tydelig </a:t>
            </a:r>
            <a:r>
              <a:rPr lang="nb-NO" sz="2400" dirty="0">
                <a:solidFill>
                  <a:srgbClr val="FF0000"/>
                </a:solidFill>
              </a:rPr>
              <a:t>«</a:t>
            </a:r>
            <a:r>
              <a:rPr lang="nb-NO" sz="2400" dirty="0" err="1">
                <a:solidFill>
                  <a:srgbClr val="FF0000"/>
                </a:solidFill>
              </a:rPr>
              <a:t>Governance-model</a:t>
            </a:r>
            <a:r>
              <a:rPr lang="nb-NO" sz="2400" dirty="0">
                <a:solidFill>
                  <a:srgbClr val="FF0000"/>
                </a:solidFill>
              </a:rPr>
              <a:t>». </a:t>
            </a:r>
          </a:p>
        </p:txBody>
      </p:sp>
      <p:pic>
        <p:nvPicPr>
          <p:cNvPr id="15" name="Picture 4" descr="Sky – Wikipedia">
            <a:extLst>
              <a:ext uri="{FF2B5EF4-FFF2-40B4-BE49-F238E27FC236}">
                <a16:creationId xmlns:a16="http://schemas.microsoft.com/office/drawing/2014/main" id="{13CF454F-B172-4845-9D7E-5C59B21D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4" y="1326020"/>
            <a:ext cx="2513155" cy="1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ær deg å tolke himmelen | Scandinavian Traveler">
            <a:extLst>
              <a:ext uri="{FF2B5EF4-FFF2-40B4-BE49-F238E27FC236}">
                <a16:creationId xmlns:a16="http://schemas.microsoft.com/office/drawing/2014/main" id="{4857C404-763B-4995-B375-7A8AF97A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17" y="95648"/>
            <a:ext cx="3059535" cy="1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SU.NO - Skyformasjon i kveldslys">
            <a:extLst>
              <a:ext uri="{FF2B5EF4-FFF2-40B4-BE49-F238E27FC236}">
                <a16:creationId xmlns:a16="http://schemas.microsoft.com/office/drawing/2014/main" id="{7D2A6287-F8E6-4352-AA9E-81A2FB22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06" y="719939"/>
            <a:ext cx="2832448" cy="18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1EB58EC-DE7F-4316-87CB-598CFF5936E2}"/>
              </a:ext>
            </a:extLst>
          </p:cNvPr>
          <p:cNvSpPr txBox="1"/>
          <p:nvPr/>
        </p:nvSpPr>
        <p:spPr>
          <a:xfrm>
            <a:off x="330594" y="742149"/>
            <a:ext cx="7078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3600" b="1" dirty="0">
                <a:solidFill>
                  <a:srgbClr val="FF0000"/>
                </a:solidFill>
              </a:rPr>
              <a:t>Vi trodde vi skulle sveve i skyene på en enkel og uproblematisk måte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DDC4F0-1796-4B11-91BB-22EF1858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14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41" y="146015"/>
            <a:ext cx="10515600" cy="97503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Nye gjeldsposisjoner kan oppstå</a:t>
            </a:r>
          </a:p>
        </p:txBody>
      </p:sp>
      <p:pic>
        <p:nvPicPr>
          <p:cNvPr id="7170" name="Picture 2" descr="IT-ledere: Teknisk gjeld truer innovasjonen i selskapene våre - Digi.no">
            <a:extLst>
              <a:ext uri="{FF2B5EF4-FFF2-40B4-BE49-F238E27FC236}">
                <a16:creationId xmlns:a16="http://schemas.microsoft.com/office/drawing/2014/main" id="{17EAC106-859C-413C-BFD0-48724F28E0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4" y="1229753"/>
            <a:ext cx="3098800" cy="17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B233DFB-FA5C-4F5E-9FD5-9E5FD7018B13}"/>
              </a:ext>
            </a:extLst>
          </p:cNvPr>
          <p:cNvSpPr/>
          <p:nvPr/>
        </p:nvSpPr>
        <p:spPr>
          <a:xfrm>
            <a:off x="442654" y="2887072"/>
            <a:ext cx="3664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000" b="0" cap="none" spc="0" dirty="0">
                <a:ln w="0"/>
                <a:solidFill>
                  <a:srgbClr val="FF0000"/>
                </a:solidFill>
              </a:rPr>
              <a:t>Fra Teknisk Gjeld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25042D6-DA7B-4C96-A3E0-290ED3362D0F}"/>
              </a:ext>
            </a:extLst>
          </p:cNvPr>
          <p:cNvSpPr/>
          <p:nvPr/>
        </p:nvSpPr>
        <p:spPr>
          <a:xfrm>
            <a:off x="542330" y="2085412"/>
            <a:ext cx="5226486" cy="560148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Gjeldssanering</a:t>
            </a:r>
          </a:p>
        </p:txBody>
      </p:sp>
      <p:pic>
        <p:nvPicPr>
          <p:cNvPr id="7172" name="Picture 4" descr="Innovation ouverte - Prepr® : Pérenniser vos compétences">
            <a:extLst>
              <a:ext uri="{FF2B5EF4-FFF2-40B4-BE49-F238E27FC236}">
                <a16:creationId xmlns:a16="http://schemas.microsoft.com/office/drawing/2014/main" id="{EBDD8804-9296-41C7-A912-4374F458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" y="4868483"/>
            <a:ext cx="2355462" cy="13249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C462844C-8E24-46E7-B130-84FF8AF841C5}"/>
              </a:ext>
            </a:extLst>
          </p:cNvPr>
          <p:cNvSpPr/>
          <p:nvPr/>
        </p:nvSpPr>
        <p:spPr>
          <a:xfrm>
            <a:off x="442654" y="4212441"/>
            <a:ext cx="4262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000" dirty="0">
                <a:ln w="0"/>
                <a:solidFill>
                  <a:srgbClr val="FF0000"/>
                </a:solidFill>
              </a:rPr>
              <a:t>Til Innovasjonsg</a:t>
            </a:r>
            <a:r>
              <a:rPr lang="nb-NO" sz="4000" b="0" cap="none" spc="0" dirty="0">
                <a:ln w="0"/>
                <a:solidFill>
                  <a:srgbClr val="FF0000"/>
                </a:solidFill>
              </a:rPr>
              <a:t>jeld</a:t>
            </a:r>
          </a:p>
        </p:txBody>
      </p:sp>
      <p:sp>
        <p:nvSpPr>
          <p:cNvPr id="11" name="Pil: ned 10">
            <a:extLst>
              <a:ext uri="{FF2B5EF4-FFF2-40B4-BE49-F238E27FC236}">
                <a16:creationId xmlns:a16="http://schemas.microsoft.com/office/drawing/2014/main" id="{1A27F52E-C32E-4189-837E-AAFDD3DB4BEF}"/>
              </a:ext>
            </a:extLst>
          </p:cNvPr>
          <p:cNvSpPr/>
          <p:nvPr/>
        </p:nvSpPr>
        <p:spPr>
          <a:xfrm>
            <a:off x="1637490" y="3558934"/>
            <a:ext cx="970384" cy="8077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35B74CF-0419-4C7A-AD7A-5B9FAAF058E8}"/>
              </a:ext>
            </a:extLst>
          </p:cNvPr>
          <p:cNvSpPr/>
          <p:nvPr/>
        </p:nvSpPr>
        <p:spPr>
          <a:xfrm>
            <a:off x="542330" y="5252277"/>
            <a:ext cx="5226486" cy="560148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Gjeldsetablering</a:t>
            </a:r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60A64C74-7575-4B71-83FD-0EDE27E1F64B}"/>
              </a:ext>
            </a:extLst>
          </p:cNvPr>
          <p:cNvSpPr txBox="1">
            <a:spLocks/>
          </p:cNvSpPr>
          <p:nvPr/>
        </p:nvSpPr>
        <p:spPr>
          <a:xfrm>
            <a:off x="6279502" y="1548882"/>
            <a:ext cx="5626687" cy="473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En reise til skyen er en metode for å sanere </a:t>
            </a:r>
            <a:r>
              <a:rPr lang="nb-NO" b="1" dirty="0">
                <a:solidFill>
                  <a:srgbClr val="FF0000"/>
                </a:solidFill>
              </a:rPr>
              <a:t>teknisk gjeld</a:t>
            </a:r>
            <a:r>
              <a:rPr lang="nb-NO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Dersom man ikke har et profesjonelt mottaksapparat, en god forvaltning og en god </a:t>
            </a:r>
            <a:r>
              <a:rPr lang="nb-NO" dirty="0" err="1">
                <a:solidFill>
                  <a:schemeClr val="accent1">
                    <a:lumMod val="50000"/>
                  </a:schemeClr>
                </a:solidFill>
              </a:rPr>
              <a:t>Governance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-modell vil man fort henge etter.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Det betyr at plattformleverandørens innovasjoner ikke veksles inn i kontinuerlige forbedringer hos kunden. Da oppstår det en </a:t>
            </a:r>
            <a:r>
              <a:rPr lang="nb-NO" b="1" dirty="0">
                <a:solidFill>
                  <a:srgbClr val="FF0000"/>
                </a:solidFill>
              </a:rPr>
              <a:t>innovasjonsgjeld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70AA6FC-9D72-4ED7-80CA-5E2BAD91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2766" y="6341003"/>
            <a:ext cx="936809" cy="432676"/>
          </a:xfrm>
        </p:spPr>
        <p:txBody>
          <a:bodyPr/>
          <a:lstStyle/>
          <a:p>
            <a:fld id="{468A32F3-EF7F-4165-88AF-9F6778B7847D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5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1" y="0"/>
            <a:ext cx="11303728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chemeClr val="accent1">
                    <a:lumMod val="50000"/>
                  </a:schemeClr>
                </a:solidFill>
              </a:rPr>
              <a:t>3 ambisjonsnivåer</a:t>
            </a: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DC9BD0D-2733-405F-8542-B1CD091E5C89}" type="slidenum">
              <a:rPr lang="en-US" altLang="nb-NO" smtClean="0"/>
              <a:pPr algn="ctr">
                <a:defRPr/>
              </a:pPr>
              <a:t>9</a:t>
            </a:fld>
            <a:endParaRPr lang="en-US" altLang="nb-NO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3751" y="1325563"/>
            <a:ext cx="5662766" cy="3741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u="sng" dirty="0"/>
              <a:t>Meget Høyt: </a:t>
            </a:r>
            <a:r>
              <a:rPr lang="nb-NO" sz="2000" u="sng" dirty="0"/>
              <a:t>		</a:t>
            </a:r>
            <a:r>
              <a:rPr lang="nb-NO" sz="2000" b="1" dirty="0">
                <a:solidFill>
                  <a:srgbClr val="FF0000"/>
                </a:solidFill>
              </a:rPr>
              <a:t>Digital Transformasjon</a:t>
            </a:r>
            <a:r>
              <a:rPr lang="nb-NO" sz="2000" dirty="0"/>
              <a:t>: </a:t>
            </a:r>
          </a:p>
          <a:p>
            <a:pPr marL="0" indent="0">
              <a:buNone/>
            </a:pPr>
            <a:r>
              <a:rPr lang="nb-NO" sz="2000" dirty="0"/>
              <a:t>Når digitalisering også medfører endring i selskapets forretningsmodell og/eller radikal endring av driftsmodellen ved hjelp av en moderne og integrert applikasjonsportefølje</a:t>
            </a:r>
          </a:p>
          <a:p>
            <a:pPr marL="0" indent="0">
              <a:buNone/>
            </a:pPr>
            <a:r>
              <a:rPr lang="nb-NO" sz="2000" b="1" u="sng" dirty="0"/>
              <a:t>Høyt: </a:t>
            </a:r>
            <a:r>
              <a:rPr lang="nb-NO" sz="2000" u="sng" dirty="0"/>
              <a:t>			</a:t>
            </a:r>
            <a:r>
              <a:rPr lang="nb-NO" sz="2000" b="1" dirty="0">
                <a:solidFill>
                  <a:srgbClr val="FF0000"/>
                </a:solidFill>
              </a:rPr>
              <a:t>Digitalisering</a:t>
            </a:r>
            <a:r>
              <a:rPr lang="nb-NO" sz="2000" dirty="0"/>
              <a:t>: </a:t>
            </a:r>
          </a:p>
          <a:p>
            <a:pPr marL="0" indent="0">
              <a:buNone/>
            </a:pPr>
            <a:r>
              <a:rPr lang="nb-NO" sz="2000" dirty="0"/>
              <a:t>Overgangen fra tunge manuelle prosesser til nye </a:t>
            </a:r>
            <a:r>
              <a:rPr lang="nb-NO" sz="2000" b="1" dirty="0"/>
              <a:t>automatiserte/optimaliserte</a:t>
            </a:r>
            <a:r>
              <a:rPr lang="nb-NO" sz="2000" dirty="0"/>
              <a:t> prosesser ved hjelp av digital teknologi</a:t>
            </a:r>
          </a:p>
          <a:p>
            <a:pPr marL="0" indent="0">
              <a:buNone/>
            </a:pPr>
            <a:r>
              <a:rPr lang="nb-NO" sz="2000" b="1" u="sng" dirty="0"/>
              <a:t>Lavt: </a:t>
            </a:r>
            <a:r>
              <a:rPr lang="nb-NO" sz="2000" u="sng" dirty="0"/>
              <a:t>			</a:t>
            </a:r>
            <a:r>
              <a:rPr lang="nb-NO" sz="2000" b="1" dirty="0" err="1">
                <a:solidFill>
                  <a:srgbClr val="FF0000"/>
                </a:solidFill>
              </a:rPr>
              <a:t>Digitisering</a:t>
            </a:r>
            <a:r>
              <a:rPr lang="nb-NO" sz="2000" dirty="0"/>
              <a:t>: </a:t>
            </a:r>
          </a:p>
          <a:p>
            <a:pPr marL="0" indent="0">
              <a:buNone/>
            </a:pPr>
            <a:r>
              <a:rPr lang="nb-NO" sz="2000" dirty="0"/>
              <a:t>Overgangen fra analog til digital representasjon</a:t>
            </a:r>
          </a:p>
          <a:p>
            <a:pPr marL="514350" indent="-514350">
              <a:buFont typeface="+mj-lt"/>
              <a:buAutoNum type="arabicPeriod"/>
            </a:pPr>
            <a:endParaRPr lang="nb-NO" sz="20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CC33DFD-A275-440C-B786-F6820831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443" y="0"/>
            <a:ext cx="4868936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A3A7AE6-B773-4438-ADB8-6847DCDDE441}"/>
              </a:ext>
            </a:extLst>
          </p:cNvPr>
          <p:cNvSpPr/>
          <p:nvPr/>
        </p:nvSpPr>
        <p:spPr>
          <a:xfrm>
            <a:off x="7323064" y="2155971"/>
            <a:ext cx="4880522" cy="4702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87044" y="5633117"/>
            <a:ext cx="12128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b="1" dirty="0">
                <a:solidFill>
                  <a:srgbClr val="FF0000"/>
                </a:solidFill>
              </a:rPr>
              <a:t>«Alt som kan digitaliseres vil bli digitalisert – Punktum.»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0FC7B37-54E2-4583-AFE2-316C027E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236" y="4041947"/>
            <a:ext cx="4868936" cy="168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«Det er stor forskjell på virksomheter som </a:t>
            </a:r>
            <a:r>
              <a:rPr lang="nb-NO" sz="2000" b="1" i="1" dirty="0" err="1">
                <a:solidFill>
                  <a:srgbClr val="FF0000"/>
                </a:solidFill>
              </a:rPr>
              <a:t>ettermonterer</a:t>
            </a:r>
            <a:r>
              <a:rPr lang="nb-NO" sz="2000" b="1" i="1" dirty="0">
                <a:solidFill>
                  <a:srgbClr val="FF0000"/>
                </a:solidFill>
              </a:rPr>
              <a:t> teknologi </a:t>
            </a:r>
            <a:r>
              <a:rPr lang="nb-NO" sz="2000" i="1" dirty="0"/>
              <a:t>på eksisterende prosesser, og dem som tar en helhetlig tilnærming for å gi bedre bruker- og kundeopplevelser og mer effektiv drift»</a:t>
            </a:r>
          </a:p>
          <a:p>
            <a:pPr marL="0" indent="0">
              <a:buNone/>
            </a:pPr>
            <a:endParaRPr lang="nb-NO" sz="2000" i="1" dirty="0"/>
          </a:p>
        </p:txBody>
      </p:sp>
      <p:sp>
        <p:nvSpPr>
          <p:cNvPr id="5" name="Pil: ned 4">
            <a:extLst>
              <a:ext uri="{FF2B5EF4-FFF2-40B4-BE49-F238E27FC236}">
                <a16:creationId xmlns:a16="http://schemas.microsoft.com/office/drawing/2014/main" id="{3AF661FC-76A9-4A05-80FD-89F63E8641BE}"/>
              </a:ext>
            </a:extLst>
          </p:cNvPr>
          <p:cNvSpPr/>
          <p:nvPr/>
        </p:nvSpPr>
        <p:spPr>
          <a:xfrm>
            <a:off x="9487949" y="2166344"/>
            <a:ext cx="545284" cy="1507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14FCB6E9-405B-45E3-B80F-652B5D29D42C}"/>
              </a:ext>
            </a:extLst>
          </p:cNvPr>
          <p:cNvSpPr/>
          <p:nvPr/>
        </p:nvSpPr>
        <p:spPr>
          <a:xfrm>
            <a:off x="4572000" y="4343399"/>
            <a:ext cx="2739478" cy="32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514B5E9-A151-43CC-A75F-70D46A0CD2F6}"/>
              </a:ext>
            </a:extLst>
          </p:cNvPr>
          <p:cNvSpPr txBox="1"/>
          <p:nvPr/>
        </p:nvSpPr>
        <p:spPr>
          <a:xfrm>
            <a:off x="7311478" y="2537643"/>
            <a:ext cx="2328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solidFill>
                  <a:schemeClr val="accent1">
                    <a:lumMod val="50000"/>
                  </a:schemeClr>
                </a:solidFill>
              </a:rPr>
              <a:t>Kronikk i Aftenposten </a:t>
            </a:r>
            <a:br>
              <a:rPr lang="nb-NO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sz="1800" b="1" dirty="0">
                <a:solidFill>
                  <a:schemeClr val="accent1">
                    <a:lumMod val="50000"/>
                  </a:schemeClr>
                </a:solidFill>
              </a:rPr>
              <a:t>2. september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38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42291</TotalTime>
  <Words>1846</Words>
  <Application>Microsoft Office PowerPoint</Application>
  <PresentationFormat>Widescreen</PresentationFormat>
  <Paragraphs>568</Paragraphs>
  <Slides>22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Brush Script MT</vt:lpstr>
      <vt:lpstr>Calibri</vt:lpstr>
      <vt:lpstr>Calibri Light</vt:lpstr>
      <vt:lpstr>Circular</vt:lpstr>
      <vt:lpstr>Times New Roman</vt:lpstr>
      <vt:lpstr>Wingdings</vt:lpstr>
      <vt:lpstr>Office Theme</vt:lpstr>
      <vt:lpstr>En værmelding  Har reisen til skyen svart til forventningene ….og hva kan vi forvente oss fremover?</vt:lpstr>
      <vt:lpstr>Pandemien har medført økt digitalisering og større fokus på de digitale strategier og sanering av teknisk gjeld   </vt:lpstr>
      <vt:lpstr> </vt:lpstr>
      <vt:lpstr>Ord for dagen:</vt:lpstr>
      <vt:lpstr>PowerPoint-presentasjon</vt:lpstr>
      <vt:lpstr>Ulike skyformasjoner</vt:lpstr>
      <vt:lpstr>Hva har vi erfart?</vt:lpstr>
      <vt:lpstr>Nye gjeldsposisjoner kan oppstå</vt:lpstr>
      <vt:lpstr>3 ambisjonsnivåer</vt:lpstr>
      <vt:lpstr>Skystrategi</vt:lpstr>
      <vt:lpstr>ERP-trends 2021 (slik 10 aktører ser det)</vt:lpstr>
      <vt:lpstr>….og det er noen klare fellestrekk i analysene</vt:lpstr>
      <vt:lpstr>Hva kan vi forvente oss</vt:lpstr>
      <vt:lpstr>Bærekraftrapportering</vt:lpstr>
      <vt:lpstr>En utvidet tjenestearkitektur som støtter opp under det Gartner kaller en Composable ERP Architecture</vt:lpstr>
      <vt:lpstr>4. Generasjons ERP = Composable ERP Architecture</vt:lpstr>
      <vt:lpstr>Løsningens Puls</vt:lpstr>
      <vt:lpstr>Høy-nivå arkitektur</vt:lpstr>
      <vt:lpstr>Microsoft </vt:lpstr>
      <vt:lpstr>Governance modell</vt:lpstr>
      <vt:lpstr>PowerPoint-presentasjon</vt:lpstr>
      <vt:lpstr>Ny bok i oktober 2021</vt:lpstr>
    </vt:vector>
  </TitlesOfParts>
  <Company>BI Norwegian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Bo Hjort</dc:creator>
  <cp:lastModifiedBy>Bo Hjort Christensen</cp:lastModifiedBy>
  <cp:revision>1911</cp:revision>
  <cp:lastPrinted>2021-11-08T19:39:49Z</cp:lastPrinted>
  <dcterms:created xsi:type="dcterms:W3CDTF">2018-03-05T09:55:19Z</dcterms:created>
  <dcterms:modified xsi:type="dcterms:W3CDTF">2021-11-08T19:46:25Z</dcterms:modified>
</cp:coreProperties>
</file>