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77" r:id="rId4"/>
  </p:sldMasterIdLst>
  <p:notesMasterIdLst>
    <p:notesMasterId r:id="rId45"/>
  </p:notesMasterIdLst>
  <p:handoutMasterIdLst>
    <p:handoutMasterId r:id="rId46"/>
  </p:handoutMasterIdLst>
  <p:sldIdLst>
    <p:sldId id="2147481616" r:id="rId5"/>
    <p:sldId id="2147481761" r:id="rId6"/>
    <p:sldId id="2147481615" r:id="rId7"/>
    <p:sldId id="2147481623" r:id="rId8"/>
    <p:sldId id="2147483639" r:id="rId9"/>
    <p:sldId id="2147483638" r:id="rId10"/>
    <p:sldId id="2147481628" r:id="rId11"/>
    <p:sldId id="2147483640" r:id="rId12"/>
    <p:sldId id="2147483641" r:id="rId13"/>
    <p:sldId id="2147481988" r:id="rId14"/>
    <p:sldId id="2147481631" r:id="rId15"/>
    <p:sldId id="2147481624" r:id="rId16"/>
    <p:sldId id="2147481944" r:id="rId17"/>
    <p:sldId id="2147481975" r:id="rId18"/>
    <p:sldId id="2147481976" r:id="rId19"/>
    <p:sldId id="2147481943" r:id="rId20"/>
    <p:sldId id="2147483647" r:id="rId21"/>
    <p:sldId id="278" r:id="rId22"/>
    <p:sldId id="279" r:id="rId23"/>
    <p:sldId id="2147481625" r:id="rId24"/>
    <p:sldId id="257" r:id="rId25"/>
    <p:sldId id="258" r:id="rId26"/>
    <p:sldId id="260" r:id="rId27"/>
    <p:sldId id="262" r:id="rId28"/>
    <p:sldId id="264" r:id="rId29"/>
    <p:sldId id="268" r:id="rId30"/>
    <p:sldId id="2147481978" r:id="rId31"/>
    <p:sldId id="2147481991" r:id="rId32"/>
    <p:sldId id="2147481626" r:id="rId33"/>
    <p:sldId id="256" r:id="rId34"/>
    <p:sldId id="2147481983" r:id="rId35"/>
    <p:sldId id="2147481984" r:id="rId36"/>
    <p:sldId id="2147481985" r:id="rId37"/>
    <p:sldId id="2147481627" r:id="rId38"/>
    <p:sldId id="2147481989" r:id="rId39"/>
    <p:sldId id="2147481981" r:id="rId40"/>
    <p:sldId id="2147481982" r:id="rId41"/>
    <p:sldId id="2147481613" r:id="rId42"/>
    <p:sldId id="2147481612" r:id="rId43"/>
    <p:sldId id="214748161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ller Guidance" id="{871142FC-E429-4A69-9A9F-5BF5361DBF22}">
          <p14:sldIdLst/>
        </p14:section>
        <p14:section name="Title and Contents" id="{BF28DE26-4BB5-41A4-9B8C-A72C6E222E8B}">
          <p14:sldIdLst>
            <p14:sldId id="2147481616"/>
            <p14:sldId id="2147481761"/>
            <p14:sldId id="2147481615"/>
          </p14:sldIdLst>
        </p14:section>
        <p14:section name="The Business Agility and Analytics Landscape" id="{0454151A-2E63-4C6D-BF7E-9A52C0105172}">
          <p14:sldIdLst>
            <p14:sldId id="2147481623"/>
            <p14:sldId id="2147483639"/>
            <p14:sldId id="2147483638"/>
            <p14:sldId id="2147481628"/>
            <p14:sldId id="2147483640"/>
            <p14:sldId id="2147483641"/>
            <p14:sldId id="2147481988"/>
            <p14:sldId id="2147481631"/>
          </p14:sldIdLst>
        </p14:section>
        <p14:section name="How Business Applications Meet Cloud Scale Analytics" id="{24258166-D71B-41C8-BB63-4F3AC9795F52}">
          <p14:sldIdLst>
            <p14:sldId id="2147481624"/>
            <p14:sldId id="2147481944"/>
            <p14:sldId id="2147481975"/>
            <p14:sldId id="2147481976"/>
            <p14:sldId id="2147481943"/>
            <p14:sldId id="2147483647"/>
            <p14:sldId id="278"/>
            <p14:sldId id="279"/>
          </p14:sldIdLst>
        </p14:section>
        <p14:section name="How Business Applications Can Be Powered by Microsoft Fabric" id="{2C0B4836-0CC9-4473-8FEF-535CD77ADA14}">
          <p14:sldIdLst>
            <p14:sldId id="2147481625"/>
            <p14:sldId id="257"/>
            <p14:sldId id="258"/>
            <p14:sldId id="260"/>
            <p14:sldId id="262"/>
            <p14:sldId id="264"/>
            <p14:sldId id="268"/>
            <p14:sldId id="2147481978"/>
            <p14:sldId id="2147481991"/>
          </p14:sldIdLst>
        </p14:section>
        <p14:section name="The Art of the Possible" id="{4C2E6294-C3F4-44BF-837C-3258E3FE936D}">
          <p14:sldIdLst>
            <p14:sldId id="2147481626"/>
            <p14:sldId id="256"/>
            <p14:sldId id="2147481983"/>
            <p14:sldId id="2147481984"/>
            <p14:sldId id="2147481985"/>
          </p14:sldIdLst>
        </p14:section>
        <p14:section name="Integrating and Dynamics 365" id="{F4B41991-F288-43C0-B2FF-742073D326EF}">
          <p14:sldIdLst>
            <p14:sldId id="2147481627"/>
            <p14:sldId id="2147481989"/>
            <p14:sldId id="2147481981"/>
            <p14:sldId id="2147481982"/>
          </p14:sldIdLst>
        </p14:section>
        <p14:section name="Getting Started" id="{3B112504-E53A-463D-9881-A84E99F7705A}">
          <p14:sldIdLst>
            <p14:sldId id="2147481613"/>
            <p14:sldId id="2147481612"/>
            <p14:sldId id="2147481611"/>
          </p14:sldIdLst>
        </p14:section>
        <p14:section name="Appendix" id="{084F5500-E799-4B4D-8097-4CF04EC9D0CE}">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C9B9E"/>
    <a:srgbClr val="FFFDF9"/>
    <a:srgbClr val="FFF8F3"/>
    <a:srgbClr val="49C5B1"/>
    <a:srgbClr val="8DCAE2"/>
    <a:srgbClr val="8DE777"/>
    <a:srgbClr val="8AE774"/>
    <a:srgbClr val="4CC6AE"/>
    <a:srgbClr val="49C5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F849E8-4B7B-42C2-BAB9-4D067CF142C7}" v="151" dt="2024-05-29T06:43:53.5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3"/>
    <p:restoredTop sz="70729" autoAdjust="0"/>
  </p:normalViewPr>
  <p:slideViewPr>
    <p:cSldViewPr snapToGrid="0" snapToObjects="1">
      <p:cViewPr varScale="1">
        <p:scale>
          <a:sx n="63" d="100"/>
          <a:sy n="63" d="100"/>
        </p:scale>
        <p:origin x="24" y="24"/>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6A63B6-683A-9F56-6D3B-E1D784AE51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12C83F-C6EF-B0B8-46A9-F1F64BAA49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C8779B-86C8-F54A-8457-38344FCBC6C5}" type="datetimeFigureOut">
              <a:rPr lang="en-US" smtClean="0"/>
              <a:t>6/8/2024</a:t>
            </a:fld>
            <a:endParaRPr lang="en-US"/>
          </a:p>
        </p:txBody>
      </p:sp>
      <p:sp>
        <p:nvSpPr>
          <p:cNvPr id="4" name="Footer Placeholder 3">
            <a:extLst>
              <a:ext uri="{FF2B5EF4-FFF2-40B4-BE49-F238E27FC236}">
                <a16:creationId xmlns:a16="http://schemas.microsoft.com/office/drawing/2014/main" id="{35F88F86-6CAD-377D-1ADF-DA85049601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E935804-B4BF-9862-3EDA-484259BCC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FF20EA-2D8C-7C4B-9A90-84A8A8F70E59}" type="slidenum">
              <a:rPr lang="en-US" smtClean="0"/>
              <a:t>‹#›</a:t>
            </a:fld>
            <a:endParaRPr lang="en-US"/>
          </a:p>
        </p:txBody>
      </p:sp>
    </p:spTree>
    <p:extLst>
      <p:ext uri="{BB962C8B-B14F-4D97-AF65-F5344CB8AC3E}">
        <p14:creationId xmlns:p14="http://schemas.microsoft.com/office/powerpoint/2010/main" val="3185974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FBCDE-6F08-034A-87F8-EB27675B8FE4}" type="datetimeFigureOut">
              <a:rPr lang="en-US" smtClean="0"/>
              <a:t>6/8/2024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4A4EC1-C524-ED45-A185-10510AA0C8D1}" type="slidenum">
              <a:rPr lang="en-US" smtClean="0"/>
              <a:t>‹#›</a:t>
            </a:fld>
            <a:endParaRPr lang="en-US"/>
          </a:p>
        </p:txBody>
      </p:sp>
    </p:spTree>
    <p:extLst>
      <p:ext uri="{BB962C8B-B14F-4D97-AF65-F5344CB8AC3E}">
        <p14:creationId xmlns:p14="http://schemas.microsoft.com/office/powerpoint/2010/main" val="1492149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04%20Strawdog/Satya%27s%20Keynote%20Video&#160;&#160;&#8203;%20%20&#160;https:/microsoft.sharepoint.com/:f:/t/MicrosoftConcentrixProjectTrident/EgEpovJwUhlFkaTAG0ovONUB9p1hYPisu0cWtwpHzzdc8w?e=R9JvIB"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azure.microsoft.com/en-us/blog/introducing-microsoft-fabric-data-analytics-for-the-era-of-ai/"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Introduce Microsoft Team to the Customer</a:t>
            </a:r>
          </a:p>
          <a:p>
            <a:endParaRPr lang="en-US" dirty="0"/>
          </a:p>
        </p:txBody>
      </p:sp>
      <p:sp>
        <p:nvSpPr>
          <p:cNvPr id="4" name="Slide Number Placeholder 3"/>
          <p:cNvSpPr>
            <a:spLocks noGrp="1"/>
          </p:cNvSpPr>
          <p:nvPr>
            <p:ph type="sldNum" sz="quarter" idx="5"/>
          </p:nvPr>
        </p:nvSpPr>
        <p:spPr/>
        <p:txBody>
          <a:bodyPr/>
          <a:lstStyle/>
          <a:p>
            <a:fld id="{054A4EC1-C524-ED45-A185-10510AA0C8D1}" type="slidenum">
              <a:rPr lang="en-US" smtClean="0"/>
              <a:t>1</a:t>
            </a:fld>
            <a:endParaRPr lang="en-US"/>
          </a:p>
        </p:txBody>
      </p:sp>
    </p:spTree>
    <p:extLst>
      <p:ext uri="{BB962C8B-B14F-4D97-AF65-F5344CB8AC3E}">
        <p14:creationId xmlns:p14="http://schemas.microsoft.com/office/powerpoint/2010/main" val="33084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In the coming years, 75% of organizations will move to a single source of truth for their data with ability to support federated data-driven initiatives like business application modernization – enabling easier ERP and CRM application optimization and collaboration, with unified and comprehensive data and insights – and the ability to empower business users with insights to drive business outcomes through those applications. </a:t>
            </a:r>
          </a:p>
          <a:p>
            <a:endParaRPr lang="en-US">
              <a:solidFill>
                <a:srgbClr val="107865"/>
              </a:solidFill>
            </a:endParaRPr>
          </a:p>
          <a:p>
            <a:endParaRPr lang="en-US"/>
          </a:p>
        </p:txBody>
      </p:sp>
      <p:sp>
        <p:nvSpPr>
          <p:cNvPr id="4" name="Slide Number Placeholder 3"/>
          <p:cNvSpPr>
            <a:spLocks noGrp="1"/>
          </p:cNvSpPr>
          <p:nvPr>
            <p:ph type="sldNum" sz="quarter" idx="5"/>
          </p:nvPr>
        </p:nvSpPr>
        <p:spPr/>
        <p:txBody>
          <a:bodyPr/>
          <a:lstStyle/>
          <a:p>
            <a:fld id="{054A4EC1-C524-ED45-A185-10510AA0C8D1}" type="slidenum">
              <a:rPr lang="en-US" smtClean="0"/>
              <a:t>10</a:t>
            </a:fld>
            <a:endParaRPr lang="en-US"/>
          </a:p>
        </p:txBody>
      </p:sp>
    </p:spTree>
    <p:extLst>
      <p:ext uri="{BB962C8B-B14F-4D97-AF65-F5344CB8AC3E}">
        <p14:creationId xmlns:p14="http://schemas.microsoft.com/office/powerpoint/2010/main" val="844257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are uniquely positioned because we are the only truly connected solution to bring all your business lines the end-to-end support they need, creating cross-organizational impact by breaking down siloes and connecting data from multiple sources. </a:t>
            </a:r>
          </a:p>
          <a:p>
            <a:pPr marL="0" marR="0">
              <a:lnSpc>
                <a:spcPct val="107000"/>
              </a:lnSpc>
              <a:spcBef>
                <a:spcPts val="0"/>
              </a:spcBef>
              <a:spcAft>
                <a:spcPts val="0"/>
              </a:spcAft>
            </a:pPr>
            <a:r>
              <a:rPr lang="en-US" sz="1200" b="1"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We have a full suite of technology to support your entire business </a:t>
            </a:r>
            <a:r>
              <a:rPr lang="en-US" sz="1200" dirty="0">
                <a:effectLst/>
                <a:latin typeface="Calibri" panose="020F0502020204030204" pitchFamily="34" charset="0"/>
                <a:ea typeface="Calibri" panose="020F0502020204030204" pitchFamily="34" charset="0"/>
                <a:cs typeface="Times New Roman" panose="02020603050405020304" pitchFamily="18" charset="0"/>
              </a:rPr>
              <a:t>from customer experience, service, supply chain, finance, ISV solutions, low-code innovation, insights and analytics, and productivity and collaboration applications. And we pull in data from on-prem, multi-cloud, and third-party sources to unlock value that drives your business.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54A4EC1-C524-ED45-A185-10510AA0C8D1}" type="slidenum">
              <a:rPr lang="en-US" smtClean="0"/>
              <a:t>11</a:t>
            </a:fld>
            <a:endParaRPr lang="en-US"/>
          </a:p>
        </p:txBody>
      </p:sp>
    </p:spTree>
    <p:extLst>
      <p:ext uri="{BB962C8B-B14F-4D97-AF65-F5344CB8AC3E}">
        <p14:creationId xmlns:p14="http://schemas.microsoft.com/office/powerpoint/2010/main" val="2823518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With Microsoft Dynamics 365, you can create the new era of AI-powered business, innovating with intelligent CRM and ERP business applications, connecting your teams, processes, and data, across your entire org, providing superior customer experiences, and creating operational agility.</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Since business applications most frequently use data from multiple sources, Dynamics 365 integration with Dataverse lets you securely store and manage said data as you create your intelligent business applications. With Dynamics applications being built on Power Platform, you get built-in, extensible analytics capabilities within Microsoft Fabric that allow you to do even more with your data.</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Today, we’ll be focusing on a subset of Dynamics 365 products, highlighting use cases for Supply Chain, Finance, Sales, Marketing and Service, but there are more Dynamics solutions available to solve for any of your business needs.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54A4EC1-C524-ED45-A185-10510AA0C8D1}" type="slidenum">
              <a:rPr lang="en-US" smtClean="0"/>
              <a:t>13</a:t>
            </a:fld>
            <a:endParaRPr lang="en-US"/>
          </a:p>
        </p:txBody>
      </p:sp>
    </p:spTree>
    <p:extLst>
      <p:ext uri="{BB962C8B-B14F-4D97-AF65-F5344CB8AC3E}">
        <p14:creationId xmlns:p14="http://schemas.microsoft.com/office/powerpoint/2010/main" val="1442006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 recent launch of Microsoft Fabric, an end-to-end analytics offering that brings together all of an organization’s data and analytics in one place, addresses that need for a constant supply of data for optimized development and modernized analytics capabilities.  </a:t>
            </a:r>
            <a:endParaRPr lang="en-US" sz="1200">
              <a:effectLst/>
              <a:latin typeface="Times New Roman" panose="02020603050405020304" pitchFamily="18" charset="0"/>
              <a:ea typeface="Times New Roman" panose="02020603050405020304" pitchFamily="18" charset="0"/>
            </a:endParaRPr>
          </a:p>
          <a:p>
            <a:pPr marL="0" marR="0" fontAlgn="base">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rPr>
              <a:t> </a:t>
            </a:r>
          </a:p>
          <a:p>
            <a:pPr marL="0" marR="0" fontAlgn="base">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We have embraced an open and governed </a:t>
            </a:r>
            <a:r>
              <a:rPr lang="en-US" sz="1200" err="1">
                <a:effectLst/>
                <a:latin typeface="Calibri" panose="020F0502020204030204" pitchFamily="34" charset="0"/>
                <a:ea typeface="Calibri" panose="020F0502020204030204" pitchFamily="34" charset="0"/>
                <a:cs typeface="Times New Roman" panose="02020603050405020304" pitchFamily="18" charset="0"/>
              </a:rPr>
              <a:t>lakehouse</a:t>
            </a:r>
            <a:r>
              <a:rPr lang="en-US" sz="1200">
                <a:effectLst/>
                <a:latin typeface="Calibri" panose="020F0502020204030204" pitchFamily="34" charset="0"/>
                <a:ea typeface="Calibri" panose="020F0502020204030204" pitchFamily="34" charset="0"/>
                <a:cs typeface="Times New Roman" panose="02020603050405020304" pitchFamily="18" charset="0"/>
              </a:rPr>
              <a:t>, establishing a unified, single source of truth by combining all analytics workloads in a secure and governed lake-first foundation. Teams can reduce the time and effort it takes to uncover impactful insights through democratized access to data, accelerating decision-making and time to value for low code app development.​  </a:t>
            </a:r>
            <a:r>
              <a:rPr lang="en-US" sz="1200">
                <a:effectLst/>
                <a:latin typeface="Times New Roman" panose="02020603050405020304" pitchFamily="18" charset="0"/>
                <a:ea typeface="Times New Roman" panose="02020603050405020304" pitchFamily="18" charset="0"/>
              </a:rPr>
              <a:t> </a:t>
            </a: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fontAlgn="base">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In connection with Dynamics 365, Fabric offers extensible solutions for you to be able to do even more with your data and empowers you to democratize enterprise-wide data for efficient, intelligent, and agile business application optimization.</a:t>
            </a:r>
          </a:p>
          <a:p>
            <a:endParaRPr lang="en-US"/>
          </a:p>
          <a:p>
            <a:endParaRPr lang="en-US"/>
          </a:p>
        </p:txBody>
      </p:sp>
      <p:sp>
        <p:nvSpPr>
          <p:cNvPr id="4" name="Slide Number Placeholder 3"/>
          <p:cNvSpPr>
            <a:spLocks noGrp="1"/>
          </p:cNvSpPr>
          <p:nvPr>
            <p:ph type="sldNum" sz="quarter" idx="5"/>
          </p:nvPr>
        </p:nvSpPr>
        <p:spPr/>
        <p:txBody>
          <a:bodyPr/>
          <a:lstStyle/>
          <a:p>
            <a:fld id="{054A4EC1-C524-ED45-A185-10510AA0C8D1}" type="slidenum">
              <a:rPr lang="en-US" smtClean="0"/>
              <a:t>14</a:t>
            </a:fld>
            <a:endParaRPr lang="en-US"/>
          </a:p>
        </p:txBody>
      </p:sp>
    </p:spTree>
    <p:extLst>
      <p:ext uri="{BB962C8B-B14F-4D97-AF65-F5344CB8AC3E}">
        <p14:creationId xmlns:p14="http://schemas.microsoft.com/office/powerpoint/2010/main" val="1216996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Fabric is an end-to-end, human-centered analytics product that brings together all an organization’s data and analytics in one place. It brings together the best of Microsoft Power BI, Azure Synapse, and Azure Data Factory into one unified software as a service (SaaS) platform. Data engineers, data warehousing professionals, data scientists, data analysts, and business users can seamlessly collaborate within Fabric to foster a well-functioning data culture across the organization.​</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With this new solution, businesses can:​</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Unify all data into a single, SaaS-based estate for all data and analytics, connecting data from disparate data sources such as Azure, AWS, or GCP.​</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Leverage data to build machine learning and AI models to deepen risk insight and facilitate compliance with customizable generative AI experiences using Azure AI Studio.​</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Confidently and responsibly democratize access to insights and analytics across organizations in a secure and governed solution, and​</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Scale transformative analytics applications and empower teams and decision-makers with self-service access to data analytics tools to uncover impactful insights easily and quickly.</a:t>
            </a:r>
          </a:p>
          <a:p>
            <a:endParaRPr lang="en-US" dirty="0"/>
          </a:p>
          <a:p>
            <a:endParaRPr lang="en-US" dirty="0"/>
          </a:p>
        </p:txBody>
      </p:sp>
      <p:sp>
        <p:nvSpPr>
          <p:cNvPr id="4" name="Slide Number Placeholder 3"/>
          <p:cNvSpPr>
            <a:spLocks noGrp="1"/>
          </p:cNvSpPr>
          <p:nvPr>
            <p:ph type="sldNum" sz="quarter" idx="5"/>
          </p:nvPr>
        </p:nvSpPr>
        <p:spPr/>
        <p:txBody>
          <a:bodyPr/>
          <a:lstStyle/>
          <a:p>
            <a:fld id="{054A4EC1-C524-ED45-A185-10510AA0C8D1}" type="slidenum">
              <a:rPr lang="en-US" smtClean="0"/>
              <a:t>15</a:t>
            </a:fld>
            <a:endParaRPr lang="en-US"/>
          </a:p>
        </p:txBody>
      </p:sp>
    </p:spTree>
    <p:extLst>
      <p:ext uri="{BB962C8B-B14F-4D97-AF65-F5344CB8AC3E}">
        <p14:creationId xmlns:p14="http://schemas.microsoft.com/office/powerpoint/2010/main" val="3718322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Fabric combines the best of Microsoft Power BI, Azure Synapse Analytics, and Azure Data Factory to create a single, unified software as a service (SaaS) platform with seven core workloads—each purpose-built for specific personas and specific tasks.​</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Let’s explore how all these experiences empower data and business professionals alike to unlock the potential of their data and lay the foundation for the era of AI.​ Fabric empowers every team in the analytics process with the role-specific experiences they need, so data engineers, data warehousing professionals, data scientists, data analysts, and business users feel right at home.  ​</a:t>
            </a:r>
          </a:p>
          <a:p>
            <a:pPr marL="0" marR="0" fontAlgn="base">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fontAlgn="base"/>
            <a:r>
              <a:rPr lang="en-US" sz="1800" dirty="0">
                <a:solidFill>
                  <a:srgbClr val="000000"/>
                </a:solidFill>
                <a:effectLst/>
                <a:latin typeface="Calibri" panose="020F0502020204030204" pitchFamily="34" charset="0"/>
                <a:ea typeface="Times New Roman" panose="02020603050405020304" pitchFamily="18" charset="0"/>
              </a:rPr>
              <a:t>You can think of Fabric as almost as Office for Data. Just like Office 365 has word for document authoring, PowerPoint for presentations, Excel for spreadsheets, etc. in Microsoft Fabric, you have 7 core workloads. ​</a:t>
            </a:r>
          </a:p>
          <a:p>
            <a:pPr marL="0" marR="0" fontAlgn="base"/>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itchFamily="2" charset="2"/>
              <a:buChar char=""/>
            </a:pPr>
            <a:r>
              <a:rPr lang="en-US" sz="1800" b="1" dirty="0">
                <a:solidFill>
                  <a:srgbClr val="000000"/>
                </a:solidFill>
                <a:effectLst/>
                <a:latin typeface="Calibri" panose="020F0502020204030204" pitchFamily="34" charset="0"/>
                <a:ea typeface="Times New Roman" panose="02020603050405020304" pitchFamily="18" charset="0"/>
              </a:rPr>
              <a:t>Data Factory</a:t>
            </a:r>
            <a:r>
              <a:rPr lang="en-US" sz="1800" dirty="0">
                <a:solidFill>
                  <a:srgbClr val="000000"/>
                </a:solidFill>
                <a:effectLst/>
                <a:latin typeface="Calibri" panose="020F0502020204030204" pitchFamily="34" charset="0"/>
                <a:ea typeface="Times New Roman" panose="02020603050405020304" pitchFamily="18" charset="0"/>
              </a:rPr>
              <a:t> provides more than 150 connectors to cloud and on-premises data sources, drag-and-drop experiences for data transformation, and the ability to orchestrate data pipelines.​</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itchFamily="2" charset="2"/>
              <a:buChar char=""/>
            </a:pPr>
            <a:r>
              <a:rPr lang="en-US" sz="1800" b="1" dirty="0">
                <a:solidFill>
                  <a:srgbClr val="000000"/>
                </a:solidFill>
                <a:effectLst/>
                <a:latin typeface="Calibri" panose="020F0502020204030204" pitchFamily="34" charset="0"/>
                <a:ea typeface="Times New Roman" panose="02020603050405020304" pitchFamily="18" charset="0"/>
              </a:rPr>
              <a:t>Data Engineering </a:t>
            </a:r>
            <a:r>
              <a:rPr lang="en-US" sz="1800" dirty="0">
                <a:solidFill>
                  <a:srgbClr val="000000"/>
                </a:solidFill>
                <a:effectLst/>
                <a:latin typeface="Calibri" panose="020F0502020204030204" pitchFamily="34" charset="0"/>
                <a:ea typeface="Times New Roman" panose="02020603050405020304" pitchFamily="18" charset="0"/>
              </a:rPr>
              <a:t>enables great authoring experiences for Spark, instant start with live pools, and the ability to collaborate.​</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itchFamily="2" charset="2"/>
              <a:buChar char=""/>
            </a:pPr>
            <a:r>
              <a:rPr lang="en-US" sz="1800" b="1" dirty="0">
                <a:solidFill>
                  <a:srgbClr val="000000"/>
                </a:solidFill>
                <a:effectLst/>
                <a:latin typeface="Calibri" panose="020F0502020204030204" pitchFamily="34" charset="0"/>
                <a:ea typeface="Times New Roman" panose="02020603050405020304" pitchFamily="18" charset="0"/>
              </a:rPr>
              <a:t>Data Science </a:t>
            </a:r>
            <a:r>
              <a:rPr lang="en-US" sz="1800" dirty="0">
                <a:solidFill>
                  <a:srgbClr val="000000"/>
                </a:solidFill>
                <a:effectLst/>
                <a:latin typeface="Calibri" panose="020F0502020204030204" pitchFamily="34" charset="0"/>
                <a:ea typeface="Times New Roman" panose="02020603050405020304" pitchFamily="18" charset="0"/>
              </a:rPr>
              <a:t>provides an end-to-end workflow for data scientists to build sophisticated AI models, collaborate easily, and train, deploy, and manage machine learning models.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itchFamily="2" charset="2"/>
              <a:buChar char=""/>
            </a:pPr>
            <a:r>
              <a:rPr lang="en-US" sz="1800" b="1" dirty="0">
                <a:solidFill>
                  <a:srgbClr val="000000"/>
                </a:solidFill>
                <a:effectLst/>
                <a:latin typeface="Calibri" panose="020F0502020204030204" pitchFamily="34" charset="0"/>
                <a:ea typeface="Times New Roman" panose="02020603050405020304" pitchFamily="18" charset="0"/>
              </a:rPr>
              <a:t>Data Warehousing</a:t>
            </a:r>
            <a:r>
              <a:rPr lang="en-US" sz="1800" dirty="0">
                <a:solidFill>
                  <a:srgbClr val="000000"/>
                </a:solidFill>
                <a:effectLst/>
                <a:latin typeface="Calibri" panose="020F0502020204030204" pitchFamily="34" charset="0"/>
                <a:ea typeface="Times New Roman" panose="02020603050405020304" pitchFamily="18" charset="0"/>
              </a:rPr>
              <a:t> provides a converged lake house and data warehouse experience with industry-leading SQL performance on open data formats.​</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itchFamily="2" charset="2"/>
              <a:buChar char=""/>
            </a:pPr>
            <a:r>
              <a:rPr lang="en-US" sz="1800" b="1" dirty="0">
                <a:solidFill>
                  <a:srgbClr val="000000"/>
                </a:solidFill>
                <a:effectLst/>
                <a:latin typeface="Calibri" panose="020F0502020204030204" pitchFamily="34" charset="0"/>
                <a:ea typeface="Times New Roman" panose="02020603050405020304" pitchFamily="18" charset="0"/>
              </a:rPr>
              <a:t>Real-Time Analytics </a:t>
            </a:r>
            <a:r>
              <a:rPr lang="en-US" sz="1800" dirty="0">
                <a:solidFill>
                  <a:srgbClr val="000000"/>
                </a:solidFill>
                <a:effectLst/>
                <a:latin typeface="Calibri" panose="020F0502020204030204" pitchFamily="34" charset="0"/>
                <a:ea typeface="Times New Roman" panose="02020603050405020304" pitchFamily="18" charset="0"/>
              </a:rPr>
              <a:t>enables developers to work with data streaming in from the Internet of Things (IoT) devices, telemetry, logs, and more, and analyze massive volumes of semi-structured data with high performance and low latency.​</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itchFamily="2" charset="2"/>
              <a:buChar char=""/>
            </a:pPr>
            <a:r>
              <a:rPr lang="en-US" sz="1800" b="1" dirty="0">
                <a:solidFill>
                  <a:srgbClr val="000000"/>
                </a:solidFill>
                <a:effectLst/>
                <a:latin typeface="Calibri" panose="020F0502020204030204" pitchFamily="34" charset="0"/>
                <a:ea typeface="Times New Roman" panose="02020603050405020304" pitchFamily="18" charset="0"/>
              </a:rPr>
              <a:t>Power BI</a:t>
            </a:r>
            <a:r>
              <a:rPr lang="en-US" sz="1800" dirty="0">
                <a:solidFill>
                  <a:srgbClr val="000000"/>
                </a:solidFill>
                <a:effectLst/>
                <a:latin typeface="Calibri" panose="020F0502020204030204" pitchFamily="34" charset="0"/>
                <a:ea typeface="Times New Roman" panose="02020603050405020304" pitchFamily="18" charset="0"/>
              </a:rPr>
              <a:t> in Fabric provides industry-leading visualization and AI-driven analytics that enable business analysts and business users to gain insights from data. The Power BI experience is also deeply integrated into Microsoft 365, providing relevant insights where business users already work.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itchFamily="2" charset="2"/>
              <a:buChar char=""/>
            </a:pPr>
            <a:r>
              <a:rPr lang="en-US" sz="1800" b="1" dirty="0">
                <a:solidFill>
                  <a:srgbClr val="000000"/>
                </a:solidFill>
                <a:effectLst/>
                <a:latin typeface="Calibri" panose="020F0502020204030204" pitchFamily="34" charset="0"/>
                <a:ea typeface="Times New Roman" panose="02020603050405020304" pitchFamily="18" charset="0"/>
              </a:rPr>
              <a:t>Data Activator</a:t>
            </a:r>
            <a:r>
              <a:rPr lang="en-US" sz="1800" dirty="0">
                <a:solidFill>
                  <a:srgbClr val="000000"/>
                </a:solidFill>
                <a:effectLst/>
                <a:latin typeface="Calibri" panose="020F0502020204030204" pitchFamily="34" charset="0"/>
                <a:ea typeface="Times New Roman" panose="02020603050405020304" pitchFamily="18" charset="0"/>
              </a:rPr>
              <a:t> </a:t>
            </a:r>
            <a:r>
              <a:rPr lang="en-US" sz="1800" b="1" dirty="0">
                <a:solidFill>
                  <a:srgbClr val="000000"/>
                </a:solidFill>
                <a:effectLst/>
                <a:latin typeface="Calibri" panose="020F0502020204030204" pitchFamily="34" charset="0"/>
                <a:ea typeface="Times New Roman" panose="02020603050405020304" pitchFamily="18" charset="0"/>
              </a:rPr>
              <a:t>(coming soon)</a:t>
            </a:r>
            <a:r>
              <a:rPr lang="en-US" sz="1800" dirty="0">
                <a:solidFill>
                  <a:srgbClr val="000000"/>
                </a:solidFill>
                <a:effectLst/>
                <a:latin typeface="Calibri" panose="020F0502020204030204" pitchFamily="34" charset="0"/>
                <a:ea typeface="Times New Roman" panose="02020603050405020304" pitchFamily="18" charset="0"/>
              </a:rPr>
              <a:t> provides real-time detection and monitoring of data and can trigger notifications and actions when it finds specified patterns in data—all in a no-code experience.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rPr>
              <a:t>Copilot in Microsoft Fabric</a:t>
            </a:r>
            <a:r>
              <a:rPr lang="en-US" sz="1800" dirty="0">
                <a:solidFill>
                  <a:srgbClr val="000000"/>
                </a:solidFill>
                <a:effectLst/>
                <a:latin typeface="Calibri" panose="020F0502020204030204" pitchFamily="34" charset="0"/>
                <a:ea typeface="Times New Roman" panose="02020603050405020304" pitchFamily="18" charset="0"/>
              </a:rPr>
              <a:t> uses Azure OpenAI Service to make jobs easier.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With Copilot in Power BI, we are infusing the power of large language models into Power BI at every layer to help users get more done and create more value from their data. Using Copilot, you can simply describe the visuals and insights you’re looking for, and Copilot will do the rest. Users can create and tailor reports in seconds, generate and edit DAX calculations, create narrative summaries, and ask questions about their data, all in conversational language. With the ability to easily tailor the tone, scope, and style of narratives and add them seamlessly within reports, Power BI can also deliver data insights even more impactfully through easy-to-understand text summaries.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FF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54A4EC1-C524-ED45-A185-10510AA0C8D1}" type="slidenum">
              <a:rPr lang="en-US" smtClean="0"/>
              <a:t>16</a:t>
            </a:fld>
            <a:endParaRPr lang="en-US"/>
          </a:p>
        </p:txBody>
      </p:sp>
    </p:spTree>
    <p:extLst>
      <p:ext uri="{BB962C8B-B14F-4D97-AF65-F5344CB8AC3E}">
        <p14:creationId xmlns:p14="http://schemas.microsoft.com/office/powerpoint/2010/main" val="2460138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sz="180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With the recent launch of Microsoft Fabric, we have embraced an end-to-end, unified analytics platform that brings together all the data and analytics tolls that organizations need.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800" dirty="0">
                <a:effectLst/>
                <a:latin typeface="Segoe UI" panose="020B0502040204020203"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800" dirty="0">
                <a:effectLst/>
                <a:latin typeface="Segoe UI" panose="020B0502040204020203" pitchFamily="34" charset="0"/>
                <a:ea typeface="Calibri" panose="020F0502020204030204" pitchFamily="34" charset="0"/>
                <a:cs typeface="Arial" panose="020B0604020202020204" pitchFamily="34" charset="0"/>
              </a:rPr>
              <a:t>As Satya put it, Fabric is “the biggest launch of a data product from Microsoft since the launch of the SQL server.”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800" dirty="0">
                <a:effectLst/>
                <a:latin typeface="Segoe UI" panose="020B0502040204020203"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800" dirty="0">
                <a:effectLst/>
                <a:latin typeface="Segoe UI" panose="020B0502040204020203" pitchFamily="34" charset="0"/>
                <a:ea typeface="Calibri" panose="020F0502020204030204" pitchFamily="34" charset="0"/>
                <a:cs typeface="Arial" panose="020B0604020202020204" pitchFamily="34" charset="0"/>
              </a:rPr>
              <a:t>Taking advantage of a single, easy to manage unified business model, Fabric brings together everything an organization needs for their analytics workloads. So, whether you are creating data pipelines or building machine learning models, you can use the same pool of compute to power all your workloads automatically.​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800" dirty="0">
                <a:effectLst/>
                <a:latin typeface="Segoe UI" panose="020B0502040204020203"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800" dirty="0">
                <a:effectLst/>
                <a:latin typeface="Segoe UI" panose="020B0502040204020203" pitchFamily="34" charset="0"/>
                <a:ea typeface="Calibri" panose="020F0502020204030204" pitchFamily="34" charset="0"/>
                <a:cs typeface="Arial" panose="020B0604020202020204" pitchFamily="34" charset="0"/>
              </a:rPr>
              <a:t>Fabric enables customers to unify their data estate by:​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a:lnSpc>
                <a:spcPct val="107000"/>
              </a:lnSpc>
              <a:spcBef>
                <a:spcPts val="0"/>
              </a:spcBef>
              <a:spcAft>
                <a:spcPts val="800"/>
              </a:spcAft>
              <a:buFont typeface="+mj-lt"/>
              <a:buAutoNum type="arabicPeriod"/>
              <a:tabLst>
                <a:tab pos="457200" algn="l"/>
              </a:tabLst>
            </a:pPr>
            <a:r>
              <a:rPr lang="en-US" sz="1800" dirty="0">
                <a:effectLst/>
                <a:latin typeface="Segoe UI" panose="020B0502040204020203" pitchFamily="34" charset="0"/>
                <a:ea typeface="Calibri" panose="020F0502020204030204" pitchFamily="34" charset="0"/>
                <a:cs typeface="Arial" panose="020B0604020202020204" pitchFamily="34" charset="0"/>
              </a:rPr>
              <a:t>First, Fabric is a complete analytics platform that works against a governed data estate across the organization. Customers can responsibly connect people and data using an open and scalable solution that gives data stewards additional control with built-in security, governance, and compliance.​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a:lnSpc>
                <a:spcPct val="107000"/>
              </a:lnSpc>
              <a:spcBef>
                <a:spcPts val="0"/>
              </a:spcBef>
              <a:spcAft>
                <a:spcPts val="800"/>
              </a:spcAft>
              <a:buFont typeface="+mj-lt"/>
              <a:buAutoNum type="arabicPeriod"/>
              <a:tabLst>
                <a:tab pos="457200" algn="l"/>
              </a:tabLst>
            </a:pPr>
            <a:r>
              <a:rPr lang="en-US" sz="1800" dirty="0">
                <a:effectLst/>
                <a:latin typeface="Segoe UI" panose="020B0502040204020203" pitchFamily="34" charset="0"/>
                <a:ea typeface="Calibri" panose="020F0502020204030204" pitchFamily="34" charset="0"/>
                <a:cs typeface="Arial" panose="020B0604020202020204" pitchFamily="34" charset="0"/>
              </a:rPr>
              <a:t>Secondly, Fabric establishes an open and lake-centric hub that helps data engineers connect and curate data from different sources—eliminating sprawl and creating custom views for everyone.​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a:lnSpc>
                <a:spcPct val="107000"/>
              </a:lnSpc>
              <a:spcBef>
                <a:spcPts val="0"/>
              </a:spcBef>
              <a:spcAft>
                <a:spcPts val="800"/>
              </a:spcAft>
              <a:buFont typeface="+mj-lt"/>
              <a:buAutoNum type="arabicPeriod"/>
              <a:tabLst>
                <a:tab pos="457200" algn="l"/>
              </a:tabLst>
            </a:pPr>
            <a:r>
              <a:rPr lang="en-US" sz="1800" dirty="0">
                <a:effectLst/>
                <a:latin typeface="Segoe UI" panose="020B0502040204020203" pitchFamily="34" charset="0"/>
                <a:ea typeface="Calibri" panose="020F0502020204030204" pitchFamily="34" charset="0"/>
                <a:cs typeface="Arial" panose="020B0604020202020204" pitchFamily="34" charset="0"/>
              </a:rPr>
              <a:t>Third, Fabric is empowering everyone in their business. Customers can innovate faster by helping every person in your organization act on insights from within Microsoft 365 apps and more.​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a:lnSpc>
                <a:spcPct val="107000"/>
              </a:lnSpc>
              <a:spcBef>
                <a:spcPts val="0"/>
              </a:spcBef>
              <a:spcAft>
                <a:spcPts val="800"/>
              </a:spcAft>
              <a:buFont typeface="+mj-lt"/>
              <a:buAutoNum type="arabicPeriod"/>
              <a:tabLst>
                <a:tab pos="457200" algn="l"/>
              </a:tabLst>
            </a:pPr>
            <a:r>
              <a:rPr lang="en-US" sz="1800" dirty="0">
                <a:effectLst/>
                <a:latin typeface="Segoe UI" panose="020B0502040204020203" pitchFamily="34" charset="0"/>
                <a:ea typeface="Calibri" panose="020F0502020204030204" pitchFamily="34" charset="0"/>
                <a:cs typeface="Arial" panose="020B0604020202020204" pitchFamily="34" charset="0"/>
              </a:rPr>
              <a:t>And finally, Fabric helps manage power AI models. Customers and accelerate analysis by developing AI models on a single foundation without data movement—reducing the time data scientists need to deliver value.​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800" dirty="0">
                <a:effectLst/>
                <a:latin typeface="Segoe UI" panose="020B0502040204020203"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Segoe UI" panose="020B0502040204020203" pitchFamily="34" charset="0"/>
                <a:ea typeface="Calibri" panose="020F0502020204030204" pitchFamily="34" charset="0"/>
              </a:rPr>
              <a:t>Put this all together and you get a single, AI-powered platform that’s purpose-built to help customers unify their data estate, build powerful AI models, and responsibly put insights in the hands of everyone. </a:t>
            </a:r>
            <a:endParaRPr lang="en-US" dirty="0">
              <a:effectLst/>
            </a:endParaRPr>
          </a:p>
          <a:p>
            <a:endParaRPr lang="en-US" dirty="0">
              <a:effectLst/>
            </a:endParaRPr>
          </a:p>
          <a:p>
            <a:pPr marL="0" marR="0" algn="l">
              <a:lnSpc>
                <a:spcPct val="107000"/>
              </a:lnSpc>
              <a:spcBef>
                <a:spcPts val="0"/>
              </a:spcBef>
              <a:spcAft>
                <a:spcPts val="800"/>
              </a:spcAft>
            </a:pPr>
            <a:r>
              <a:rPr lang="en-US" sz="1800" b="1" dirty="0">
                <a:effectLst/>
                <a:latin typeface="Segoe UI" panose="020B0502040204020203" pitchFamily="34" charset="0"/>
                <a:ea typeface="Calibri" panose="020F0502020204030204" pitchFamily="34" charset="0"/>
                <a:cs typeface="Arial" panose="020B0604020202020204" pitchFamily="34" charset="0"/>
              </a:rPr>
              <a:t>Additional Sources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lgn="l">
              <a:lnSpc>
                <a:spcPct val="107000"/>
              </a:lnSpc>
              <a:spcBef>
                <a:spcPts val="0"/>
              </a:spcBef>
              <a:spcAft>
                <a:spcPts val="800"/>
              </a:spcAft>
              <a:buFont typeface="Arial" panose="020B0604020202020204" pitchFamily="34" charset="0"/>
              <a:buChar char="•"/>
            </a:pPr>
            <a:r>
              <a:rPr lang="en-US" sz="1800" u="sng" dirty="0">
                <a:solidFill>
                  <a:srgbClr val="0563C1"/>
                </a:solidFill>
                <a:effectLst/>
                <a:latin typeface="Segoe UI" panose="020B0502040204020203" pitchFamily="34" charset="0"/>
                <a:ea typeface="Calibri" panose="020F0502020204030204" pitchFamily="34" charset="0"/>
                <a:cs typeface="Arial" panose="020B0604020202020204" pitchFamily="34" charset="0"/>
                <a:hlinkClick r:id="rId3"/>
              </a:rPr>
              <a:t>Full Microsoft Fabric sizzle video</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u="sng" dirty="0">
                <a:solidFill>
                  <a:srgbClr val="0563C1"/>
                </a:solidFill>
                <a:effectLst/>
                <a:latin typeface="Segoe UI" panose="020B0502040204020203" pitchFamily="34" charset="0"/>
                <a:ea typeface="Calibri" panose="020F0502020204030204" pitchFamily="34" charset="0"/>
                <a:cs typeface="Arial" panose="020B0604020202020204" pitchFamily="34" charset="0"/>
                <a:hlinkClick r:id="rId4"/>
              </a:rPr>
              <a:t>Learn more about Microsoft Fabric</a:t>
            </a:r>
            <a:r>
              <a:rPr lang="en-US" dirty="0">
                <a:effectLst/>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A4EC1-C524-ED45-A185-10510AA0C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281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sz="1800">
                <a:solidFill>
                  <a:srgbClr val="000000"/>
                </a:solidFill>
                <a:effectLst/>
                <a:latin typeface="Segoe UI" panose="020B0502040204020203" pitchFamily="34" charset="0"/>
                <a:ea typeface="Calibri" panose="020F0502020204030204" pitchFamily="34" charset="0"/>
                <a:cs typeface="Arial" panose="020B0604020202020204" pitchFamily="34" charset="0"/>
              </a:rPr>
              <a:t>With Fabric, customers can use a single product with a unified experience and architecture that provides all the capabilities required for a developer to extract insights from data and present it to the business user. And by delivering the experience as software as a service (SaaS), everything is automatically integrated and optimized, and users can sign up within seconds and get real business value within minutes. </a:t>
            </a:r>
            <a:r>
              <a:rPr lang="en-US" sz="1800">
                <a:solidFill>
                  <a:schemeClr val="tx1"/>
                </a:solidFill>
                <a:effectLst/>
                <a:latin typeface="Calibri" panose="020F0502020204030204" pitchFamily="34" charset="0"/>
                <a:ea typeface="Calibri" panose="020F0502020204030204" pitchFamily="34" charset="0"/>
                <a:cs typeface="Arial" panose="020B0604020202020204" pitchFamily="34" charset="0"/>
              </a:rPr>
              <a:t>With </a:t>
            </a:r>
            <a:r>
              <a:rPr lang="en-US" sz="1800">
                <a:solidFill>
                  <a:srgbClr val="000000"/>
                </a:solidFill>
                <a:effectLst/>
                <a:latin typeface="Segoe UI" panose="020B0502040204020203" pitchFamily="34" charset="0"/>
                <a:ea typeface="Calibri" panose="020F0502020204030204" pitchFamily="34" charset="0"/>
              </a:rPr>
              <a:t>Fabric, every team in the analytics process is empowered with the role-specific experiences they need, so data engineers, data warehousing professionals, data scientists, data analysts, and business users feel right at home. </a:t>
            </a:r>
          </a:p>
          <a:p>
            <a:pPr marL="0" marR="0" algn="l">
              <a:lnSpc>
                <a:spcPct val="107000"/>
              </a:lnSpc>
              <a:spcBef>
                <a:spcPts val="0"/>
              </a:spcBef>
              <a:spcAft>
                <a:spcPts val="800"/>
              </a:spcAft>
            </a:pPr>
            <a:endParaRPr lang="en-US" sz="1800">
              <a:solidFill>
                <a:srgbClr val="000000"/>
              </a:solidFill>
              <a:effectLst/>
              <a:latin typeface="Segoe UI" panose="020B0502040204020203" pitchFamily="34" charset="0"/>
              <a:ea typeface="Calibri" panose="020F0502020204030204" pitchFamily="34" charset="0"/>
            </a:endParaRPr>
          </a:p>
          <a:p>
            <a:pPr marL="0" marR="0" algn="l">
              <a:lnSpc>
                <a:spcPct val="107000"/>
              </a:lnSpc>
              <a:spcBef>
                <a:spcPts val="0"/>
              </a:spcBef>
              <a:spcAft>
                <a:spcPts val="800"/>
              </a:spcAft>
            </a:pPr>
            <a:r>
              <a:rPr lang="en-US" b="0" i="0">
                <a:solidFill>
                  <a:srgbClr val="17253D"/>
                </a:solidFill>
                <a:effectLst/>
                <a:latin typeface="Segoe UI" panose="020B0502040204020203" pitchFamily="34" charset="0"/>
              </a:rPr>
              <a:t>Plus with a single SaaS platform, you get end-to-end visibility, usage and adoption insights, and industry-leading governance and compliance capabilities built-in that help make sure your data is secure and accessible to those who should have access. And lastly, Fabric’s consumption model simplifies billing and reduce costs with a single pool of capacity and storage that can be used for every workload.</a:t>
            </a:r>
          </a:p>
          <a:p>
            <a:pPr marL="0" marR="0" algn="l">
              <a:lnSpc>
                <a:spcPct val="107000"/>
              </a:lnSpc>
              <a:spcBef>
                <a:spcPts val="0"/>
              </a:spcBef>
              <a:spcAft>
                <a:spcPts val="800"/>
              </a:spcAft>
            </a:pPr>
            <a:endParaRPr lang="en-US" b="0" i="0">
              <a:solidFill>
                <a:srgbClr val="17253D"/>
              </a:solidFill>
              <a:effectLst/>
              <a:latin typeface="Segoe UI" panose="020B0502040204020203" pitchFamily="34" charset="0"/>
            </a:endParaRPr>
          </a:p>
          <a:p>
            <a:pPr marL="0" marR="0" algn="l">
              <a:lnSpc>
                <a:spcPct val="107000"/>
              </a:lnSpc>
              <a:spcBef>
                <a:spcPts val="0"/>
              </a:spcBef>
              <a:spcAft>
                <a:spcPts val="800"/>
              </a:spcAft>
            </a:pPr>
            <a:r>
              <a:rPr lang="en-US" b="0" i="0">
                <a:solidFill>
                  <a:srgbClr val="17253D"/>
                </a:solidFill>
                <a:effectLst/>
                <a:latin typeface="Segoe UI" panose="020B0502040204020203" pitchFamily="34" charset="0"/>
              </a:rPr>
              <a:t>Let’s check out a quick demo…</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A4EC1-C524-ED45-A185-10510AA0C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451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sz="2800" b="0" i="0" dirty="0">
                <a:solidFill>
                  <a:srgbClr val="000000"/>
                </a:solidFill>
                <a:effectLst/>
                <a:latin typeface="Segoe UI" panose="020B0502040204020203" pitchFamily="34" charset="0"/>
              </a:rPr>
              <a:t>Fabric’s unified, multi-cloud data lake, OneLake, is automatically wired into every Fabric workload and designed to help you simplify data management and reduce data duplication. OneLake shortcuts allow you to virtualize data into OneLake from across clouds, accounts, and domains, with sources like Azure Data Lake Storage Gen2 and Amazon S3—all without duplication, movement, or changes to metadata or ownership. Once enabled in OneLake, you can use domains and workspaces to organize your data into a logical data mesh and empower everyone to search across this mesh using an intuitive, personalized data hub. </a:t>
            </a:r>
            <a:r>
              <a:rPr lang="en-US" sz="2800" b="0" i="0" dirty="0" err="1">
                <a:solidFill>
                  <a:srgbClr val="000000"/>
                </a:solidFill>
                <a:effectLst/>
                <a:latin typeface="Segoe UI" panose="020B0502040204020203" pitchFamily="34" charset="0"/>
              </a:rPr>
              <a:t>OneLake’s</a:t>
            </a:r>
            <a:r>
              <a:rPr lang="en-US" sz="2800" b="0" i="0" dirty="0">
                <a:solidFill>
                  <a:srgbClr val="000000"/>
                </a:solidFill>
                <a:effectLst/>
                <a:latin typeface="Segoe UI" panose="020B0502040204020203" pitchFamily="34" charset="0"/>
              </a:rPr>
              <a:t> open data format means you only need to load the data into the lake once and you can use the single copy across every Fabric workload and engine, minimizing data duplication and sprawl.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A4EC1-C524-ED45-A185-10510AA0C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543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b="0" i="0" dirty="0">
                <a:solidFill>
                  <a:srgbClr val="000000"/>
                </a:solidFill>
                <a:effectLst/>
                <a:latin typeface="Segoe UI" panose="020B0502040204020203" pitchFamily="34" charset="0"/>
              </a:rPr>
              <a:t>Microsoft Fabric was built to help foster a data culture—enabling anyone to quickly go from data sitting in a lake to stunning Power BI visuals embedded in a Microsoft 365 app. You can more easily empower your business with capabilities like Real-Time Intelligence, which can empower your teams with real-time insights with incredibly low latency. In addition, Direct Lake mode in Power BI allows users to create a real-time connection from your Power BI reports to your data in OneLake. This direct integration between Power BI and OneLake helps ensure only one copy of the data is ever created, helping you promote reuse of the best data for business users and avoid data fragmentation. This data can then easily and securely flow to the Microsoft 365 applications people use every day like Microsoft Teams, Outlook, PowerPoint, Excel and more to improve decision-making and drive impact.</a:t>
            </a:r>
            <a:endParaRPr lang="en-US" b="0" i="0" dirty="0">
              <a:solidFill>
                <a:srgbClr val="17253D"/>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A4EC1-C524-ED45-A185-10510AA0C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054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4A4EC1-C524-ED45-A185-10510AA0C8D1}" type="slidenum">
              <a:rPr lang="en-US" smtClean="0"/>
              <a:t>2</a:t>
            </a:fld>
            <a:endParaRPr lang="en-US"/>
          </a:p>
        </p:txBody>
      </p:sp>
    </p:spTree>
    <p:extLst>
      <p:ext uri="{BB962C8B-B14F-4D97-AF65-F5344CB8AC3E}">
        <p14:creationId xmlns:p14="http://schemas.microsoft.com/office/powerpoint/2010/main" val="3719503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b="0" i="0">
                <a:solidFill>
                  <a:srgbClr val="000000"/>
                </a:solidFill>
                <a:effectLst/>
                <a:latin typeface="Segoe UI" panose="020B0502040204020203" pitchFamily="34" charset="0"/>
              </a:rPr>
              <a:t>By infusing generative AI into every layer of Microsoft Fabric, we can empower your data professionals to employ its benefits, in the right context and in the right scenario to get more done, faster. </a:t>
            </a:r>
          </a:p>
          <a:p>
            <a:pPr marL="0" marR="0" algn="l">
              <a:lnSpc>
                <a:spcPct val="107000"/>
              </a:lnSpc>
              <a:spcBef>
                <a:spcPts val="0"/>
              </a:spcBef>
              <a:spcAft>
                <a:spcPts val="800"/>
              </a:spcAft>
            </a:pPr>
            <a:endParaRPr lang="en-US" b="0" i="0">
              <a:solidFill>
                <a:srgbClr val="000000"/>
              </a:solidFill>
              <a:effectLst/>
              <a:latin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b="0" i="0">
                <a:solidFill>
                  <a:srgbClr val="000000"/>
                </a:solidFill>
                <a:effectLst/>
                <a:latin typeface="Segoe UI" panose="020B0502040204020203" pitchFamily="34" charset="0"/>
              </a:rPr>
              <a:t>Copilot in Fabric was designed to help every user unlock the full potential of their data by assisting data professionals be more productive and business users to explore their data more easily. With Copilot in Fabric, you can use conversational language to create dataflows, generate code and entire functions, build machine learning models, or visualize results. You can also build an AI skill</a:t>
            </a:r>
            <a:r>
              <a:rPr lang="en-US" sz="1800" kern="100">
                <a:effectLst/>
                <a:latin typeface="Segoe UI" panose="020B0502040204020203" pitchFamily="34" charset="0"/>
                <a:ea typeface="Calibri" panose="020F0502020204030204" pitchFamily="34" charset="0"/>
              </a:rPr>
              <a:t>; an innovative experience designed to provide any user with a conversational Q&amp;A experience about their data</a:t>
            </a:r>
            <a:r>
              <a:rPr lang="en-US" sz="1800" u="sng" kern="100">
                <a:solidFill>
                  <a:srgbClr val="467886"/>
                </a:solidFill>
                <a:effectLst/>
                <a:latin typeface="Segoe UI" panose="020B0502040204020203" pitchFamily="34" charset="0"/>
                <a:ea typeface="Calibri" panose="020F0502020204030204" pitchFamily="34" charset="0"/>
              </a:rPr>
              <a:t>.</a:t>
            </a:r>
            <a:r>
              <a:rPr lang="en-US" sz="1800">
                <a:effectLst/>
                <a:latin typeface="Aptos" panose="020B0004020202020204" pitchFamily="34" charset="0"/>
                <a:ea typeface="Aptos" panose="020B0004020202020204" pitchFamily="34" charset="0"/>
                <a:cs typeface="Arial" panose="020B0604020202020204" pitchFamily="34" charset="0"/>
              </a:rPr>
              <a:t> </a:t>
            </a:r>
            <a:r>
              <a:rPr lang="en-US" sz="1800" kern="100">
                <a:effectLst/>
                <a:latin typeface="Segoe UI" panose="020B0502040204020203" pitchFamily="34" charset="0"/>
                <a:ea typeface="Calibri" panose="020F0502020204030204" pitchFamily="34" charset="0"/>
              </a:rPr>
              <a:t>AI </a:t>
            </a:r>
            <a:r>
              <a:rPr lang="en-US" sz="1800">
                <a:effectLst/>
                <a:latin typeface="Segoe UI" panose="020B0502040204020203" pitchFamily="34" charset="0"/>
                <a:ea typeface="Calibri" panose="020F0502020204030204" pitchFamily="34" charset="0"/>
              </a:rPr>
              <a:t>s</a:t>
            </a:r>
            <a:r>
              <a:rPr lang="en-US" sz="1800" kern="100">
                <a:effectLst/>
                <a:latin typeface="Segoe UI" panose="020B0502040204020203" pitchFamily="34" charset="0"/>
                <a:ea typeface="Calibri" panose="020F0502020204030204" pitchFamily="34" charset="0"/>
              </a:rPr>
              <a:t>kills allows you to simply select the data source in Fabric you want to explore and immediately start asking questions about your data—even without any configuration. </a:t>
            </a:r>
            <a:endParaRPr lang="en-US" b="0" i="0">
              <a:solidFill>
                <a:srgbClr val="000000"/>
              </a:solidFill>
              <a:effectLst/>
              <a:latin typeface="Segoe UI" panose="020B0502040204020203" pitchFamily="34" charset="0"/>
            </a:endParaRPr>
          </a:p>
          <a:p>
            <a:pPr marL="0" marR="0" algn="l">
              <a:lnSpc>
                <a:spcPct val="107000"/>
              </a:lnSpc>
              <a:spcBef>
                <a:spcPts val="0"/>
              </a:spcBef>
              <a:spcAft>
                <a:spcPts val="800"/>
              </a:spcAft>
            </a:pPr>
            <a:endParaRPr lang="en-US" b="0" i="0">
              <a:solidFill>
                <a:srgbClr val="000000"/>
              </a:solidFill>
              <a:effectLst/>
              <a:latin typeface="Segoe UI" panose="020B0502040204020203" pitchFamily="34" charset="0"/>
            </a:endParaRPr>
          </a:p>
          <a:p>
            <a:pPr marL="0" marR="0" algn="l">
              <a:lnSpc>
                <a:spcPct val="107000"/>
              </a:lnSpc>
              <a:spcBef>
                <a:spcPts val="0"/>
              </a:spcBef>
              <a:spcAft>
                <a:spcPts val="800"/>
              </a:spcAft>
            </a:pPr>
            <a:r>
              <a:rPr lang="en-US" b="0" i="0">
                <a:solidFill>
                  <a:srgbClr val="000000"/>
                </a:solidFill>
                <a:effectLst/>
                <a:latin typeface="Segoe UI" panose="020B0502040204020203" pitchFamily="34" charset="0"/>
              </a:rPr>
              <a:t>Let’s check out a video</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A4EC1-C524-ED45-A185-10510AA0C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060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dirty="0">
                <a:effectLst/>
                <a:latin typeface="Calibri" panose="020F0502020204030204" pitchFamily="34" charset="0"/>
                <a:ea typeface="Times New Roman" panose="02020603050405020304" pitchFamily="18" charset="0"/>
              </a:rPr>
              <a:t>Microsoft Fabric makes data accessible to everyone, leveraging AI to evolve data to deliver actionable insights across all levels of technical expertise. These are the steps you’ll need to take to get your data AI-ready.</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rPr>
              <a:t>Establish a central repository for all data </a:t>
            </a:r>
            <a:r>
              <a:rPr lang="en-US" sz="1800" dirty="0">
                <a:solidFill>
                  <a:srgbClr val="000000"/>
                </a:solidFill>
                <a:effectLst/>
                <a:latin typeface="Calibri" panose="020F050202020403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Most organizations’ analytics systems are a labyrinth of specialized and disconnected services. And as we all know, garbage in is garbage out. As businesses build more modern data capabilities, it’s increasingly important for all disparate sources of data be integrated into a unified source. OneLake, incorporated into Fabric, functions as a centralized data lake, consolidating all your data into a single, accessible location for comprehensive data management. Plus, it’s backed by built-in security and governance, ensuring the protection of all your data.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rPr>
              <a:t>Prepare data for AI integration</a:t>
            </a:r>
            <a:r>
              <a:rPr lang="en-US" sz="1800" dirty="0">
                <a:solidFill>
                  <a:srgbClr val="000000"/>
                </a:solidFill>
                <a:effectLst/>
                <a:latin typeface="Calibri" panose="020F050202020403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For AI/ML models to be as accurate as possible, they need to be built with clean data and in a semi-structured way. Fabric is the perfect platform to prepare your data before building custom AI experiences. With data experiences like Data Integration, Data Engineering, and Data Warehouse built into Fabric’s SaaS-based data platform, it’s easy to ensure all your data is complete, accurate, and governed.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It’s important to note that training an accurate AI model takes a tremendous amount of data. To cost-effectively expand your data coverage, consider utilizing tools such as the Power Platform to facilitate diverse data acquisition methods and gather additional inputs from various systems to create a comprehensive dataset.​</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rPr>
              <a:t>Build generative AI experiences on top of the data</a:t>
            </a:r>
            <a:r>
              <a:rPr lang="en-US" sz="1800" dirty="0">
                <a:solidFill>
                  <a:srgbClr val="000000"/>
                </a:solidFill>
                <a:effectLst/>
                <a:latin typeface="Calibri" panose="020F050202020403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Once you have a cleaned, robust dataset, it’s time to start building generative AI experiences on top of your data. These first two steps are critical to get right before building generative AI experiences because of two-fold:​</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mj-lt"/>
              <a:buAutoNum type="arabicPeriod"/>
              <a:tabLst>
                <a:tab pos="457200" algn="l"/>
              </a:tabLs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Establishing a Central Data Repository – The creation of a centralized data repository is important for data consistency and, by extension, data quality. A unified data source paves the way for dependable and high-quality data, which is the bedrock for any generative AI.​</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fontAlgn="base">
              <a:spcBef>
                <a:spcPts val="0"/>
              </a:spcBef>
              <a:spcAft>
                <a:spcPts val="0"/>
              </a:spcAft>
              <a:buFont typeface="+mj-lt"/>
              <a:buAutoNum type="arabicPeriod"/>
              <a:tabLst>
                <a:tab pos="457200" algn="l"/>
              </a:tabLs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Preparing Data for AI Integration – The quality of your generative AI outputs is linked to the quality of your inputs. The meticulous process of preparing the data is paramount in shaping the capabilities and reliability of your generative AI models.​</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A4EC1-C524-ED45-A185-10510AA0C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975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For data engineers, Microsoft Fabric enables data integration into a single source of truth, data transformation, data enrichment and data validation.​​ They play a crucial role in configuring and managing this data integration, ensuring that data from various sources—on prem, hybrid cloud, and 3rd party sources are seamlessly integrated in One Lake.  And since Dataverse is natively integrated, you can integrate data from Dataverse with No ETL and No Copy.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[Optional] In the data warehousing phase, data engineers can scale compute and storage independently and democratize the data estate while guaranteeing fast performance on complex queries enabling millions of predictions in just seconds.</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 next step is data transformation and enrichment…data engineers cleanse, structure, and analyze integrated data. They then use additional 3</a:t>
            </a:r>
            <a:r>
              <a:rPr lang="en-US" sz="1200" baseline="30000">
                <a:effectLst/>
                <a:latin typeface="Calibri" panose="020F0502020204030204" pitchFamily="34" charset="0"/>
                <a:ea typeface="Calibri" panose="020F0502020204030204" pitchFamily="34" charset="0"/>
                <a:cs typeface="Times New Roman" panose="02020603050405020304" pitchFamily="18" charset="0"/>
              </a:rPr>
              <a:t>rd</a:t>
            </a:r>
            <a:r>
              <a:rPr lang="en-US" sz="1200">
                <a:effectLst/>
                <a:latin typeface="Calibri" panose="020F0502020204030204" pitchFamily="34" charset="0"/>
                <a:ea typeface="Calibri" panose="020F0502020204030204" pitchFamily="34" charset="0"/>
                <a:cs typeface="Times New Roman" panose="02020603050405020304" pitchFamily="18" charset="0"/>
              </a:rPr>
              <a:t> party data to enrich that dataset. This step is pivotal in turning raw data into meaningful insights.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In stage 3, with the AI and Machine Learning capabilities in Fabric, Data scientists can build and train machine learning models for predictive analytics.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In stage 4, the real-time analytics capabilities found in Fabric allow analysts to turn insight into action in real time.  They can Explore data and perform real-time analysis on large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volumes of data streaming from applications, websites, IoT devices, and more. And with a system of detection that monitors your changes in your analytics, they can drive timely actions across the organization with signals and triggers that integrate into a variety of systems.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Lastly, data analysts can utilize the business intelligence capabilities in Fabric to uncover powerful insights with intelligent visuals and translate those insights into impact by embedding visualizations in the systems where business users work.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Now, let’s look at how each of these analytical experiences apply to our hyperconnected retail experience scenario. </a:t>
            </a: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i="1">
                <a:effectLst/>
                <a:latin typeface="Calibri" panose="020F0502020204030204" pitchFamily="34" charset="0"/>
                <a:ea typeface="Calibri" panose="020F0502020204030204" pitchFamily="34" charset="0"/>
                <a:cs typeface="Times New Roman" panose="02020603050405020304" pitchFamily="18" charset="0"/>
              </a:rPr>
              <a:t>SECOND TALK TRACK BELOW: For retail-specific scenario</a:t>
            </a:r>
          </a:p>
          <a:p>
            <a:pPr algn="l" rtl="0" fontAlgn="base"/>
            <a:endParaRPr lang="en-US" b="0" i="0" u="none" strike="noStrike">
              <a:solidFill>
                <a:srgbClr val="374151"/>
              </a:solidFill>
              <a:effectLst/>
              <a:latin typeface="Söhne"/>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For data engineers, Microsoft Fabric enables data integration into a single source of truth, data transformation, data enrichment and data validation.​​ They play a crucial role in configuring and managing this data integration, ensuring that data from various sources—on prem, hybrid cloud, and 3rd party sources are seamlessly integrated in One Lake.  And since Dataverse is natively integrated, you can integrate data from Dataverse with No ETL and No Copy.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[Optional] In the data warehousing phase, data engineers can scale compute and storage independently and democratize the data estate while guaranteeing fast performance on complex queries enabling millions of predictions in just seconds.</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 next step is data transformation and enrichment…data engineers cleanse, structure, and analyze integrated data. They then use additional 3</a:t>
            </a:r>
            <a:r>
              <a:rPr lang="en-US" sz="1200" baseline="30000">
                <a:effectLst/>
                <a:latin typeface="Calibri" panose="020F0502020204030204" pitchFamily="34" charset="0"/>
                <a:ea typeface="Calibri" panose="020F0502020204030204" pitchFamily="34" charset="0"/>
                <a:cs typeface="Times New Roman" panose="02020603050405020304" pitchFamily="18" charset="0"/>
              </a:rPr>
              <a:t>rd</a:t>
            </a:r>
            <a:r>
              <a:rPr lang="en-US" sz="1200">
                <a:effectLst/>
                <a:latin typeface="Calibri" panose="020F0502020204030204" pitchFamily="34" charset="0"/>
                <a:ea typeface="Calibri" panose="020F0502020204030204" pitchFamily="34" charset="0"/>
                <a:cs typeface="Times New Roman" panose="02020603050405020304" pitchFamily="18" charset="0"/>
              </a:rPr>
              <a:t> party data to enrich that dataset. This step is pivotal in turning raw data into meaningful insights.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In stage 3, with the AI and Machine Learning capabilities in Fabric, Data scientists can build and train machine learning models for predictive analytics.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In stage 4, the real-time analytics capabilities found in Fabric allow analysts to turn insight into action in real time.  They can Explore data and perform real-time analysis on large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volumes of data streaming from applications, websites, IoT devices, and more. And with a system of detection that monitors your changes in your analytics, they can drive timely actions across the organization with signals and triggers that integrate into a variety of systems.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Lastly, data analysts can utilize the business intelligence capabilities in Fabric to uncover powerful insights with intelligent visuals and translate those insights into impact by embedding visualizations in the systems where business users work.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Now, let’s look at how each of these analytical experiences apply to our hyperconnected retail experience scenario. </a:t>
            </a:r>
          </a:p>
          <a:p>
            <a:pPr algn="l" rtl="0" fontAlgn="base"/>
            <a:endParaRPr lang="en-US" b="0" i="0" u="none" strike="noStrike">
              <a:solidFill>
                <a:srgbClr val="374151"/>
              </a:solidFill>
              <a:effectLst/>
              <a:latin typeface="Söhne"/>
            </a:endParaRPr>
          </a:p>
          <a:p>
            <a:endParaRPr lang="en-US"/>
          </a:p>
        </p:txBody>
      </p:sp>
      <p:sp>
        <p:nvSpPr>
          <p:cNvPr id="4" name="Slide Number Placeholder 3"/>
          <p:cNvSpPr>
            <a:spLocks noGrp="1"/>
          </p:cNvSpPr>
          <p:nvPr>
            <p:ph type="sldNum" sz="quarter" idx="5"/>
          </p:nvPr>
        </p:nvSpPr>
        <p:spPr/>
        <p:txBody>
          <a:bodyPr/>
          <a:lstStyle/>
          <a:p>
            <a:fld id="{054A4EC1-C524-ED45-A185-10510AA0C8D1}" type="slidenum">
              <a:rPr lang="en-US" smtClean="0"/>
              <a:t>27</a:t>
            </a:fld>
            <a:endParaRPr lang="en-US"/>
          </a:p>
        </p:txBody>
      </p:sp>
    </p:spTree>
    <p:extLst>
      <p:ext uri="{BB962C8B-B14F-4D97-AF65-F5344CB8AC3E}">
        <p14:creationId xmlns:p14="http://schemas.microsoft.com/office/powerpoint/2010/main" val="1390895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Imagine a single experience that leverages not only all of the Fabric analytical experiences, but also the full breadth of the Dynamics 365 suite of intelligent business applications. You can also leverage Copilot in Fabric as well, which combines advanced generative AI with your data to help teams uncover and share insights faster.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Business decision makers can leverage a unified data estate and data experiences to create hyperconnected retail business with increased agility and efficiency. This intelligent, digital business: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Increases visibility, productivity, and collaboration across teams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Operates with a resilient supply chain for maximized profitability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Understands customer behavior and preferences with prioritized product selection</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Closes more deals with AI-assisted, personalized customer offerings and </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Creates superior customer experiences, solving customers’ needs faster with an omnichannel service offering</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From improving inventory management by unifying and analyzing data across store location, business managers can use Supply Chain solutions to create improved, end-to-end visibility. They can also take advantage of Finance solutions to collect financial data from across the organization and view it in OneLake, building models that help forecast financial projections, developing budget reporting templates and setting up alerts for any budget changes.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Marketing managers can create more effective marketing campaigns, learning from browsed products and items in cart to identify potential customers and remarket to them with relevant products, and Sales managers can build reports highlighting near real-time insights that drive higher conversion rates.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Similarly, customer success teams can use Customer Service to drive more meaningful engagement with customers, using AI-assisted solutions to help solve customers’ needs and create lasting customer connections.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54A4EC1-C524-ED45-A185-10510AA0C8D1}" type="slidenum">
              <a:rPr lang="en-US" smtClean="0"/>
              <a:t>28</a:t>
            </a:fld>
            <a:endParaRPr lang="en-US"/>
          </a:p>
        </p:txBody>
      </p:sp>
    </p:spTree>
    <p:extLst>
      <p:ext uri="{BB962C8B-B14F-4D97-AF65-F5344CB8AC3E}">
        <p14:creationId xmlns:p14="http://schemas.microsoft.com/office/powerpoint/2010/main" val="338761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Together, Microsoft Fabric and Dynamics 365 can revolutionize how businesses operate, with in-product Fabric capabilities as well as extensible solutions to take your data even further. Let’s walk through a hypothetical CPG scenario, examining how these solutions shape the future of business and highlighting the ways you can further your data and analytics capabilities with Microsoft Fabric.</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Setting the foundation for any organization’s success, business decision makers at a global CPG enterprise leverage </a:t>
            </a:r>
            <a:r>
              <a:rPr lang="en-US" sz="1200" b="1">
                <a:effectLst/>
                <a:latin typeface="Calibri" panose="020F0502020204030204" pitchFamily="34" charset="0"/>
                <a:ea typeface="Calibri" panose="020F0502020204030204" pitchFamily="34" charset="0"/>
                <a:cs typeface="Times New Roman" panose="02020603050405020304" pitchFamily="18" charset="0"/>
              </a:rPr>
              <a:t>Dynamics 365 Supply Chain </a:t>
            </a:r>
            <a:r>
              <a:rPr lang="en-US" sz="1200">
                <a:effectLst/>
                <a:latin typeface="Calibri" panose="020F0502020204030204" pitchFamily="34" charset="0"/>
                <a:ea typeface="Calibri" panose="020F0502020204030204" pitchFamily="34" charset="0"/>
                <a:cs typeface="Times New Roman" panose="02020603050405020304" pitchFamily="18" charset="0"/>
              </a:rPr>
              <a:t>to create a smart, connected factory and automate and optimize fulfillment.</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Using </a:t>
            </a:r>
            <a:r>
              <a:rPr lang="en-US" sz="1200" b="1">
                <a:effectLst/>
                <a:latin typeface="Calibri" panose="020F0502020204030204" pitchFamily="34" charset="0"/>
                <a:ea typeface="Calibri" panose="020F0502020204030204" pitchFamily="34" charset="0"/>
                <a:cs typeface="Times New Roman" panose="02020603050405020304" pitchFamily="18" charset="0"/>
              </a:rPr>
              <a:t>Fabric</a:t>
            </a:r>
            <a:r>
              <a:rPr lang="en-US" sz="1200">
                <a:effectLst/>
                <a:latin typeface="Calibri" panose="020F0502020204030204" pitchFamily="34" charset="0"/>
                <a:ea typeface="Calibri" panose="020F0502020204030204" pitchFamily="34" charset="0"/>
                <a:cs typeface="Times New Roman" panose="02020603050405020304" pitchFamily="18" charset="0"/>
              </a:rPr>
              <a:t>, Supply chain managers can unify sales and production data, identifying and prioritizing products based on trends, and planning for and mitigating potential disruptions by addressing stock levels before inventory shortages strike.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This enhanced inventory planning works in tandem with the ability to streamline fulfillment and distribution, identifying over- and under-used resources using production pick rates to predict whether to flex up or down, therefore assessing and optimizing distribution center efficiency.</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Not only can the CSCO gain increased visibility of their value chain while mitigating risk, but the CFO, with intelligent business applications like </a:t>
            </a:r>
            <a:r>
              <a:rPr lang="en-US" sz="1200" b="1">
                <a:effectLst/>
                <a:latin typeface="Calibri" panose="020F0502020204030204" pitchFamily="34" charset="0"/>
                <a:ea typeface="Calibri" panose="020F0502020204030204" pitchFamily="34" charset="0"/>
                <a:cs typeface="Times New Roman" panose="02020603050405020304" pitchFamily="18" charset="0"/>
              </a:rPr>
              <a:t>Dynamics 365 Finance</a:t>
            </a:r>
            <a:r>
              <a:rPr lang="en-US" sz="1200">
                <a:effectLst/>
                <a:latin typeface="Calibri" panose="020F0502020204030204" pitchFamily="34" charset="0"/>
                <a:ea typeface="Calibri" panose="020F0502020204030204" pitchFamily="34" charset="0"/>
                <a:cs typeface="Times New Roman" panose="02020603050405020304" pitchFamily="18" charset="0"/>
              </a:rPr>
              <a:t>, can empower financial managers to connect sales, inventory, pipeline, and cost data from all channels to uncover patterns that optimize the profit and revenue from sales, building dashboards that explain trends.</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Similarly, financial managers can leverage Fabric and input </a:t>
            </a:r>
            <a:r>
              <a:rPr lang="en-US" sz="1200" b="1">
                <a:effectLst/>
                <a:latin typeface="Calibri" panose="020F0502020204030204" pitchFamily="34" charset="0"/>
                <a:ea typeface="Calibri" panose="020F0502020204030204" pitchFamily="34" charset="0"/>
                <a:cs typeface="Times New Roman" panose="02020603050405020304" pitchFamily="18" charset="0"/>
              </a:rPr>
              <a:t>Finance</a:t>
            </a:r>
            <a:r>
              <a:rPr lang="en-US" sz="1200">
                <a:effectLst/>
                <a:latin typeface="Calibri" panose="020F0502020204030204" pitchFamily="34" charset="0"/>
                <a:ea typeface="Calibri" panose="020F0502020204030204" pitchFamily="34" charset="0"/>
                <a:cs typeface="Times New Roman" panose="02020603050405020304" pitchFamily="18" charset="0"/>
              </a:rPr>
              <a:t> data, preparing it to use and build AI and ML models. These models can be used across different datasets, driving more efficient work across departments, and determining project profitability with interactive visuals highlighting what-if scenarios, project correlations and range slicers.</a:t>
            </a:r>
          </a:p>
          <a:p>
            <a:endParaRPr lang="en-US"/>
          </a:p>
          <a:p>
            <a:endParaRPr lang="en-US"/>
          </a:p>
        </p:txBody>
      </p:sp>
      <p:sp>
        <p:nvSpPr>
          <p:cNvPr id="4" name="Slide Number Placeholder 3"/>
          <p:cNvSpPr>
            <a:spLocks noGrp="1"/>
          </p:cNvSpPr>
          <p:nvPr>
            <p:ph type="sldNum" sz="quarter" idx="5"/>
          </p:nvPr>
        </p:nvSpPr>
        <p:spPr/>
        <p:txBody>
          <a:bodyPr/>
          <a:lstStyle/>
          <a:p>
            <a:fld id="{054A4EC1-C524-ED45-A185-10510AA0C8D1}" type="slidenum">
              <a:rPr lang="en-US" smtClean="0"/>
              <a:t>31</a:t>
            </a:fld>
            <a:endParaRPr lang="en-US"/>
          </a:p>
        </p:txBody>
      </p:sp>
    </p:spTree>
    <p:extLst>
      <p:ext uri="{BB962C8B-B14F-4D97-AF65-F5344CB8AC3E}">
        <p14:creationId xmlns:p14="http://schemas.microsoft.com/office/powerpoint/2010/main" val="4101234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With this digital and intelligent operational foundation in place, marketing teams can take advantage of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Dynamics 365 Customer Insights &amp; Sales</a:t>
            </a:r>
            <a:r>
              <a:rPr lang="en-US" sz="1200" dirty="0">
                <a:effectLst/>
                <a:latin typeface="Calibri" panose="020F0502020204030204" pitchFamily="34" charset="0"/>
                <a:ea typeface="Calibri" panose="020F0502020204030204" pitchFamily="34" charset="0"/>
                <a:cs typeface="Times New Roman" panose="02020603050405020304" pitchFamily="18" charset="0"/>
              </a:rPr>
              <a:t> solutions.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Using Fabric with their existing Dynamics and third-party data, product marketing managers can collect real-time data like impressions, click-through rates and video ad view rates, analyzing product, region and segment level performance and then using those insights to develop more accurate targeted ads.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Marketing managers can achieve a deeper understanding of their brand, as well as the efficacy of their campaigns, tracking brand awareness initiatives at the individual store level by collecting and analyzing store and behavioral data, improving their understanding of their customers and better catering to their needs.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Using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Dynamics 365 Sales </a:t>
            </a:r>
            <a:r>
              <a:rPr lang="en-US" sz="1200" dirty="0">
                <a:effectLst/>
                <a:latin typeface="Calibri" panose="020F0502020204030204" pitchFamily="34" charset="0"/>
                <a:ea typeface="Calibri" panose="020F0502020204030204" pitchFamily="34" charset="0"/>
                <a:cs typeface="Times New Roman" panose="02020603050405020304" pitchFamily="18" charset="0"/>
              </a:rPr>
              <a:t>data, sales managers can identify cross- and up-sell opportunities and increase deal size via market basket analysis, compiling data to discover products frequently purchased together.</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Like the marketing teams who can analyze campaign data at a micro level, sales managers can increase localization and tailor their efforts to local markets, tracking individual store activity, IoT and telemetric data and using advanced analytics to then understand sales conversion at the individual store level.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customers progress through the customer journey, this CPG organization can create long-lasting customer experiences and connections using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Dynamics 365</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Customer Service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With existing data and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Microsoft Fabric</a:t>
            </a:r>
            <a:r>
              <a:rPr lang="en-US" sz="1200" dirty="0">
                <a:effectLst/>
                <a:latin typeface="Calibri" panose="020F0502020204030204" pitchFamily="34" charset="0"/>
                <a:ea typeface="Calibri" panose="020F0502020204030204" pitchFamily="34" charset="0"/>
                <a:cs typeface="Times New Roman" panose="02020603050405020304" pitchFamily="18" charset="0"/>
              </a:rPr>
              <a:t>, customer success managers can improve employee training and product knowledge, providing teams with easy-to-understand reports that increase productivity across channels and empower teams to provide better service to customers in need while driving higher conversion rates.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Customer service teams can personalize customer experiences with generative AI-assisted technology and create a 360-degree view of each customer based on data shared with the organization, including social, bio information from purchase, and location. This creates a tailored, omnichannel experience that meets customers where they are and facilitates longer-lasting connections.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this scenario, we’ve seen modernization and digital intelligence implemented, in partnership with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Microsoft Fabric and Dynamics 365</a:t>
            </a:r>
            <a:r>
              <a:rPr lang="en-US" sz="1200" dirty="0">
                <a:effectLst/>
                <a:latin typeface="Calibri" panose="020F0502020204030204" pitchFamily="34" charset="0"/>
                <a:ea typeface="Calibri" panose="020F0502020204030204" pitchFamily="34" charset="0"/>
                <a:cs typeface="Times New Roman" panose="02020603050405020304" pitchFamily="18" charset="0"/>
              </a:rPr>
              <a:t>, across the stages of asset lifecycle and the customer journey. With increased access to insights and analytics, supply chain, finance, marketing, sales, and customer success teams are able to gain a better understanding of their day-to-day operations, becoming more agile and efficient, increasing productivity and better positioned to delight customers and track against KPIs.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54A4EC1-C524-ED45-A185-10510AA0C8D1}" type="slidenum">
              <a:rPr lang="en-US" smtClean="0"/>
              <a:t>32</a:t>
            </a:fld>
            <a:endParaRPr lang="en-US"/>
          </a:p>
        </p:txBody>
      </p:sp>
    </p:spTree>
    <p:extLst>
      <p:ext uri="{BB962C8B-B14F-4D97-AF65-F5344CB8AC3E}">
        <p14:creationId xmlns:p14="http://schemas.microsoft.com/office/powerpoint/2010/main" val="514296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customers progress through the customer journey, this CPG organization can create long-lasting customer experiences and connections using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Dynamics 365</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Customer Service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With existing data and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Microsoft Fabric</a:t>
            </a:r>
            <a:r>
              <a:rPr lang="en-US" sz="1200" dirty="0">
                <a:effectLst/>
                <a:latin typeface="Calibri" panose="020F0502020204030204" pitchFamily="34" charset="0"/>
                <a:ea typeface="Calibri" panose="020F0502020204030204" pitchFamily="34" charset="0"/>
                <a:cs typeface="Times New Roman" panose="02020603050405020304" pitchFamily="18" charset="0"/>
              </a:rPr>
              <a:t>, customer success managers can improve employee training and product knowledge, providing teams with easy-to-understand reports that increase productivity across channels and empower teams to provide better service to customers in need while driving higher conversion rates.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Customer service teams can personalize customer experiences with generative AI-assisted technology and create a 360-degree view of each customer based on data shared with the organization, including social, bio information from purchase, and location. This creates a tailored, omnichannel experience that meets customers where they are and facilitates longer-lasting connections.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this scenario, we’ve seen modernization and digital intelligence implemented, in partnership with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Microsoft Fabric and Dynamics 365</a:t>
            </a:r>
            <a:r>
              <a:rPr lang="en-US" sz="1200" dirty="0">
                <a:effectLst/>
                <a:latin typeface="Calibri" panose="020F0502020204030204" pitchFamily="34" charset="0"/>
                <a:ea typeface="Calibri" panose="020F0502020204030204" pitchFamily="34" charset="0"/>
                <a:cs typeface="Times New Roman" panose="02020603050405020304" pitchFamily="18" charset="0"/>
              </a:rPr>
              <a:t>, across the stages of asset lifecycle and the customer journey. With increased access to insights and analytics, supply chain, finance, marketing, sales, and customer success teams are able to gain a better understanding of their day-to-day operations, becoming more agile and efficient, increasing productivity and better positioned to delight customers and track against KPIs.  </a:t>
            </a:r>
          </a:p>
          <a:p>
            <a:endParaRPr lang="en-US" dirty="0"/>
          </a:p>
          <a:p>
            <a:endParaRPr lang="en-US" dirty="0"/>
          </a:p>
        </p:txBody>
      </p:sp>
      <p:sp>
        <p:nvSpPr>
          <p:cNvPr id="4" name="Slide Number Placeholder 3"/>
          <p:cNvSpPr>
            <a:spLocks noGrp="1"/>
          </p:cNvSpPr>
          <p:nvPr>
            <p:ph type="sldNum" sz="quarter" idx="5"/>
          </p:nvPr>
        </p:nvSpPr>
        <p:spPr/>
        <p:txBody>
          <a:bodyPr/>
          <a:lstStyle/>
          <a:p>
            <a:fld id="{054A4EC1-C524-ED45-A185-10510AA0C8D1}" type="slidenum">
              <a:rPr lang="en-US" smtClean="0"/>
              <a:t>33</a:t>
            </a:fld>
            <a:endParaRPr lang="en-US"/>
          </a:p>
        </p:txBody>
      </p:sp>
    </p:spTree>
    <p:extLst>
      <p:ext uri="{BB962C8B-B14F-4D97-AF65-F5344CB8AC3E}">
        <p14:creationId xmlns:p14="http://schemas.microsoft.com/office/powerpoint/2010/main" val="3771153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Microsoft now enables business application optimization powered by cloud scale analytics with Microsoft Fabric and Dynamics 365 integrated through Microsoft Dataverse.  The native integration between the intelligent business applications portfolio, Dataverse, and Microsoft Fabric enables you to easily use data already in Dataverse and/or connect the data in Fabric to your business applications, ERP, and CRM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Plus, working conversationally with your data, simply describe the insights you need or ask a question about your data and Copilot in Fabric will analyze and pull the right data into a report. </a:t>
            </a:r>
          </a:p>
          <a:p>
            <a:pPr marL="0" marR="0">
              <a:spcBef>
                <a:spcPts val="0"/>
              </a:spcBef>
              <a:spcAft>
                <a:spcPts val="800"/>
              </a:spcAft>
            </a:pPr>
            <a:r>
              <a:rPr lang="en-US" sz="1200" i="1">
                <a:effectLst/>
                <a:latin typeface="Calibri" panose="020F0502020204030204" pitchFamily="34" charset="0"/>
                <a:ea typeface="Calibri" panose="020F0502020204030204" pitchFamily="34" charset="0"/>
                <a:cs typeface="Times New Roman" panose="02020603050405020304" pitchFamily="18" charset="0"/>
              </a:rPr>
              <a:t>[Alt: </a:t>
            </a:r>
            <a:r>
              <a:rPr lang="en-US" sz="1200" i="1">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you can seamlessly include conversational AI into your business applications with Copilot in Microsoft Fabric.]</a:t>
            </a: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054A4EC1-C524-ED45-A185-10510AA0C8D1}" type="slidenum">
              <a:rPr lang="en-US" smtClean="0"/>
              <a:t>35</a:t>
            </a:fld>
            <a:endParaRPr lang="en-US"/>
          </a:p>
        </p:txBody>
      </p:sp>
    </p:spTree>
    <p:extLst>
      <p:ext uri="{BB962C8B-B14F-4D97-AF65-F5344CB8AC3E}">
        <p14:creationId xmlns:p14="http://schemas.microsoft.com/office/powerpoint/2010/main" val="2924232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171450" indent="-171450">
              <a:buFont typeface="Arial" panose="020B0604020202020204" pitchFamily="34" charset="0"/>
              <a:buChar char="•"/>
            </a:pPr>
            <a:r>
              <a:rPr lang="en-US"/>
              <a:t>With a few clicks you can choose data and launch directly in Fabric</a:t>
            </a:r>
          </a:p>
          <a:p>
            <a:pPr marL="171450" indent="-171450">
              <a:buFont typeface="Arial" panose="020B0604020202020204" pitchFamily="34" charset="0"/>
              <a:buChar char="•"/>
            </a:pPr>
            <a:r>
              <a:rPr lang="en-US"/>
              <a:t>There is no data copy or ETL schedules to manage – the system does all the work for configuration and data movement</a:t>
            </a:r>
          </a:p>
          <a:p>
            <a:pPr marL="171450" indent="-171450">
              <a:buFont typeface="Arial" panose="020B0604020202020204" pitchFamily="34" charset="0"/>
              <a:buChar char="•"/>
            </a:pPr>
            <a:r>
              <a:rPr lang="en-US"/>
              <a:t>The system generates an Azure Synapse </a:t>
            </a:r>
            <a:r>
              <a:rPr lang="en-US" err="1"/>
              <a:t>lakehouse</a:t>
            </a:r>
            <a:r>
              <a:rPr lang="en-US"/>
              <a:t>, SQL endpoint and default Power BI dataset with your data, saving hours and days of work.</a:t>
            </a:r>
          </a:p>
          <a:p>
            <a:pPr marL="171450" indent="-171450">
              <a:buFont typeface="Arial" panose="020B0604020202020204" pitchFamily="34" charset="0"/>
              <a:buChar char="•"/>
            </a:pPr>
            <a:r>
              <a:rPr lang="en-US"/>
              <a:t>Insights democratized to all low-code apps using core Fabric workloads</a:t>
            </a:r>
          </a:p>
          <a:p>
            <a:pPr marL="171450" indent="-171450">
              <a:buFont typeface="Arial" panose="020B0604020202020204" pitchFamily="34" charset="0"/>
              <a:buChar char="•"/>
            </a:pPr>
            <a:r>
              <a:rPr lang="en-US"/>
              <a:t>Open and governed access controls so data is protected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With Fabric’s Back Arrow capability, you can easily turn every table into a native Data Lake table. This empowers users to drive actions in first and third-party applications, further extending processes with </a:t>
            </a:r>
            <a:r>
              <a:rPr lang="en-US" sz="1800" err="1">
                <a:effectLst/>
                <a:latin typeface="Calibri" panose="020F0502020204030204" pitchFamily="34" charset="0"/>
                <a:ea typeface="Calibri" panose="020F0502020204030204" pitchFamily="34" charset="0"/>
                <a:cs typeface="Times New Roman" panose="02020603050405020304" pitchFamily="18" charset="0"/>
              </a:rPr>
              <a:t>OneLake</a:t>
            </a:r>
            <a:r>
              <a:rPr lang="en-US" sz="1800">
                <a:effectLst/>
                <a:latin typeface="Calibri" panose="020F0502020204030204" pitchFamily="34" charset="0"/>
                <a:ea typeface="Calibri" panose="020F0502020204030204" pitchFamily="34" charset="0"/>
                <a:cs typeface="Times New Roman" panose="02020603050405020304" pitchFamily="18" charset="0"/>
              </a:rPr>
              <a:t> insights, all within reach of a Power applications user.</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054A4EC1-C524-ED45-A185-10510AA0C8D1}" type="slidenum">
              <a:rPr lang="en-US" smtClean="0"/>
              <a:t>36</a:t>
            </a:fld>
            <a:endParaRPr lang="en-US"/>
          </a:p>
        </p:txBody>
      </p:sp>
    </p:spTree>
    <p:extLst>
      <p:ext uri="{BB962C8B-B14F-4D97-AF65-F5344CB8AC3E}">
        <p14:creationId xmlns:p14="http://schemas.microsoft.com/office/powerpoint/2010/main" val="538780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From native integration to real-time insights democratized to data professionals and business users – Dynamics 365 and Microsoft Fabric give new meaning to creating exceptional experiences that drive business value.</a:t>
            </a:r>
            <a:endParaRPr lang="en-US"/>
          </a:p>
          <a:p>
            <a:endParaRPr lang="en-US"/>
          </a:p>
        </p:txBody>
      </p:sp>
      <p:sp>
        <p:nvSpPr>
          <p:cNvPr id="4" name="Slide Number Placeholder 3"/>
          <p:cNvSpPr>
            <a:spLocks noGrp="1"/>
          </p:cNvSpPr>
          <p:nvPr>
            <p:ph type="sldNum" sz="quarter" idx="5"/>
          </p:nvPr>
        </p:nvSpPr>
        <p:spPr/>
        <p:txBody>
          <a:bodyPr/>
          <a:lstStyle/>
          <a:p>
            <a:fld id="{054A4EC1-C524-ED45-A185-10510AA0C8D1}" type="slidenum">
              <a:rPr lang="en-US" smtClean="0"/>
              <a:t>37</a:t>
            </a:fld>
            <a:endParaRPr lang="en-US"/>
          </a:p>
        </p:txBody>
      </p:sp>
    </p:spTree>
    <p:extLst>
      <p:ext uri="{BB962C8B-B14F-4D97-AF65-F5344CB8AC3E}">
        <p14:creationId xmlns:p14="http://schemas.microsoft.com/office/powerpoint/2010/main" val="3177659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the next 30 minutes, we will show you how you can connect and optimize your business applications with Dynamics 365 and Microsoft Fabric.​</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What you’ll take away from this presentation is an understanding of:​​</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What we’ve heard from conversations with customers​ and today’s current business agility and analytics landscape​</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How these two platforms integrate and augment one another​</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An example of how the data experiences in Fabric can be used to enhance business applications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How to get started </a:t>
            </a:r>
          </a:p>
          <a:p>
            <a:pPr algn="l" rtl="0" fontAlgn="base"/>
            <a:endParaRPr lang="en-US" b="0" i="0" u="none" strike="noStrike" dirty="0">
              <a:solidFill>
                <a:srgbClr val="000000"/>
              </a:solidFill>
              <a:effectLst/>
              <a:latin typeface="Segoe UI" panose="020B0502040204020203"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54A4EC1-C524-ED45-A185-10510AA0C8D1}" type="slidenum">
              <a:rPr lang="en-US" smtClean="0"/>
              <a:t>3</a:t>
            </a:fld>
            <a:endParaRPr lang="en-US"/>
          </a:p>
        </p:txBody>
      </p:sp>
    </p:spTree>
    <p:extLst>
      <p:ext uri="{BB962C8B-B14F-4D97-AF65-F5344CB8AC3E}">
        <p14:creationId xmlns:p14="http://schemas.microsoft.com/office/powerpoint/2010/main" val="2879832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4A4EC1-C524-ED45-A185-10510AA0C8D1}" type="slidenum">
              <a:rPr lang="en-US" smtClean="0"/>
              <a:t>4</a:t>
            </a:fld>
            <a:endParaRPr lang="en-US"/>
          </a:p>
        </p:txBody>
      </p:sp>
    </p:spTree>
    <p:extLst>
      <p:ext uri="{BB962C8B-B14F-4D97-AF65-F5344CB8AC3E}">
        <p14:creationId xmlns:p14="http://schemas.microsoft.com/office/powerpoint/2010/main" val="371967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ea typeface="Calibri" panose="020F0502020204030204" pitchFamily="34" charset="0"/>
              </a:rPr>
              <a:t>This excitement means data leaders are scrambling to bring AI to their organization. But as you prepare for a future built on AI, you also need clean data to fuel AI. Fostering game-changing AI innovation requires a well-orchestrated data estate that can support everything from small AI pet-projects to scalable AI solution that span the company.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63997F-846A-4BC3-A00B-E920A596D6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807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ea typeface="Calibri" panose="020F0502020204030204" pitchFamily="34" charset="0"/>
              </a:rPr>
              <a:t>And most believe they will be successful—with 87% of organizations believing AI will give them a competitive edge. </a:t>
            </a: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6/8/2024 8:24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82097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Over the last several years, we’ve seen just how critical it is for businesses to evolve and adapt to shifting market conditions, modernizing their infrastructure to become more resilient to disruptions and maintain their competitive edge.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Leading into 2023, however, 71% of businesses reported low agility and expressed inability to respond quickly to changing market conditions. Organizations are striving for agility, but even with committed investment in modernization, 77% of organizations are also experiencing a talent shortage, unable to keep up with the current pace of change and without the skillsets needed to execute against the changing market landscape. Not only that, but 43% of business leaders are reporting that skills shortages are top concern and can delay digital transformation efforts from anywhere between six and 12 months.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is a significant need to connect people, data, and processes, increasing visibility across legacy systems and optimizing for scalability and growth, and 86% of businesses see scalability and the ability for their business to adapt as a key to success.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___________________________________________________________________________________</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Other stats:</a:t>
            </a:r>
          </a:p>
          <a:p>
            <a:pPr marL="342900" marR="0" indent="-342900">
              <a:lnSpc>
                <a:spcPct val="107000"/>
              </a:lnSpc>
              <a:spcBef>
                <a:spcPts val="0"/>
              </a:spcBef>
              <a:spcAft>
                <a:spcPts val="800"/>
              </a:spcAf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Data volume is growing at a rapid pace – expected to grow 2x by 2026 (IDC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datascape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suvey</a:t>
            </a:r>
            <a:r>
              <a:rPr lang="en-US" sz="1200" dirty="0">
                <a:effectLst/>
                <a:latin typeface="Calibri" panose="020F0502020204030204" pitchFamily="34" charset="0"/>
                <a:ea typeface="Calibri" panose="020F0502020204030204" pitchFamily="34" charset="0"/>
                <a:cs typeface="Times New Roman" panose="02020603050405020304" pitchFamily="18" charset="0"/>
              </a:rPr>
              <a:t> 2022)</a:t>
            </a:r>
          </a:p>
          <a:p>
            <a:pPr marL="342900" marR="0" indent="-342900">
              <a:lnSpc>
                <a:spcPct val="107000"/>
              </a:lnSpc>
              <a:spcBef>
                <a:spcPts val="0"/>
              </a:spcBef>
              <a:spcAft>
                <a:spcPts val="800"/>
              </a:spcAf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IDC global IT skills survey (June 2023): 43% business leaders cite skills shortage as the main concern, delays digital transformation projects by 6-12 months</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54A4EC1-C524-ED45-A185-10510AA0C8D1}" type="slidenum">
              <a:rPr lang="en-US" smtClean="0"/>
              <a:t>7</a:t>
            </a:fld>
            <a:endParaRPr lang="en-US"/>
          </a:p>
        </p:txBody>
      </p:sp>
    </p:spTree>
    <p:extLst>
      <p:ext uri="{BB962C8B-B14F-4D97-AF65-F5344CB8AC3E}">
        <p14:creationId xmlns:p14="http://schemas.microsoft.com/office/powerpoint/2010/main" val="2371007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base" latinLnBrk="0" hangingPunct="1">
              <a:lnSpc>
                <a:spcPct val="90000"/>
              </a:lnSpc>
              <a:spcBef>
                <a:spcPts val="0"/>
              </a:spcBef>
              <a:spcAft>
                <a:spcPts val="0"/>
              </a:spcAft>
              <a:buClrTx/>
              <a:buSzTx/>
              <a:buFontTx/>
              <a:buNone/>
              <a:tabLst/>
              <a:defRPr/>
            </a:pPr>
            <a:r>
              <a:rPr lang="en-US" sz="1800" kern="10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This is a challenging prospect for most organizations whose data environments have grown organically over time with specialized and fragmented solutions. A complex data estate leads to data sprawl and duplication, infrastructure inefficiencies, limited interoperability, and even data exposure risks—not an ideal place to start your AI innovation.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gn="l" fontAlgn="base">
              <a:spcBef>
                <a:spcPts val="0"/>
              </a:spcBef>
              <a:spcAft>
                <a:spcPts val="0"/>
              </a:spcAft>
            </a:pPr>
            <a:endParaRPr lang="en-US" sz="1800" dirty="0">
              <a:solidFill>
                <a:srgbClr val="000000"/>
              </a:solidFill>
              <a:effectLst/>
              <a:latin typeface="Segoe UI" panose="020B0502040204020203" pitchFamily="34" charset="0"/>
              <a:ea typeface="Times New Roman" panose="02020603050405020304" pitchFamily="18" charset="0"/>
            </a:endParaRPr>
          </a:p>
          <a:p>
            <a:r>
              <a:rPr lang="en-US" sz="1800" dirty="0">
                <a:effectLst/>
                <a:latin typeface="Segoe UI" panose="020B0502040204020203" pitchFamily="34" charset="0"/>
                <a:ea typeface="Calibri" panose="020F0502020204030204" pitchFamily="34" charset="0"/>
              </a:rPr>
              <a:t>This is why, when I talk to Chief Data Officers, the message I consistently hear is, "Please help me simplify. I want to be the Chief Data Officer, not the Chief Integration Officer."</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A4EC1-C524-ED45-A185-10510AA0C8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664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effectLst/>
                <a:latin typeface="Segoe UI" panose="020B0502040204020203" pitchFamily="34" charset="0"/>
                <a:ea typeface="Calibri" panose="020F0502020204030204" pitchFamily="34" charset="0"/>
              </a:rPr>
              <a:t>For organizations trying to streamline and advance their data estate, the burden is often on you to search through the thousands of data and AI offerings, find the right set of offerings, figure out how to integrate them, and do it in such a way that is scalable and can evolve over time. Most data leaders would rather focus on the outcomes of their tools rather than spend all their time integrating specialized solutions and maintaining their data estate.</a:t>
            </a:r>
            <a:br>
              <a:rPr lang="en-US" sz="1800" dirty="0">
                <a:effectLst/>
                <a:latin typeface="Segoe UI" panose="020B0502040204020203" pitchFamily="34" charset="0"/>
                <a:ea typeface="Calibri" panose="020F0502020204030204" pitchFamily="34" charset="0"/>
              </a:rPr>
            </a:br>
            <a:br>
              <a:rPr lang="en-US" sz="1800" dirty="0">
                <a:effectLst/>
                <a:latin typeface="Segoe UI" panose="020B0502040204020203" pitchFamily="34" charset="0"/>
                <a:ea typeface="Calibri" panose="020F0502020204030204" pitchFamily="34" charset="0"/>
              </a:rPr>
            </a:br>
            <a:r>
              <a:rPr lang="en-US" b="0" i="0" dirty="0">
                <a:solidFill>
                  <a:srgbClr val="1A1A1A"/>
                </a:solidFill>
                <a:effectLst/>
                <a:highlight>
                  <a:srgbClr val="FFFFFF"/>
                </a:highlight>
                <a:latin typeface="Merriweather" panose="020F0502020204030204" pitchFamily="2" charset="0"/>
              </a:rPr>
              <a:t>The 2024 MAD landscape features </a:t>
            </a:r>
            <a:r>
              <a:rPr lang="en-US" b="1" i="0" dirty="0">
                <a:solidFill>
                  <a:srgbClr val="1A1A1A"/>
                </a:solidFill>
                <a:effectLst/>
                <a:highlight>
                  <a:srgbClr val="FFFFFF"/>
                </a:highlight>
                <a:latin typeface="Merriweather" panose="020F0502020204030204" pitchFamily="2" charset="0"/>
              </a:rPr>
              <a:t>2,011 logos</a:t>
            </a:r>
            <a:r>
              <a:rPr lang="en-US" b="0" i="0" dirty="0">
                <a:solidFill>
                  <a:srgbClr val="1A1A1A"/>
                </a:solidFill>
                <a:effectLst/>
                <a:highlight>
                  <a:srgbClr val="FFFFFF"/>
                </a:highlight>
                <a:latin typeface="Merriweather" panose="020F0502020204030204" pitchFamily="2" charset="0"/>
              </a:rPr>
              <a:t> in total.</a:t>
            </a:r>
          </a:p>
          <a:p>
            <a:pPr algn="l"/>
            <a:r>
              <a:rPr lang="en-US" b="0" i="0" dirty="0">
                <a:solidFill>
                  <a:srgbClr val="1A1A1A"/>
                </a:solidFill>
                <a:effectLst/>
                <a:highlight>
                  <a:srgbClr val="FFFFFF"/>
                </a:highlight>
                <a:latin typeface="Merriweather" panose="020F0502020204030204" pitchFamily="2" charset="0"/>
              </a:rPr>
              <a:t>That number is up from 1,416 last year, with 578 new entrants to the map. </a:t>
            </a:r>
          </a:p>
          <a:p>
            <a:pPr algn="l"/>
            <a:r>
              <a:rPr lang="en-US" b="0" i="0" dirty="0">
                <a:solidFill>
                  <a:srgbClr val="1A1A1A"/>
                </a:solidFill>
                <a:effectLst/>
                <a:highlight>
                  <a:srgbClr val="FFFFFF"/>
                </a:highlight>
                <a:latin typeface="Merriweather" panose="020F0502020204030204" pitchFamily="2" charset="0"/>
              </a:rPr>
              <a:t>For reference, the very first version in 2012 had just 139 logos.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F642E0-B52F-4186-81E7-9882707F0A2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92528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1.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33.png"/><Relationship Id="rId4" Type="http://schemas.openxmlformats.org/officeDocument/2006/relationships/image" Target="../media/image30.png"/><Relationship Id="rId9" Type="http://schemas.microsoft.com/office/2007/relationships/hdphoto" Target="../media/hdphoto4.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 logo v1">
    <p:bg>
      <p:bgPr>
        <a:solidFill>
          <a:srgbClr val="FFFFFF"/>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E3C5A8A-6F88-2284-05F8-5A2C04410647}"/>
              </a:ext>
            </a:extLst>
          </p:cNvPr>
          <p:cNvSpPr>
            <a:spLocks noGrp="1"/>
          </p:cNvSpPr>
          <p:nvPr>
            <p:ph type="ftr" sz="quarter" idx="11"/>
          </p:nvPr>
        </p:nvSpPr>
        <p:spPr/>
        <p:txBody>
          <a:bodyPr/>
          <a:lstStyle/>
          <a:p>
            <a:r>
              <a:rPr lang="en-US"/>
              <a:t>Microsoft Fabric</a:t>
            </a:r>
          </a:p>
        </p:txBody>
      </p:sp>
      <p:sp>
        <p:nvSpPr>
          <p:cNvPr id="5" name="Slide Number Placeholder 4">
            <a:extLst>
              <a:ext uri="{FF2B5EF4-FFF2-40B4-BE49-F238E27FC236}">
                <a16:creationId xmlns:a16="http://schemas.microsoft.com/office/drawing/2014/main" id="{BC4EBC95-BDAF-E77E-9EC2-B1356514D7DB}"/>
              </a:ext>
            </a:extLst>
          </p:cNvPr>
          <p:cNvSpPr>
            <a:spLocks noGrp="1"/>
          </p:cNvSpPr>
          <p:nvPr>
            <p:ph type="sldNum" sz="quarter" idx="12"/>
          </p:nvPr>
        </p:nvSpPr>
        <p:spPr>
          <a:xfrm>
            <a:off x="607809" y="6317268"/>
            <a:ext cx="399288" cy="365125"/>
          </a:xfrm>
        </p:spPr>
        <p:txBody>
          <a:bodyPr/>
          <a:lstStyle/>
          <a:p>
            <a:fld id="{B1356FBF-028C-F74E-A7B4-9B8ED246DD1B}" type="slidenum">
              <a:rPr lang="en-US" smtClean="0"/>
              <a:t>‹#›</a:t>
            </a:fld>
            <a:endParaRPr lang="en-US"/>
          </a:p>
        </p:txBody>
      </p:sp>
      <p:sp>
        <p:nvSpPr>
          <p:cNvPr id="6" name="Subtitle 2">
            <a:extLst>
              <a:ext uri="{FF2B5EF4-FFF2-40B4-BE49-F238E27FC236}">
                <a16:creationId xmlns:a16="http://schemas.microsoft.com/office/drawing/2014/main" id="{38464ED7-D998-876F-2CFA-FD4A41E906D1}"/>
              </a:ext>
            </a:extLst>
          </p:cNvPr>
          <p:cNvSpPr>
            <a:spLocks noGrp="1"/>
          </p:cNvSpPr>
          <p:nvPr>
            <p:ph type="subTitle" idx="1" hasCustomPrompt="1"/>
          </p:nvPr>
        </p:nvSpPr>
        <p:spPr>
          <a:xfrm>
            <a:off x="607808" y="5195311"/>
            <a:ext cx="3727886" cy="817719"/>
          </a:xfrm>
          <a:prstGeom prst="rect">
            <a:avLst/>
          </a:prstGeom>
        </p:spPr>
        <p:txBody>
          <a:bodyPr>
            <a:noAutofit/>
          </a:bodyPr>
          <a:lstStyle>
            <a:lvl1pPr marL="0" indent="0" algn="l">
              <a:buNone/>
              <a:defRPr sz="1600" b="0" i="0">
                <a:solidFill>
                  <a:srgbClr val="000000"/>
                </a:solidFill>
                <a:latin typeface="Segoe Sans Display" pitchFamily="2" charset="0"/>
                <a:cs typeface="Segoe Sans Display"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itle 6">
            <a:extLst>
              <a:ext uri="{FF2B5EF4-FFF2-40B4-BE49-F238E27FC236}">
                <a16:creationId xmlns:a16="http://schemas.microsoft.com/office/drawing/2014/main" id="{4D280BB0-C48E-7618-0949-3C2F9ECA7B00}"/>
              </a:ext>
            </a:extLst>
          </p:cNvPr>
          <p:cNvSpPr>
            <a:spLocks noGrp="1"/>
          </p:cNvSpPr>
          <p:nvPr>
            <p:ph type="title" hasCustomPrompt="1"/>
          </p:nvPr>
        </p:nvSpPr>
        <p:spPr>
          <a:xfrm>
            <a:off x="607808" y="3507929"/>
            <a:ext cx="3727886" cy="1592166"/>
          </a:xfrm>
          <a:prstGeom prst="rect">
            <a:avLst/>
          </a:prstGeom>
        </p:spPr>
        <p:txBody>
          <a:bodyPr>
            <a:noAutofit/>
          </a:bodyPr>
          <a:lstStyle>
            <a:lvl1pPr algn="l">
              <a:defRPr sz="6000" b="0" i="0">
                <a:solidFill>
                  <a:srgbClr val="8661C5"/>
                </a:solidFill>
                <a:latin typeface="Segoe Sans Display" pitchFamily="2" charset="0"/>
                <a:cs typeface="Segoe Sans Display" pitchFamily="2" charset="0"/>
              </a:defRPr>
            </a:lvl1pPr>
          </a:lstStyle>
          <a:p>
            <a:r>
              <a:rPr lang="en-US"/>
              <a:t>Master slide title</a:t>
            </a:r>
          </a:p>
        </p:txBody>
      </p:sp>
      <p:pic>
        <p:nvPicPr>
          <p:cNvPr id="9" name="Picture 4">
            <a:extLst>
              <a:ext uri="{FF2B5EF4-FFF2-40B4-BE49-F238E27FC236}">
                <a16:creationId xmlns:a16="http://schemas.microsoft.com/office/drawing/2014/main" id="{876E61A5-5B50-AE13-E606-E36711549F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3390"/>
          <a:stretch/>
        </p:blipFill>
        <p:spPr>
          <a:xfrm>
            <a:off x="498197" y="319028"/>
            <a:ext cx="1566909" cy="544002"/>
          </a:xfrm>
          <a:prstGeom prst="rect">
            <a:avLst/>
          </a:prstGeom>
        </p:spPr>
      </p:pic>
      <p:pic>
        <p:nvPicPr>
          <p:cNvPr id="10" name="Picture 9" descr="A colorful background with a black background&#10;&#10;Description automatically generated with medium confidence">
            <a:extLst>
              <a:ext uri="{FF2B5EF4-FFF2-40B4-BE49-F238E27FC236}">
                <a16:creationId xmlns:a16="http://schemas.microsoft.com/office/drawing/2014/main" id="{E548051C-FD01-9288-F5FC-F065C4386E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108484" y="776411"/>
            <a:ext cx="6859927" cy="5307106"/>
          </a:xfrm>
          <a:prstGeom prst="rect">
            <a:avLst/>
          </a:prstGeom>
        </p:spPr>
      </p:pic>
      <p:sp>
        <p:nvSpPr>
          <p:cNvPr id="13" name="Picture Placeholder 12">
            <a:extLst>
              <a:ext uri="{FF2B5EF4-FFF2-40B4-BE49-F238E27FC236}">
                <a16:creationId xmlns:a16="http://schemas.microsoft.com/office/drawing/2014/main" id="{20E4AD9E-9E94-5DD0-50E0-1C617389A4B1}"/>
              </a:ext>
            </a:extLst>
          </p:cNvPr>
          <p:cNvSpPr>
            <a:spLocks noGrp="1"/>
          </p:cNvSpPr>
          <p:nvPr>
            <p:ph type="pic" sz="quarter" idx="13"/>
          </p:nvPr>
        </p:nvSpPr>
        <p:spPr>
          <a:xfrm>
            <a:off x="5378450" y="625643"/>
            <a:ext cx="4583113" cy="6232358"/>
          </a:xfrm>
          <a:prstGeom prst="rect">
            <a:avLst/>
          </a:prstGeom>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497131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 title slide">
    <p:bg>
      <p:bgPr>
        <a:solidFill>
          <a:srgbClr val="F5F1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D13610-D10C-7EDB-D184-A911B7E375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Placeholder 15">
            <a:extLst>
              <a:ext uri="{FF2B5EF4-FFF2-40B4-BE49-F238E27FC236}">
                <a16:creationId xmlns:a16="http://schemas.microsoft.com/office/drawing/2014/main" id="{6BD9C85B-EC8F-D695-0FA1-6791980AB257}"/>
              </a:ext>
            </a:extLst>
          </p:cNvPr>
          <p:cNvSpPr>
            <a:spLocks noGrp="1"/>
          </p:cNvSpPr>
          <p:nvPr>
            <p:ph type="body" sz="quarter" idx="11" hasCustomPrompt="1"/>
          </p:nvPr>
        </p:nvSpPr>
        <p:spPr>
          <a:xfrm>
            <a:off x="7199551" y="4038049"/>
            <a:ext cx="3231416" cy="1398587"/>
          </a:xfrm>
          <a:prstGeom prst="rect">
            <a:avLst/>
          </a:prstGeom>
        </p:spPr>
        <p:txBody>
          <a:bodyPr>
            <a:normAutofit/>
          </a:bodyPr>
          <a:lstStyle>
            <a:lvl1pPr marL="0" indent="0">
              <a:buNone/>
              <a:defRPr sz="3200" b="0" i="0">
                <a:solidFill>
                  <a:srgbClr val="B238BA"/>
                </a:solidFill>
                <a:latin typeface="Segoe Sans Display" pitchFamily="2" charset="0"/>
                <a:cs typeface="Segoe Sans Display" pitchFamily="2" charset="0"/>
              </a:defRPr>
            </a:lvl1pPr>
          </a:lstStyle>
          <a:p>
            <a:pPr lvl="0"/>
            <a:r>
              <a:rPr lang="en-US"/>
              <a:t>Section title two</a:t>
            </a:r>
          </a:p>
        </p:txBody>
      </p:sp>
    </p:spTree>
    <p:extLst>
      <p:ext uri="{BB962C8B-B14F-4D97-AF65-F5344CB8AC3E}">
        <p14:creationId xmlns:p14="http://schemas.microsoft.com/office/powerpoint/2010/main" val="3220274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ection title slide">
    <p:bg>
      <p:bgPr>
        <a:solidFill>
          <a:srgbClr val="F5F1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D13610-D10C-7EDB-D184-A911B7E375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Placeholder 15">
            <a:extLst>
              <a:ext uri="{FF2B5EF4-FFF2-40B4-BE49-F238E27FC236}">
                <a16:creationId xmlns:a16="http://schemas.microsoft.com/office/drawing/2014/main" id="{6BD9C85B-EC8F-D695-0FA1-6791980AB257}"/>
              </a:ext>
            </a:extLst>
          </p:cNvPr>
          <p:cNvSpPr>
            <a:spLocks noGrp="1"/>
          </p:cNvSpPr>
          <p:nvPr>
            <p:ph type="body" sz="quarter" idx="11" hasCustomPrompt="1"/>
          </p:nvPr>
        </p:nvSpPr>
        <p:spPr>
          <a:xfrm>
            <a:off x="7199551" y="4038049"/>
            <a:ext cx="3231416" cy="1398587"/>
          </a:xfrm>
          <a:prstGeom prst="rect">
            <a:avLst/>
          </a:prstGeom>
        </p:spPr>
        <p:txBody>
          <a:bodyPr>
            <a:normAutofit/>
          </a:bodyPr>
          <a:lstStyle>
            <a:lvl1pPr marL="0" indent="0">
              <a:buNone/>
              <a:defRPr sz="3200" b="0" i="0">
                <a:solidFill>
                  <a:srgbClr val="B238BA"/>
                </a:solidFill>
                <a:latin typeface="Segoe Sans Display" pitchFamily="2" charset="0"/>
                <a:cs typeface="Segoe Sans Display" pitchFamily="2" charset="0"/>
              </a:defRPr>
            </a:lvl1pPr>
          </a:lstStyle>
          <a:p>
            <a:pPr lvl="0"/>
            <a:r>
              <a:rPr lang="en-US"/>
              <a:t>Section title three</a:t>
            </a:r>
          </a:p>
        </p:txBody>
      </p:sp>
    </p:spTree>
    <p:extLst>
      <p:ext uri="{BB962C8B-B14F-4D97-AF65-F5344CB8AC3E}">
        <p14:creationId xmlns:p14="http://schemas.microsoft.com/office/powerpoint/2010/main" val="2034990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Section title slide">
    <p:bg>
      <p:bgPr>
        <a:solidFill>
          <a:srgbClr val="F5F1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D13610-D10C-7EDB-D184-A911B7E375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Placeholder 15">
            <a:extLst>
              <a:ext uri="{FF2B5EF4-FFF2-40B4-BE49-F238E27FC236}">
                <a16:creationId xmlns:a16="http://schemas.microsoft.com/office/drawing/2014/main" id="{6BD9C85B-EC8F-D695-0FA1-6791980AB257}"/>
              </a:ext>
            </a:extLst>
          </p:cNvPr>
          <p:cNvSpPr>
            <a:spLocks noGrp="1"/>
          </p:cNvSpPr>
          <p:nvPr>
            <p:ph type="body" sz="quarter" idx="11" hasCustomPrompt="1"/>
          </p:nvPr>
        </p:nvSpPr>
        <p:spPr>
          <a:xfrm>
            <a:off x="7199551" y="4038049"/>
            <a:ext cx="3231416" cy="1398587"/>
          </a:xfrm>
          <a:prstGeom prst="rect">
            <a:avLst/>
          </a:prstGeom>
        </p:spPr>
        <p:txBody>
          <a:bodyPr>
            <a:normAutofit/>
          </a:bodyPr>
          <a:lstStyle>
            <a:lvl1pPr marL="0" indent="0">
              <a:buNone/>
              <a:defRPr sz="3200" b="0" i="0">
                <a:solidFill>
                  <a:srgbClr val="B238BA"/>
                </a:solidFill>
                <a:latin typeface="Segoe Sans Display" pitchFamily="2" charset="0"/>
                <a:cs typeface="Segoe Sans Display" pitchFamily="2" charset="0"/>
              </a:defRPr>
            </a:lvl1pPr>
          </a:lstStyle>
          <a:p>
            <a:pPr lvl="0"/>
            <a:r>
              <a:rPr lang="en-US"/>
              <a:t>Section title four</a:t>
            </a:r>
          </a:p>
        </p:txBody>
      </p:sp>
    </p:spTree>
    <p:extLst>
      <p:ext uri="{BB962C8B-B14F-4D97-AF65-F5344CB8AC3E}">
        <p14:creationId xmlns:p14="http://schemas.microsoft.com/office/powerpoint/2010/main" val="2290438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Section title slide">
    <p:bg>
      <p:bgPr>
        <a:solidFill>
          <a:srgbClr val="F5F1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D13610-D10C-7EDB-D184-A911B7E375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Placeholder 15">
            <a:extLst>
              <a:ext uri="{FF2B5EF4-FFF2-40B4-BE49-F238E27FC236}">
                <a16:creationId xmlns:a16="http://schemas.microsoft.com/office/drawing/2014/main" id="{6BD9C85B-EC8F-D695-0FA1-6791980AB257}"/>
              </a:ext>
            </a:extLst>
          </p:cNvPr>
          <p:cNvSpPr>
            <a:spLocks noGrp="1"/>
          </p:cNvSpPr>
          <p:nvPr>
            <p:ph type="body" sz="quarter" idx="11" hasCustomPrompt="1"/>
          </p:nvPr>
        </p:nvSpPr>
        <p:spPr>
          <a:xfrm>
            <a:off x="7199551" y="4038049"/>
            <a:ext cx="3231416" cy="1398587"/>
          </a:xfrm>
          <a:prstGeom prst="rect">
            <a:avLst/>
          </a:prstGeom>
        </p:spPr>
        <p:txBody>
          <a:bodyPr>
            <a:normAutofit/>
          </a:bodyPr>
          <a:lstStyle>
            <a:lvl1pPr marL="0" indent="0">
              <a:buNone/>
              <a:defRPr sz="3200" b="0" i="0">
                <a:solidFill>
                  <a:srgbClr val="B238BA"/>
                </a:solidFill>
                <a:latin typeface="Segoe Sans Display" pitchFamily="2" charset="0"/>
                <a:cs typeface="Segoe Sans Display" pitchFamily="2" charset="0"/>
              </a:defRPr>
            </a:lvl1pPr>
          </a:lstStyle>
          <a:p>
            <a:pPr lvl="0"/>
            <a:r>
              <a:rPr lang="en-US"/>
              <a:t>Section title five</a:t>
            </a:r>
          </a:p>
        </p:txBody>
      </p:sp>
    </p:spTree>
    <p:extLst>
      <p:ext uri="{BB962C8B-B14F-4D97-AF65-F5344CB8AC3E}">
        <p14:creationId xmlns:p14="http://schemas.microsoft.com/office/powerpoint/2010/main" val="1380902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ction title slide">
    <p:bg>
      <p:bgPr>
        <a:solidFill>
          <a:srgbClr val="F5F1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D13610-D10C-7EDB-D184-A911B7E375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Placeholder 15">
            <a:extLst>
              <a:ext uri="{FF2B5EF4-FFF2-40B4-BE49-F238E27FC236}">
                <a16:creationId xmlns:a16="http://schemas.microsoft.com/office/drawing/2014/main" id="{6BD9C85B-EC8F-D695-0FA1-6791980AB257}"/>
              </a:ext>
            </a:extLst>
          </p:cNvPr>
          <p:cNvSpPr>
            <a:spLocks noGrp="1"/>
          </p:cNvSpPr>
          <p:nvPr>
            <p:ph type="body" sz="quarter" idx="11" hasCustomPrompt="1"/>
          </p:nvPr>
        </p:nvSpPr>
        <p:spPr>
          <a:xfrm>
            <a:off x="7199551" y="4038049"/>
            <a:ext cx="3231416" cy="1398587"/>
          </a:xfrm>
          <a:prstGeom prst="rect">
            <a:avLst/>
          </a:prstGeom>
        </p:spPr>
        <p:txBody>
          <a:bodyPr>
            <a:normAutofit/>
          </a:bodyPr>
          <a:lstStyle>
            <a:lvl1pPr marL="0" indent="0">
              <a:buNone/>
              <a:defRPr sz="3200" b="0" i="0">
                <a:solidFill>
                  <a:srgbClr val="B238BA"/>
                </a:solidFill>
                <a:latin typeface="Segoe Sans Display" pitchFamily="2" charset="0"/>
                <a:cs typeface="Segoe Sans Display" pitchFamily="2" charset="0"/>
              </a:defRPr>
            </a:lvl1pPr>
          </a:lstStyle>
          <a:p>
            <a:pPr lvl="0"/>
            <a:r>
              <a:rPr lang="en-US"/>
              <a:t>Section title six</a:t>
            </a:r>
          </a:p>
        </p:txBody>
      </p:sp>
    </p:spTree>
    <p:extLst>
      <p:ext uri="{BB962C8B-B14F-4D97-AF65-F5344CB8AC3E}">
        <p14:creationId xmlns:p14="http://schemas.microsoft.com/office/powerpoint/2010/main" val="2694340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title slide">
    <p:bg>
      <p:bgPr>
        <a:solidFill>
          <a:srgbClr val="FFFFFF"/>
        </a:solidFill>
        <a:effectLst/>
      </p:bgPr>
    </p:bg>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6BD9C85B-EC8F-D695-0FA1-6791980AB257}"/>
              </a:ext>
            </a:extLst>
          </p:cNvPr>
          <p:cNvSpPr>
            <a:spLocks noGrp="1"/>
          </p:cNvSpPr>
          <p:nvPr>
            <p:ph type="body" sz="quarter" idx="11" hasCustomPrompt="1"/>
          </p:nvPr>
        </p:nvSpPr>
        <p:spPr>
          <a:xfrm>
            <a:off x="611715" y="3161605"/>
            <a:ext cx="3231416" cy="1398587"/>
          </a:xfrm>
          <a:prstGeom prst="rect">
            <a:avLst/>
          </a:prstGeom>
        </p:spPr>
        <p:txBody>
          <a:bodyPr>
            <a:normAutofit/>
          </a:bodyPr>
          <a:lstStyle>
            <a:lvl1pPr marL="0" indent="0">
              <a:buNone/>
              <a:defRPr sz="3200" b="0" i="0">
                <a:solidFill>
                  <a:srgbClr val="B238BA"/>
                </a:solidFill>
                <a:latin typeface="Segoe Sans Display" pitchFamily="2" charset="0"/>
                <a:cs typeface="Segoe Sans Display" pitchFamily="2" charset="0"/>
              </a:defRPr>
            </a:lvl1pPr>
          </a:lstStyle>
          <a:p>
            <a:pPr lvl="0"/>
            <a:r>
              <a:rPr lang="en-US" err="1"/>
              <a:t>Addtl</a:t>
            </a:r>
            <a:r>
              <a:rPr lang="en-US"/>
              <a:t>. section title</a:t>
            </a:r>
          </a:p>
        </p:txBody>
      </p:sp>
      <p:pic>
        <p:nvPicPr>
          <p:cNvPr id="4" name="Picture 3" descr="A close-up of a colorful background&#10;&#10;Description automatically generated">
            <a:extLst>
              <a:ext uri="{FF2B5EF4-FFF2-40B4-BE49-F238E27FC236}">
                <a16:creationId xmlns:a16="http://schemas.microsoft.com/office/drawing/2014/main" id="{276256F7-F70B-FF3B-42BF-71968B4E0B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68316" y="447261"/>
            <a:ext cx="7694099" cy="5963478"/>
          </a:xfrm>
          <a:prstGeom prst="rect">
            <a:avLst/>
          </a:prstGeom>
        </p:spPr>
      </p:pic>
    </p:spTree>
    <p:extLst>
      <p:ext uri="{BB962C8B-B14F-4D97-AF65-F5344CB8AC3E}">
        <p14:creationId xmlns:p14="http://schemas.microsoft.com/office/powerpoint/2010/main" val="1276922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D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sz="1600" b="0" i="0">
                <a:solidFill>
                  <a:schemeClr val="bg1"/>
                </a:solidFill>
                <a:latin typeface="Segoe Sans Text" pitchFamily="2" charset="0"/>
                <a:cs typeface="Segoe Sans Text" pitchFamily="2" charset="0"/>
              </a:defRPr>
            </a:lvl1pPr>
            <a:lvl2pPr>
              <a:defRPr sz="1600" b="0" i="0">
                <a:solidFill>
                  <a:schemeClr val="bg1"/>
                </a:solidFill>
                <a:latin typeface="Segoe Sans Text" pitchFamily="2" charset="0"/>
                <a:cs typeface="Segoe Sans Text" pitchFamily="2" charset="0"/>
              </a:defRPr>
            </a:lvl2pPr>
            <a:lvl3pPr>
              <a:defRPr sz="1600" b="0" i="0">
                <a:solidFill>
                  <a:schemeClr val="bg1"/>
                </a:solidFill>
                <a:latin typeface="Segoe Sans Text" pitchFamily="2" charset="0"/>
                <a:cs typeface="Segoe Sans Text" pitchFamily="2" charset="0"/>
              </a:defRPr>
            </a:lvl3pPr>
            <a:lvl4pPr>
              <a:defRPr sz="1600" b="0" i="0">
                <a:solidFill>
                  <a:schemeClr val="bg1"/>
                </a:solidFill>
                <a:latin typeface="Segoe Sans Text" pitchFamily="2" charset="0"/>
                <a:cs typeface="Segoe Sans Text" pitchFamily="2" charset="0"/>
              </a:defRPr>
            </a:lvl4pPr>
            <a:lvl5pPr>
              <a:defRPr sz="1600" b="0" i="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205120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lumn Bullet text">
    <p:bg>
      <p:bgPr>
        <a:solidFill>
          <a:srgbClr val="FFFD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lvl1pPr>
              <a:defRPr sz="1600" b="0" i="0">
                <a:solidFill>
                  <a:schemeClr val="bg1"/>
                </a:solidFill>
                <a:latin typeface="Segoe Sans Text" pitchFamily="2" charset="0"/>
                <a:cs typeface="Segoe Sans Text" pitchFamily="2" charset="0"/>
              </a:defRPr>
            </a:lvl1pPr>
            <a:lvl2pPr>
              <a:defRPr sz="1600" b="0" i="0">
                <a:solidFill>
                  <a:schemeClr val="bg1"/>
                </a:solidFill>
                <a:latin typeface="Segoe Sans Text" pitchFamily="2" charset="0"/>
                <a:cs typeface="Segoe Sans Text" pitchFamily="2" charset="0"/>
              </a:defRPr>
            </a:lvl2pPr>
            <a:lvl3pPr>
              <a:defRPr sz="1600" b="0" i="0">
                <a:solidFill>
                  <a:schemeClr val="bg1"/>
                </a:solidFill>
                <a:latin typeface="Segoe Sans Text" pitchFamily="2" charset="0"/>
                <a:cs typeface="Segoe Sans Text" pitchFamily="2" charset="0"/>
              </a:defRPr>
            </a:lvl3pPr>
            <a:lvl4pPr>
              <a:defRPr sz="1600" b="0" i="0">
                <a:solidFill>
                  <a:schemeClr val="bg1"/>
                </a:solidFill>
                <a:latin typeface="Segoe Sans Text" pitchFamily="2" charset="0"/>
                <a:cs typeface="Segoe Sans Text" pitchFamily="2" charset="0"/>
              </a:defRPr>
            </a:lvl4pPr>
            <a:lvl5pPr>
              <a:defRPr sz="1600" b="0" i="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lvl1pPr>
              <a:defRPr sz="1600" b="0" i="0">
                <a:solidFill>
                  <a:schemeClr val="bg1"/>
                </a:solidFill>
                <a:latin typeface="Segoe Sans Text" pitchFamily="2" charset="0"/>
                <a:cs typeface="Segoe Sans Text" pitchFamily="2" charset="0"/>
              </a:defRPr>
            </a:lvl1pPr>
            <a:lvl2pPr>
              <a:defRPr sz="1600" b="0" i="0">
                <a:solidFill>
                  <a:schemeClr val="bg1"/>
                </a:solidFill>
                <a:latin typeface="Segoe Sans Text" pitchFamily="2" charset="0"/>
                <a:cs typeface="Segoe Sans Text" pitchFamily="2" charset="0"/>
              </a:defRPr>
            </a:lvl2pPr>
            <a:lvl3pPr>
              <a:defRPr sz="1600" b="0" i="0">
                <a:solidFill>
                  <a:schemeClr val="bg1"/>
                </a:solidFill>
                <a:latin typeface="Segoe Sans Text" pitchFamily="2" charset="0"/>
                <a:cs typeface="Segoe Sans Text" pitchFamily="2" charset="0"/>
              </a:defRPr>
            </a:lvl3pPr>
            <a:lvl4pPr>
              <a:defRPr sz="1600" b="0" i="0">
                <a:solidFill>
                  <a:schemeClr val="bg1"/>
                </a:solidFill>
                <a:latin typeface="Segoe Sans Text" pitchFamily="2" charset="0"/>
                <a:cs typeface="Segoe Sans Text" pitchFamily="2" charset="0"/>
              </a:defRPr>
            </a:lvl4pPr>
            <a:lvl5pPr>
              <a:defRPr sz="1600" b="0" i="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234493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lumn Content with Subheads">
    <p:bg>
      <p:bgPr>
        <a:solidFill>
          <a:srgbClr val="FFFD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341906"/>
          </a:xfrm>
        </p:spPr>
        <p:txBody>
          <a:bodyPr/>
          <a:lstStyle>
            <a:lvl1pPr>
              <a:defRPr sz="2000" b="0" i="0">
                <a:solidFill>
                  <a:schemeClr val="bg1"/>
                </a:solidFill>
                <a:latin typeface="Segoe Sans Text" pitchFamily="2" charset="0"/>
                <a:cs typeface="Segoe Sans Text" pitchFamily="2" charset="0"/>
              </a:defRPr>
            </a:lvl1pPr>
            <a:lvl2pPr>
              <a:defRPr sz="1600" b="0" i="0">
                <a:solidFill>
                  <a:schemeClr val="bg1"/>
                </a:solidFill>
                <a:latin typeface="Segoe Sans Text" pitchFamily="2" charset="0"/>
                <a:cs typeface="Segoe Sans Text" pitchFamily="2" charset="0"/>
              </a:defRPr>
            </a:lvl2pPr>
            <a:lvl3pPr>
              <a:defRPr sz="1400" b="0" i="0">
                <a:solidFill>
                  <a:schemeClr val="bg1"/>
                </a:solidFill>
                <a:latin typeface="Segoe Sans Text" pitchFamily="2" charset="0"/>
                <a:cs typeface="Segoe Sans Text" pitchFamily="2" charset="0"/>
              </a:defRPr>
            </a:lvl3pPr>
            <a:lvl4pPr>
              <a:defRPr sz="1200" b="0" i="0">
                <a:solidFill>
                  <a:schemeClr val="bg1"/>
                </a:solidFill>
                <a:latin typeface="Segoe Sans Text" pitchFamily="2" charset="0"/>
                <a:cs typeface="Segoe Sans Text" pitchFamily="2" charset="0"/>
              </a:defRPr>
            </a:lvl4pPr>
            <a:lvl5pPr>
              <a:defRPr sz="1200" b="0" i="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341906"/>
          </a:xfrm>
        </p:spPr>
        <p:txBody>
          <a:bodyPr/>
          <a:lstStyle>
            <a:lvl1pPr>
              <a:defRPr sz="2000" b="0" i="0">
                <a:solidFill>
                  <a:schemeClr val="bg1"/>
                </a:solidFill>
                <a:latin typeface="Segoe Sans Text" pitchFamily="2" charset="0"/>
                <a:cs typeface="Segoe Sans Text" pitchFamily="2" charset="0"/>
              </a:defRPr>
            </a:lvl1pPr>
            <a:lvl2pPr>
              <a:defRPr sz="1600" b="0" i="0">
                <a:solidFill>
                  <a:schemeClr val="bg1"/>
                </a:solidFill>
                <a:latin typeface="Segoe Sans Text" pitchFamily="2" charset="0"/>
                <a:cs typeface="Segoe Sans Text" pitchFamily="2" charset="0"/>
              </a:defRPr>
            </a:lvl2pPr>
            <a:lvl3pPr>
              <a:defRPr sz="1400" b="0" i="0">
                <a:solidFill>
                  <a:schemeClr val="bg1"/>
                </a:solidFill>
                <a:latin typeface="Segoe Sans Text" pitchFamily="2" charset="0"/>
                <a:cs typeface="Segoe Sans Text" pitchFamily="2" charset="0"/>
              </a:defRPr>
            </a:lvl3pPr>
            <a:lvl4pPr>
              <a:defRPr sz="1200" b="0" i="0">
                <a:solidFill>
                  <a:schemeClr val="bg1"/>
                </a:solidFill>
                <a:latin typeface="Segoe Sans Text" pitchFamily="2" charset="0"/>
                <a:cs typeface="Segoe Sans Text" pitchFamily="2" charset="0"/>
              </a:defRPr>
            </a:lvl4pPr>
            <a:lvl5pPr>
              <a:defRPr sz="1200" b="0" i="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38799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hree Column Bullet with Subtitles">
    <p:bg>
      <p:bgPr>
        <a:solidFill>
          <a:srgbClr val="FFFDF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b="0" i="0">
                <a:solidFill>
                  <a:schemeClr val="bg1"/>
                </a:solidFill>
                <a:latin typeface="Segoe Sans Text" pitchFamily="2" charset="0"/>
                <a:cs typeface="Segoe Sans Text" pitchFamily="2"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b="0" i="0">
                <a:solidFill>
                  <a:schemeClr val="bg1"/>
                </a:solidFill>
                <a:latin typeface="Segoe Sans Text" pitchFamily="2" charset="0"/>
                <a:cs typeface="Segoe Sans Text" pitchFamily="2" charset="0"/>
              </a:defRPr>
            </a:lvl1pPr>
            <a:lvl2pPr>
              <a:defRPr lang="en-US" sz="1600" b="0" i="0">
                <a:solidFill>
                  <a:schemeClr val="bg1"/>
                </a:solidFill>
                <a:latin typeface="Segoe Sans Text" pitchFamily="2" charset="0"/>
                <a:cs typeface="Segoe Sans Text" pitchFamily="2" charset="0"/>
              </a:defRPr>
            </a:lvl2pPr>
            <a:lvl3pPr>
              <a:defRPr lang="en-US" sz="1600" b="0" i="0">
                <a:solidFill>
                  <a:schemeClr val="bg1"/>
                </a:solidFill>
                <a:latin typeface="Segoe Sans Text" pitchFamily="2" charset="0"/>
                <a:cs typeface="Segoe Sans Text" pitchFamily="2" charset="0"/>
              </a:defRPr>
            </a:lvl3pPr>
            <a:lvl4pPr>
              <a:defRPr lang="en-US" sz="1400" b="0" i="0">
                <a:solidFill>
                  <a:schemeClr val="bg1"/>
                </a:solidFill>
                <a:latin typeface="Segoe Sans Text" pitchFamily="2" charset="0"/>
                <a:cs typeface="Segoe Sans Text" pitchFamily="2" charset="0"/>
              </a:defRPr>
            </a:lvl4pPr>
            <a:lvl5pPr>
              <a:defRPr lang="en-US" sz="1400" b="0" i="0" dirty="0">
                <a:solidFill>
                  <a:schemeClr val="bg1"/>
                </a:solidFill>
                <a:latin typeface="Segoe Sans Text" pitchFamily="2" charset="0"/>
                <a:cs typeface="Segoe Sans Text" pitchFamily="2" charset="0"/>
              </a:defRPr>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b="0" i="0">
                <a:solidFill>
                  <a:schemeClr val="bg1"/>
                </a:solidFill>
                <a:latin typeface="Segoe Sans Text" pitchFamily="2" charset="0"/>
                <a:cs typeface="Segoe Sans Text" pitchFamily="2"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b="0" i="0">
                <a:solidFill>
                  <a:schemeClr val="bg1"/>
                </a:solidFill>
                <a:latin typeface="Segoe Sans Text" pitchFamily="2" charset="0"/>
                <a:cs typeface="Segoe Sans Text" pitchFamily="2" charset="0"/>
              </a:defRPr>
            </a:lvl1pPr>
            <a:lvl2pPr>
              <a:defRPr lang="en-US" sz="1600" b="0" i="0">
                <a:solidFill>
                  <a:schemeClr val="bg1"/>
                </a:solidFill>
                <a:latin typeface="Segoe Sans Text" pitchFamily="2" charset="0"/>
                <a:cs typeface="Segoe Sans Text" pitchFamily="2" charset="0"/>
              </a:defRPr>
            </a:lvl2pPr>
            <a:lvl3pPr>
              <a:defRPr lang="en-US" sz="1600" b="0" i="0">
                <a:solidFill>
                  <a:schemeClr val="bg1"/>
                </a:solidFill>
                <a:latin typeface="Segoe Sans Text" pitchFamily="2" charset="0"/>
                <a:cs typeface="Segoe Sans Text" pitchFamily="2" charset="0"/>
              </a:defRPr>
            </a:lvl3pPr>
            <a:lvl4pPr>
              <a:defRPr lang="en-US" sz="1400" b="0" i="0">
                <a:solidFill>
                  <a:schemeClr val="bg1"/>
                </a:solidFill>
                <a:latin typeface="Segoe Sans Text" pitchFamily="2" charset="0"/>
                <a:cs typeface="Segoe Sans Text" pitchFamily="2" charset="0"/>
              </a:defRPr>
            </a:lvl4pPr>
            <a:lvl5pPr>
              <a:defRPr lang="en-US" sz="1400" b="0" i="0" dirty="0">
                <a:solidFill>
                  <a:schemeClr val="bg1"/>
                </a:solidFill>
                <a:latin typeface="Segoe Sans Text" pitchFamily="2" charset="0"/>
                <a:cs typeface="Segoe Sans Text" pitchFamily="2" charset="0"/>
              </a:defRPr>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b="0" i="0">
                <a:solidFill>
                  <a:schemeClr val="bg1"/>
                </a:solidFill>
                <a:latin typeface="Segoe Sans Text" pitchFamily="2" charset="0"/>
                <a:cs typeface="Segoe Sans Text" pitchFamily="2"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b="0" i="0">
                <a:solidFill>
                  <a:schemeClr val="bg1"/>
                </a:solidFill>
                <a:latin typeface="Segoe Sans Text" pitchFamily="2" charset="0"/>
                <a:cs typeface="Segoe Sans Text" pitchFamily="2" charset="0"/>
              </a:defRPr>
            </a:lvl1pPr>
            <a:lvl2pPr>
              <a:defRPr lang="en-US" sz="1600" b="0" i="0">
                <a:solidFill>
                  <a:schemeClr val="bg1"/>
                </a:solidFill>
                <a:latin typeface="Segoe Sans Text" pitchFamily="2" charset="0"/>
                <a:cs typeface="Segoe Sans Text" pitchFamily="2" charset="0"/>
              </a:defRPr>
            </a:lvl2pPr>
            <a:lvl3pPr>
              <a:defRPr lang="en-US" sz="1600" b="0" i="0">
                <a:solidFill>
                  <a:schemeClr val="bg1"/>
                </a:solidFill>
                <a:latin typeface="Segoe Sans Text" pitchFamily="2" charset="0"/>
                <a:cs typeface="Segoe Sans Text" pitchFamily="2" charset="0"/>
              </a:defRPr>
            </a:lvl3pPr>
            <a:lvl4pPr>
              <a:defRPr lang="en-US" sz="1400" b="0" i="0">
                <a:solidFill>
                  <a:schemeClr val="bg1"/>
                </a:solidFill>
                <a:latin typeface="Segoe Sans Text" pitchFamily="2" charset="0"/>
                <a:cs typeface="Segoe Sans Text" pitchFamily="2" charset="0"/>
              </a:defRPr>
            </a:lvl4pPr>
            <a:lvl5pPr>
              <a:defRPr lang="en-US" sz="1400" b="0" i="0" dirty="0">
                <a:solidFill>
                  <a:schemeClr val="bg1"/>
                </a:solidFill>
                <a:latin typeface="Segoe Sans Text" pitchFamily="2" charset="0"/>
                <a:cs typeface="Segoe Sans Text" pitchFamily="2" charset="0"/>
              </a:defRPr>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614809841"/>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logo v2">
    <p:bg>
      <p:bgPr>
        <a:solidFill>
          <a:srgbClr val="FFFDF9"/>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E3C5A8A-6F88-2284-05F8-5A2C04410647}"/>
              </a:ext>
            </a:extLst>
          </p:cNvPr>
          <p:cNvSpPr>
            <a:spLocks noGrp="1"/>
          </p:cNvSpPr>
          <p:nvPr>
            <p:ph type="ftr" sz="quarter" idx="11"/>
          </p:nvPr>
        </p:nvSpPr>
        <p:spPr/>
        <p:txBody>
          <a:bodyPr/>
          <a:lstStyle/>
          <a:p>
            <a:r>
              <a:rPr lang="en-US"/>
              <a:t>Microsoft Fabric</a:t>
            </a:r>
          </a:p>
        </p:txBody>
      </p:sp>
      <p:sp>
        <p:nvSpPr>
          <p:cNvPr id="5" name="Slide Number Placeholder 4">
            <a:extLst>
              <a:ext uri="{FF2B5EF4-FFF2-40B4-BE49-F238E27FC236}">
                <a16:creationId xmlns:a16="http://schemas.microsoft.com/office/drawing/2014/main" id="{BC4EBC95-BDAF-E77E-9EC2-B1356514D7DB}"/>
              </a:ext>
            </a:extLst>
          </p:cNvPr>
          <p:cNvSpPr>
            <a:spLocks noGrp="1"/>
          </p:cNvSpPr>
          <p:nvPr>
            <p:ph type="sldNum" sz="quarter" idx="12"/>
          </p:nvPr>
        </p:nvSpPr>
        <p:spPr>
          <a:xfrm>
            <a:off x="607809" y="6317268"/>
            <a:ext cx="399288" cy="365125"/>
          </a:xfrm>
        </p:spPr>
        <p:txBody>
          <a:bodyPr/>
          <a:lstStyle/>
          <a:p>
            <a:fld id="{B1356FBF-028C-F74E-A7B4-9B8ED246DD1B}" type="slidenum">
              <a:rPr lang="en-US" smtClean="0"/>
              <a:t>‹#›</a:t>
            </a:fld>
            <a:endParaRPr lang="en-US"/>
          </a:p>
        </p:txBody>
      </p:sp>
      <p:cxnSp>
        <p:nvCxnSpPr>
          <p:cNvPr id="6" name="Straight Connector 5">
            <a:extLst>
              <a:ext uri="{FF2B5EF4-FFF2-40B4-BE49-F238E27FC236}">
                <a16:creationId xmlns:a16="http://schemas.microsoft.com/office/drawing/2014/main" id="{654A84A4-CF32-8663-D646-0B42F59C980D}"/>
              </a:ext>
            </a:extLst>
          </p:cNvPr>
          <p:cNvCxnSpPr/>
          <p:nvPr userDrawn="1"/>
        </p:nvCxnSpPr>
        <p:spPr>
          <a:xfrm>
            <a:off x="2254931" y="390752"/>
            <a:ext cx="0" cy="452582"/>
          </a:xfrm>
          <a:prstGeom prst="line">
            <a:avLst/>
          </a:prstGeom>
          <a:ln w="12700">
            <a:solidFill>
              <a:srgbClr val="66666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56BEF2-8767-2BE9-E4F4-D5E07C55988C}"/>
              </a:ext>
            </a:extLst>
          </p:cNvPr>
          <p:cNvSpPr txBox="1"/>
          <p:nvPr userDrawn="1"/>
        </p:nvSpPr>
        <p:spPr>
          <a:xfrm>
            <a:off x="2400843" y="481864"/>
            <a:ext cx="1471941" cy="307777"/>
          </a:xfrm>
          <a:prstGeom prst="rect">
            <a:avLst/>
          </a:prstGeom>
          <a:noFill/>
        </p:spPr>
        <p:txBody>
          <a:bodyPr wrap="none" rtlCol="0">
            <a:spAutoFit/>
          </a:bodyPr>
          <a:lstStyle/>
          <a:p>
            <a:r>
              <a:rPr lang="en-US" sz="1400" b="0" i="0">
                <a:solidFill>
                  <a:srgbClr val="666666"/>
                </a:solidFill>
                <a:latin typeface="Segoe Sans Display" pitchFamily="2" charset="0"/>
                <a:cs typeface="Segoe Sans Display" pitchFamily="2" charset="0"/>
              </a:rPr>
              <a:t>Microsoft Fabric</a:t>
            </a:r>
          </a:p>
        </p:txBody>
      </p:sp>
      <p:sp>
        <p:nvSpPr>
          <p:cNvPr id="8" name="Subtitle 2">
            <a:extLst>
              <a:ext uri="{FF2B5EF4-FFF2-40B4-BE49-F238E27FC236}">
                <a16:creationId xmlns:a16="http://schemas.microsoft.com/office/drawing/2014/main" id="{A817E2C5-B327-1FBC-AC3D-459F4D07B420}"/>
              </a:ext>
            </a:extLst>
          </p:cNvPr>
          <p:cNvSpPr>
            <a:spLocks noGrp="1"/>
          </p:cNvSpPr>
          <p:nvPr>
            <p:ph type="subTitle" idx="1" hasCustomPrompt="1"/>
          </p:nvPr>
        </p:nvSpPr>
        <p:spPr>
          <a:xfrm>
            <a:off x="607808" y="5195311"/>
            <a:ext cx="3727886" cy="817719"/>
          </a:xfrm>
          <a:prstGeom prst="rect">
            <a:avLst/>
          </a:prstGeom>
        </p:spPr>
        <p:txBody>
          <a:bodyPr>
            <a:noAutofit/>
          </a:bodyPr>
          <a:lstStyle>
            <a:lvl1pPr marL="0" indent="0" algn="l">
              <a:buNone/>
              <a:defRPr sz="1600" b="0" i="0">
                <a:solidFill>
                  <a:srgbClr val="000000"/>
                </a:solidFill>
                <a:latin typeface="Segoe Sans Display" pitchFamily="2" charset="0"/>
                <a:cs typeface="Segoe Sans Display"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6">
            <a:extLst>
              <a:ext uri="{FF2B5EF4-FFF2-40B4-BE49-F238E27FC236}">
                <a16:creationId xmlns:a16="http://schemas.microsoft.com/office/drawing/2014/main" id="{F6ACE919-349F-E9BD-5D0A-E535E2800A88}"/>
              </a:ext>
            </a:extLst>
          </p:cNvPr>
          <p:cNvSpPr>
            <a:spLocks noGrp="1"/>
          </p:cNvSpPr>
          <p:nvPr>
            <p:ph type="title" hasCustomPrompt="1"/>
          </p:nvPr>
        </p:nvSpPr>
        <p:spPr>
          <a:xfrm>
            <a:off x="607808" y="3507929"/>
            <a:ext cx="3727886" cy="1592166"/>
          </a:xfrm>
          <a:prstGeom prst="rect">
            <a:avLst/>
          </a:prstGeom>
        </p:spPr>
        <p:txBody>
          <a:bodyPr>
            <a:noAutofit/>
          </a:bodyPr>
          <a:lstStyle>
            <a:lvl1pPr algn="l">
              <a:defRPr sz="6000" b="0" i="0">
                <a:solidFill>
                  <a:srgbClr val="8661C5"/>
                </a:solidFill>
                <a:latin typeface="Segoe Sans Display" pitchFamily="2" charset="0"/>
                <a:cs typeface="Segoe Sans Display" pitchFamily="2" charset="0"/>
              </a:defRPr>
            </a:lvl1pPr>
          </a:lstStyle>
          <a:p>
            <a:r>
              <a:rPr lang="en-US"/>
              <a:t>Master slide title</a:t>
            </a:r>
          </a:p>
        </p:txBody>
      </p:sp>
      <p:pic>
        <p:nvPicPr>
          <p:cNvPr id="12" name="Picture 4">
            <a:extLst>
              <a:ext uri="{FF2B5EF4-FFF2-40B4-BE49-F238E27FC236}">
                <a16:creationId xmlns:a16="http://schemas.microsoft.com/office/drawing/2014/main" id="{4BB95DA7-3A8A-C2CE-EC50-C8A04B19E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3390"/>
          <a:stretch/>
        </p:blipFill>
        <p:spPr>
          <a:xfrm>
            <a:off x="498197" y="319028"/>
            <a:ext cx="1566909" cy="544002"/>
          </a:xfrm>
          <a:prstGeom prst="rect">
            <a:avLst/>
          </a:prstGeom>
        </p:spPr>
      </p:pic>
      <p:pic>
        <p:nvPicPr>
          <p:cNvPr id="13" name="Picture 12" descr="A colorful background with a black background&#10;&#10;Description automatically generated with medium confidence">
            <a:extLst>
              <a:ext uri="{FF2B5EF4-FFF2-40B4-BE49-F238E27FC236}">
                <a16:creationId xmlns:a16="http://schemas.microsoft.com/office/drawing/2014/main" id="{D88E9A8D-1500-60E2-FBA7-91B24A3196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108484" y="776411"/>
            <a:ext cx="6859927" cy="5307106"/>
          </a:xfrm>
          <a:prstGeom prst="rect">
            <a:avLst/>
          </a:prstGeom>
        </p:spPr>
      </p:pic>
      <p:sp>
        <p:nvSpPr>
          <p:cNvPr id="15" name="Picture Placeholder 12">
            <a:extLst>
              <a:ext uri="{FF2B5EF4-FFF2-40B4-BE49-F238E27FC236}">
                <a16:creationId xmlns:a16="http://schemas.microsoft.com/office/drawing/2014/main" id="{908C5D7F-0231-00C2-76F5-E337F58B50EB}"/>
              </a:ext>
            </a:extLst>
          </p:cNvPr>
          <p:cNvSpPr>
            <a:spLocks noGrp="1"/>
          </p:cNvSpPr>
          <p:nvPr>
            <p:ph type="pic" sz="quarter" idx="13"/>
          </p:nvPr>
        </p:nvSpPr>
        <p:spPr>
          <a:xfrm>
            <a:off x="5378450" y="625643"/>
            <a:ext cx="4583113" cy="6232358"/>
          </a:xfrm>
          <a:prstGeom prst="rect">
            <a:avLst/>
          </a:prstGeom>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3716108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our Column Bullet with Subtitles">
    <p:bg>
      <p:bgPr>
        <a:solidFill>
          <a:srgbClr val="FFFDF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b="0" i="0" dirty="0">
                <a:solidFill>
                  <a:schemeClr val="bg1"/>
                </a:solidFill>
                <a:latin typeface="Segoe Sans Text" pitchFamily="2" charset="0"/>
                <a:cs typeface="Segoe Sans Text" pitchFamily="2" charset="0"/>
              </a:defRPr>
            </a:lvl1pPr>
            <a:lvl2pPr>
              <a:defRPr lang="en-US" sz="1600" b="0" i="0" dirty="0">
                <a:solidFill>
                  <a:schemeClr val="bg1"/>
                </a:solidFill>
                <a:latin typeface="Segoe Sans Text" pitchFamily="2" charset="0"/>
                <a:cs typeface="Segoe Sans Text" pitchFamily="2" charset="0"/>
              </a:defRPr>
            </a:lvl2pPr>
            <a:lvl3pPr>
              <a:defRPr lang="en-US" sz="1600" b="0" i="0" dirty="0">
                <a:solidFill>
                  <a:schemeClr val="bg1"/>
                </a:solidFill>
                <a:latin typeface="Segoe Sans Text" pitchFamily="2" charset="0"/>
                <a:cs typeface="Segoe Sans Text" pitchFamily="2" charset="0"/>
              </a:defRPr>
            </a:lvl3pPr>
            <a:lvl4pPr>
              <a:defRPr lang="en-US" sz="1400" b="0" i="0" dirty="0">
                <a:solidFill>
                  <a:schemeClr val="bg1"/>
                </a:solidFill>
                <a:latin typeface="Segoe Sans Text" pitchFamily="2" charset="0"/>
                <a:cs typeface="Segoe Sans Text" pitchFamily="2" charset="0"/>
              </a:defRPr>
            </a:lvl4pPr>
            <a:lvl5pPr>
              <a:defRPr lang="en-US" sz="1400" b="0" i="0" dirty="0">
                <a:solidFill>
                  <a:schemeClr val="bg1"/>
                </a:solidFill>
                <a:latin typeface="Segoe Sans Text" pitchFamily="2" charset="0"/>
                <a:cs typeface="Segoe Sans Text" pitchFamily="2" charset="0"/>
              </a:defRPr>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b="0" i="0" dirty="0">
                <a:solidFill>
                  <a:schemeClr val="bg1"/>
                </a:solidFill>
                <a:latin typeface="Segoe Sans Text" pitchFamily="2" charset="0"/>
                <a:cs typeface="Segoe Sans Text" pitchFamily="2" charset="0"/>
              </a:defRPr>
            </a:lvl1pPr>
            <a:lvl2pPr>
              <a:defRPr lang="en-US" sz="1600" b="0" i="0" dirty="0">
                <a:solidFill>
                  <a:schemeClr val="bg1"/>
                </a:solidFill>
                <a:latin typeface="Segoe Sans Text" pitchFamily="2" charset="0"/>
                <a:cs typeface="Segoe Sans Text" pitchFamily="2" charset="0"/>
              </a:defRPr>
            </a:lvl2pPr>
            <a:lvl3pPr>
              <a:defRPr lang="en-US" sz="1600" b="0" i="0" dirty="0">
                <a:solidFill>
                  <a:schemeClr val="bg1"/>
                </a:solidFill>
                <a:latin typeface="Segoe Sans Text" pitchFamily="2" charset="0"/>
                <a:cs typeface="Segoe Sans Text" pitchFamily="2" charset="0"/>
              </a:defRPr>
            </a:lvl3pPr>
            <a:lvl4pPr>
              <a:defRPr lang="en-US" sz="1400" b="0" i="0" dirty="0">
                <a:solidFill>
                  <a:schemeClr val="bg1"/>
                </a:solidFill>
                <a:latin typeface="Segoe Sans Text" pitchFamily="2" charset="0"/>
                <a:cs typeface="Segoe Sans Text" pitchFamily="2" charset="0"/>
              </a:defRPr>
            </a:lvl4pPr>
            <a:lvl5pPr>
              <a:defRPr lang="en-US" sz="1400" b="0" i="0" dirty="0">
                <a:solidFill>
                  <a:schemeClr val="bg1"/>
                </a:solidFill>
                <a:latin typeface="Segoe Sans Text" pitchFamily="2" charset="0"/>
                <a:cs typeface="Segoe Sans Text" pitchFamily="2" charset="0"/>
              </a:defRPr>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b="0" i="0" dirty="0">
                <a:solidFill>
                  <a:schemeClr val="bg1"/>
                </a:solidFill>
                <a:latin typeface="Segoe Sans Text" pitchFamily="2" charset="0"/>
                <a:cs typeface="Segoe Sans Text" pitchFamily="2" charset="0"/>
              </a:defRPr>
            </a:lvl1pPr>
            <a:lvl2pPr>
              <a:defRPr lang="en-US" sz="1600" b="0" i="0" dirty="0">
                <a:solidFill>
                  <a:schemeClr val="bg1"/>
                </a:solidFill>
                <a:latin typeface="Segoe Sans Text" pitchFamily="2" charset="0"/>
                <a:cs typeface="Segoe Sans Text" pitchFamily="2" charset="0"/>
              </a:defRPr>
            </a:lvl2pPr>
            <a:lvl3pPr>
              <a:defRPr lang="en-US" sz="1600" b="0" i="0" dirty="0">
                <a:solidFill>
                  <a:schemeClr val="bg1"/>
                </a:solidFill>
                <a:latin typeface="Segoe Sans Text" pitchFamily="2" charset="0"/>
                <a:cs typeface="Segoe Sans Text" pitchFamily="2" charset="0"/>
              </a:defRPr>
            </a:lvl3pPr>
            <a:lvl4pPr>
              <a:defRPr lang="en-US" sz="1400" b="0" i="0" dirty="0">
                <a:solidFill>
                  <a:schemeClr val="bg1"/>
                </a:solidFill>
                <a:latin typeface="Segoe Sans Text" pitchFamily="2" charset="0"/>
                <a:cs typeface="Segoe Sans Text" pitchFamily="2" charset="0"/>
              </a:defRPr>
            </a:lvl4pPr>
            <a:lvl5pPr>
              <a:defRPr lang="en-US" sz="1400" b="0" i="0" dirty="0">
                <a:solidFill>
                  <a:schemeClr val="bg1"/>
                </a:solidFill>
                <a:latin typeface="Segoe Sans Text" pitchFamily="2" charset="0"/>
                <a:cs typeface="Segoe Sans Text" pitchFamily="2" charset="0"/>
              </a:defRPr>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b="0" i="0">
                <a:solidFill>
                  <a:schemeClr val="bg1"/>
                </a:solidFill>
                <a:latin typeface="Segoe Sans Text" pitchFamily="2" charset="0"/>
                <a:cs typeface="Segoe Sans Text" pitchFamily="2" charset="0"/>
              </a:defRPr>
            </a:lvl1pPr>
            <a:lvl2pPr>
              <a:defRPr lang="en-US" sz="1600" b="0" i="0">
                <a:solidFill>
                  <a:schemeClr val="bg1"/>
                </a:solidFill>
                <a:latin typeface="Segoe Sans Text" pitchFamily="2" charset="0"/>
                <a:cs typeface="Segoe Sans Text" pitchFamily="2" charset="0"/>
              </a:defRPr>
            </a:lvl2pPr>
            <a:lvl3pPr>
              <a:defRPr lang="en-US" sz="1600" b="0" i="0">
                <a:solidFill>
                  <a:schemeClr val="bg1"/>
                </a:solidFill>
                <a:latin typeface="Segoe Sans Text" pitchFamily="2" charset="0"/>
                <a:cs typeface="Segoe Sans Text" pitchFamily="2" charset="0"/>
              </a:defRPr>
            </a:lvl3pPr>
            <a:lvl4pPr>
              <a:defRPr lang="en-US" sz="1400" b="0" i="0">
                <a:solidFill>
                  <a:schemeClr val="bg1"/>
                </a:solidFill>
                <a:latin typeface="Segoe Sans Text" pitchFamily="2" charset="0"/>
                <a:cs typeface="Segoe Sans Text" pitchFamily="2" charset="0"/>
              </a:defRPr>
            </a:lvl4pPr>
            <a:lvl5pPr>
              <a:defRPr lang="en-US" sz="1400" b="0" i="0" dirty="0">
                <a:solidFill>
                  <a:schemeClr val="bg1"/>
                </a:solidFill>
                <a:latin typeface="Segoe Sans Text" pitchFamily="2" charset="0"/>
                <a:cs typeface="Segoe Sans Text" pitchFamily="2" charset="0"/>
              </a:defRPr>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57223675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ive Column Bullet with Subtitles">
    <p:bg>
      <p:bgPr>
        <a:solidFill>
          <a:srgbClr val="FFFDF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b="0" i="0">
                <a:solidFill>
                  <a:schemeClr val="bg1"/>
                </a:solidFill>
                <a:latin typeface="Segoe Sans Text" pitchFamily="2" charset="0"/>
                <a:cs typeface="Segoe Sans Text" pitchFamily="2" charset="0"/>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88" indent="-141288">
              <a:defRPr lang="en-US" sz="1600" b="0" i="0" dirty="0">
                <a:solidFill>
                  <a:schemeClr val="bg1"/>
                </a:solidFill>
                <a:latin typeface="Segoe Sans Text" pitchFamily="2" charset="0"/>
                <a:cs typeface="Segoe Sans Text" pitchFamily="2" charset="0"/>
              </a:defRPr>
            </a:lvl1pPr>
            <a:lvl2pPr marL="285750" indent="-125413">
              <a:defRPr lang="en-US" sz="1600" b="0" i="0" dirty="0">
                <a:solidFill>
                  <a:schemeClr val="bg1"/>
                </a:solidFill>
                <a:latin typeface="Segoe Sans Text" pitchFamily="2" charset="0"/>
                <a:cs typeface="Segoe Sans Text" pitchFamily="2" charset="0"/>
              </a:defRPr>
            </a:lvl2pPr>
            <a:lvl3pPr marL="438150" indent="-133350">
              <a:defRPr lang="en-US" sz="1600" b="0" i="0" dirty="0">
                <a:solidFill>
                  <a:schemeClr val="bg1"/>
                </a:solidFill>
                <a:latin typeface="Segoe Sans Text" pitchFamily="2" charset="0"/>
                <a:cs typeface="Segoe Sans Text" pitchFamily="2" charset="0"/>
              </a:defRPr>
            </a:lvl3pPr>
            <a:lvl4pPr marL="566738" indent="-114300">
              <a:defRPr lang="en-US" sz="1400" b="0" i="0" dirty="0">
                <a:solidFill>
                  <a:schemeClr val="bg1"/>
                </a:solidFill>
                <a:latin typeface="Segoe Sans Text" pitchFamily="2" charset="0"/>
                <a:cs typeface="Segoe Sans Text" pitchFamily="2" charset="0"/>
              </a:defRPr>
            </a:lvl4pPr>
            <a:lvl5pPr marL="685800" indent="-109538">
              <a:defRPr lang="en-US" sz="1400" b="0" i="0" dirty="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b="0" i="0">
                <a:solidFill>
                  <a:schemeClr val="bg1"/>
                </a:solidFill>
                <a:latin typeface="Segoe Sans Text" pitchFamily="2" charset="0"/>
                <a:cs typeface="Segoe Sans Text" pitchFamily="2" charset="0"/>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88" indent="-141288">
              <a:defRPr lang="en-US" sz="1600" b="0" i="0" dirty="0">
                <a:solidFill>
                  <a:schemeClr val="bg1"/>
                </a:solidFill>
                <a:latin typeface="Segoe Sans Text" pitchFamily="2" charset="0"/>
                <a:cs typeface="Segoe Sans Text" pitchFamily="2" charset="0"/>
              </a:defRPr>
            </a:lvl1pPr>
            <a:lvl2pPr marL="285750" indent="-125413">
              <a:defRPr lang="en-US" sz="1600" b="0" i="0" dirty="0">
                <a:solidFill>
                  <a:schemeClr val="bg1"/>
                </a:solidFill>
                <a:latin typeface="Segoe Sans Text" pitchFamily="2" charset="0"/>
                <a:cs typeface="Segoe Sans Text" pitchFamily="2" charset="0"/>
              </a:defRPr>
            </a:lvl2pPr>
            <a:lvl3pPr marL="438150" indent="-133350">
              <a:defRPr lang="en-US" sz="1600" b="0" i="0" dirty="0">
                <a:solidFill>
                  <a:schemeClr val="bg1"/>
                </a:solidFill>
                <a:latin typeface="Segoe Sans Text" pitchFamily="2" charset="0"/>
                <a:cs typeface="Segoe Sans Text" pitchFamily="2" charset="0"/>
              </a:defRPr>
            </a:lvl3pPr>
            <a:lvl4pPr marL="566738" indent="-114300">
              <a:defRPr lang="en-US" sz="1400" b="0" i="0" dirty="0">
                <a:solidFill>
                  <a:schemeClr val="bg1"/>
                </a:solidFill>
                <a:latin typeface="Segoe Sans Text" pitchFamily="2" charset="0"/>
                <a:cs typeface="Segoe Sans Text" pitchFamily="2" charset="0"/>
              </a:defRPr>
            </a:lvl4pPr>
            <a:lvl5pPr marL="685800" indent="-109538">
              <a:defRPr lang="en-US" sz="1400" b="0" i="0" dirty="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b="0" i="0">
                <a:solidFill>
                  <a:schemeClr val="bg1"/>
                </a:solidFill>
                <a:latin typeface="Segoe Sans Text" pitchFamily="2" charset="0"/>
                <a:cs typeface="Segoe Sans Text" pitchFamily="2" charset="0"/>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88" indent="-141288">
              <a:defRPr lang="en-US" sz="1600" b="0" i="0" dirty="0">
                <a:solidFill>
                  <a:schemeClr val="bg1"/>
                </a:solidFill>
                <a:latin typeface="Segoe Sans Text" pitchFamily="2" charset="0"/>
                <a:cs typeface="Segoe Sans Text" pitchFamily="2" charset="0"/>
              </a:defRPr>
            </a:lvl1pPr>
            <a:lvl2pPr marL="285750" indent="-125413">
              <a:defRPr lang="en-US" sz="1600" b="0" i="0" dirty="0">
                <a:solidFill>
                  <a:schemeClr val="bg1"/>
                </a:solidFill>
                <a:latin typeface="Segoe Sans Text" pitchFamily="2" charset="0"/>
                <a:cs typeface="Segoe Sans Text" pitchFamily="2" charset="0"/>
              </a:defRPr>
            </a:lvl2pPr>
            <a:lvl3pPr marL="438150" indent="-133350">
              <a:defRPr lang="en-US" sz="1600" b="0" i="0" dirty="0">
                <a:solidFill>
                  <a:schemeClr val="bg1"/>
                </a:solidFill>
                <a:latin typeface="Segoe Sans Text" pitchFamily="2" charset="0"/>
                <a:cs typeface="Segoe Sans Text" pitchFamily="2" charset="0"/>
              </a:defRPr>
            </a:lvl3pPr>
            <a:lvl4pPr marL="566738" indent="-114300">
              <a:defRPr lang="en-US" sz="1400" b="0" i="0" dirty="0">
                <a:solidFill>
                  <a:schemeClr val="bg1"/>
                </a:solidFill>
                <a:latin typeface="Segoe Sans Text" pitchFamily="2" charset="0"/>
                <a:cs typeface="Segoe Sans Text" pitchFamily="2" charset="0"/>
              </a:defRPr>
            </a:lvl4pPr>
            <a:lvl5pPr marL="685800" indent="-109538">
              <a:defRPr lang="en-US" sz="1400" b="0" i="0" dirty="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b="0" i="0">
                <a:solidFill>
                  <a:schemeClr val="bg1"/>
                </a:solidFill>
                <a:latin typeface="Segoe Sans Text" pitchFamily="2" charset="0"/>
                <a:cs typeface="Segoe Sans Text" pitchFamily="2" charset="0"/>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88" indent="-141288">
              <a:defRPr lang="en-US" sz="1600" b="0" i="0" dirty="0">
                <a:solidFill>
                  <a:schemeClr val="bg1"/>
                </a:solidFill>
                <a:latin typeface="Segoe Sans Text" pitchFamily="2" charset="0"/>
                <a:cs typeface="Segoe Sans Text" pitchFamily="2" charset="0"/>
              </a:defRPr>
            </a:lvl1pPr>
            <a:lvl2pPr marL="285750" indent="-125413">
              <a:defRPr lang="en-US" sz="1600" b="0" i="0" dirty="0">
                <a:solidFill>
                  <a:schemeClr val="bg1"/>
                </a:solidFill>
                <a:latin typeface="Segoe Sans Text" pitchFamily="2" charset="0"/>
                <a:cs typeface="Segoe Sans Text" pitchFamily="2" charset="0"/>
              </a:defRPr>
            </a:lvl2pPr>
            <a:lvl3pPr marL="438150" indent="-133350">
              <a:defRPr lang="en-US" sz="1600" b="0" i="0" dirty="0">
                <a:solidFill>
                  <a:schemeClr val="bg1"/>
                </a:solidFill>
                <a:latin typeface="Segoe Sans Text" pitchFamily="2" charset="0"/>
                <a:cs typeface="Segoe Sans Text" pitchFamily="2" charset="0"/>
              </a:defRPr>
            </a:lvl3pPr>
            <a:lvl4pPr marL="566738" indent="-114300">
              <a:defRPr lang="en-US" sz="1400" b="0" i="0" dirty="0">
                <a:solidFill>
                  <a:schemeClr val="bg1"/>
                </a:solidFill>
                <a:latin typeface="Segoe Sans Text" pitchFamily="2" charset="0"/>
                <a:cs typeface="Segoe Sans Text" pitchFamily="2" charset="0"/>
              </a:defRPr>
            </a:lvl4pPr>
            <a:lvl5pPr marL="685800" indent="-109538">
              <a:defRPr lang="en-US" sz="1400" b="0" i="0" dirty="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b="0" i="0">
                <a:solidFill>
                  <a:schemeClr val="bg1"/>
                </a:solidFill>
                <a:latin typeface="Segoe Sans Text" pitchFamily="2" charset="0"/>
                <a:cs typeface="Segoe Sans Text" pitchFamily="2" charset="0"/>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88" indent="-141288">
              <a:defRPr lang="en-US" sz="1600" b="0" i="0" dirty="0">
                <a:solidFill>
                  <a:schemeClr val="bg1"/>
                </a:solidFill>
                <a:latin typeface="Segoe Sans Text" pitchFamily="2" charset="0"/>
                <a:cs typeface="Segoe Sans Text" pitchFamily="2" charset="0"/>
              </a:defRPr>
            </a:lvl1pPr>
            <a:lvl2pPr marL="285750" indent="-125413">
              <a:defRPr lang="en-US" sz="1600" b="0" i="0" dirty="0">
                <a:solidFill>
                  <a:schemeClr val="bg1"/>
                </a:solidFill>
                <a:latin typeface="Segoe Sans Text" pitchFamily="2" charset="0"/>
                <a:cs typeface="Segoe Sans Text" pitchFamily="2" charset="0"/>
              </a:defRPr>
            </a:lvl2pPr>
            <a:lvl3pPr marL="438150" indent="-133350">
              <a:defRPr lang="en-US" sz="1600" b="0" i="0" dirty="0">
                <a:solidFill>
                  <a:schemeClr val="bg1"/>
                </a:solidFill>
                <a:latin typeface="Segoe Sans Text" pitchFamily="2" charset="0"/>
                <a:cs typeface="Segoe Sans Text" pitchFamily="2" charset="0"/>
              </a:defRPr>
            </a:lvl3pPr>
            <a:lvl4pPr marL="566738" indent="-114300">
              <a:defRPr lang="en-US" sz="1400" b="0" i="0" dirty="0">
                <a:solidFill>
                  <a:schemeClr val="bg1"/>
                </a:solidFill>
                <a:latin typeface="Segoe Sans Text" pitchFamily="2" charset="0"/>
                <a:cs typeface="Segoe Sans Text" pitchFamily="2" charset="0"/>
              </a:defRPr>
            </a:lvl4pPr>
            <a:lvl5pPr marL="685800" indent="-109538">
              <a:defRPr lang="en-US" sz="1400" b="0" i="0" dirty="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41498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FFFD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3" name="Picture 2" descr="A close up of a hexagon&#10;&#10;Description automatically generated">
            <a:extLst>
              <a:ext uri="{FF2B5EF4-FFF2-40B4-BE49-F238E27FC236}">
                <a16:creationId xmlns:a16="http://schemas.microsoft.com/office/drawing/2014/main" id="{8E137068-7BA3-6088-0C65-0CB23AC063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23409" y="5814699"/>
            <a:ext cx="868680" cy="796908"/>
          </a:xfrm>
          <a:prstGeom prst="rect">
            <a:avLst/>
          </a:prstGeom>
        </p:spPr>
      </p:pic>
    </p:spTree>
    <p:extLst>
      <p:ext uri="{BB962C8B-B14F-4D97-AF65-F5344CB8AC3E}">
        <p14:creationId xmlns:p14="http://schemas.microsoft.com/office/powerpoint/2010/main" val="9058001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picture content">
    <p:bg>
      <p:bgPr>
        <a:solidFill>
          <a:srgbClr val="FFFDF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16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16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4163557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hree picture content">
    <p:bg>
      <p:bgPr>
        <a:solidFill>
          <a:srgbClr val="FFFDF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16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16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16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4426523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Only">
    <p:bg>
      <p:bgPr>
        <a:gradFill flip="none" rotWithShape="1">
          <a:gsLst>
            <a:gs pos="0">
              <a:schemeClr val="accent2"/>
            </a:gs>
            <a:gs pos="100000">
              <a:schemeClr val="bg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5407885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Only">
    <p:bg>
      <p:bgPr>
        <a:gradFill flip="none" rotWithShape="1">
          <a:gsLst>
            <a:gs pos="0">
              <a:schemeClr val="accent2"/>
            </a:gs>
            <a:gs pos="100000">
              <a:schemeClr val="accent3"/>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22897139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7969835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accent2"/>
                </a:solidFill>
              </a:defRPr>
            </a:lvl1pPr>
          </a:lstStyle>
          <a:p>
            <a:r>
              <a:rPr lang="en-US"/>
              <a:t>Click to edit Master title style</a:t>
            </a:r>
          </a:p>
        </p:txBody>
      </p:sp>
    </p:spTree>
    <p:extLst>
      <p:ext uri="{BB962C8B-B14F-4D97-AF65-F5344CB8AC3E}">
        <p14:creationId xmlns:p14="http://schemas.microsoft.com/office/powerpoint/2010/main" val="36231597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Quote slide_option two">
    <p:bg>
      <p:bgPr>
        <a:gradFill flip="none" rotWithShape="1">
          <a:gsLst>
            <a:gs pos="0">
              <a:srgbClr val="49C5B1"/>
            </a:gs>
            <a:gs pos="100000">
              <a:srgbClr val="0078D4"/>
            </a:gs>
          </a:gsLst>
          <a:lin ang="5400000" scaled="1"/>
          <a:tileRect/>
        </a:gradFill>
        <a:effectLst/>
      </p:bgPr>
    </p:bg>
    <p:spTree>
      <p:nvGrpSpPr>
        <p:cNvPr id="1" name=""/>
        <p:cNvGrpSpPr/>
        <p:nvPr/>
      </p:nvGrpSpPr>
      <p:grpSpPr>
        <a:xfrm>
          <a:off x="0" y="0"/>
          <a:ext cx="0" cy="0"/>
          <a:chOff x="0" y="0"/>
          <a:chExt cx="0" cy="0"/>
        </a:xfrm>
      </p:grpSpPr>
      <p:sp>
        <p:nvSpPr>
          <p:cNvPr id="10" name="Content Placeholder 96">
            <a:extLst>
              <a:ext uri="{FF2B5EF4-FFF2-40B4-BE49-F238E27FC236}">
                <a16:creationId xmlns:a16="http://schemas.microsoft.com/office/drawing/2014/main" id="{09D8FACC-399B-9204-41ED-0EB2EA66C15B}"/>
              </a:ext>
            </a:extLst>
          </p:cNvPr>
          <p:cNvSpPr>
            <a:spLocks noGrp="1"/>
          </p:cNvSpPr>
          <p:nvPr>
            <p:ph sz="quarter" idx="10" hasCustomPrompt="1"/>
          </p:nvPr>
        </p:nvSpPr>
        <p:spPr>
          <a:xfrm>
            <a:off x="4450432" y="647231"/>
            <a:ext cx="6444247" cy="3714512"/>
          </a:xfrm>
          <a:prstGeom prst="rect">
            <a:avLst/>
          </a:prstGeom>
        </p:spPr>
        <p:txBody>
          <a:bodyPr>
            <a:noAutofit/>
          </a:bodyPr>
          <a:lstStyle>
            <a:lvl1pPr marL="0" indent="0">
              <a:buNone/>
              <a:defRPr sz="2600" b="0" i="0">
                <a:solidFill>
                  <a:srgbClr val="FFFFFF"/>
                </a:solidFill>
                <a:latin typeface="Segoe Sans Text Semilight" pitchFamily="2" charset="0"/>
                <a:cs typeface="Segoe Sans Text Semiligh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ellamco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redolar</a:t>
            </a:r>
            <a:r>
              <a:rPr lang="en-US"/>
              <a:t>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Excepterur</a:t>
            </a:r>
            <a:r>
              <a:rPr lang="en-US"/>
              <a:t> </a:t>
            </a:r>
            <a:r>
              <a:rPr lang="en-US" err="1"/>
              <a:t>sint</a:t>
            </a:r>
            <a:r>
              <a:rPr lang="en-US"/>
              <a:t> </a:t>
            </a:r>
            <a:r>
              <a:rPr lang="en-US" err="1"/>
              <a:t>occae</a:t>
            </a:r>
            <a:r>
              <a:rPr lang="en-US"/>
              <a:t>.”</a:t>
            </a:r>
          </a:p>
        </p:txBody>
      </p:sp>
      <p:sp>
        <p:nvSpPr>
          <p:cNvPr id="11" name="Text Placeholder 24">
            <a:extLst>
              <a:ext uri="{FF2B5EF4-FFF2-40B4-BE49-F238E27FC236}">
                <a16:creationId xmlns:a16="http://schemas.microsoft.com/office/drawing/2014/main" id="{B6A085E4-DB82-1DA8-55A5-C46C84AEBDAF}"/>
              </a:ext>
            </a:extLst>
          </p:cNvPr>
          <p:cNvSpPr>
            <a:spLocks noGrp="1"/>
          </p:cNvSpPr>
          <p:nvPr>
            <p:ph type="body" sz="quarter" idx="24" hasCustomPrompt="1"/>
          </p:nvPr>
        </p:nvSpPr>
        <p:spPr>
          <a:xfrm>
            <a:off x="4450432" y="4662502"/>
            <a:ext cx="6444247" cy="338554"/>
          </a:xfrm>
          <a:prstGeom prst="rect">
            <a:avLst/>
          </a:prstGeom>
        </p:spPr>
        <p:txBody>
          <a:bodyPr>
            <a:normAutofit/>
          </a:bodyPr>
          <a:lstStyle>
            <a:lvl1pPr marL="0" indent="0">
              <a:buNone/>
              <a:defRPr sz="1000" b="1" i="0">
                <a:solidFill>
                  <a:srgbClr val="FFFFFF"/>
                </a:solidFill>
                <a:latin typeface="Segoe Sans Small Semibold" pitchFamily="2" charset="0"/>
                <a:cs typeface="Segoe Sans Small Semibold" pitchFamily="2" charset="0"/>
              </a:defRPr>
            </a:lvl1pPr>
          </a:lstStyle>
          <a:p>
            <a:pPr lvl="0"/>
            <a:r>
              <a:rPr lang="en-US"/>
              <a:t>&gt;link to source</a:t>
            </a:r>
          </a:p>
        </p:txBody>
      </p:sp>
      <p:sp>
        <p:nvSpPr>
          <p:cNvPr id="12" name="Footer Placeholder 25">
            <a:extLst>
              <a:ext uri="{FF2B5EF4-FFF2-40B4-BE49-F238E27FC236}">
                <a16:creationId xmlns:a16="http://schemas.microsoft.com/office/drawing/2014/main" id="{7775372A-30F8-70D3-5F93-AB55D46328E0}"/>
              </a:ext>
            </a:extLst>
          </p:cNvPr>
          <p:cNvSpPr>
            <a:spLocks noGrp="1"/>
          </p:cNvSpPr>
          <p:nvPr>
            <p:ph type="ftr" sz="quarter" idx="25"/>
          </p:nvPr>
        </p:nvSpPr>
        <p:spPr>
          <a:xfrm>
            <a:off x="1007097" y="6311900"/>
            <a:ext cx="2078736" cy="365125"/>
          </a:xfrm>
        </p:spPr>
        <p:txBody>
          <a:bodyPr/>
          <a:lstStyle>
            <a:lvl1pPr>
              <a:defRPr>
                <a:solidFill>
                  <a:srgbClr val="FFFFFF"/>
                </a:solidFill>
              </a:defRPr>
            </a:lvl1pPr>
          </a:lstStyle>
          <a:p>
            <a:r>
              <a:rPr lang="en-US"/>
              <a:t>Microsoft Fabric</a:t>
            </a:r>
          </a:p>
        </p:txBody>
      </p:sp>
      <p:sp>
        <p:nvSpPr>
          <p:cNvPr id="13" name="Slide Number Placeholder 26">
            <a:extLst>
              <a:ext uri="{FF2B5EF4-FFF2-40B4-BE49-F238E27FC236}">
                <a16:creationId xmlns:a16="http://schemas.microsoft.com/office/drawing/2014/main" id="{A85E68D9-DAFB-EE1E-5D51-D2225CF6475B}"/>
              </a:ext>
            </a:extLst>
          </p:cNvPr>
          <p:cNvSpPr>
            <a:spLocks noGrp="1"/>
          </p:cNvSpPr>
          <p:nvPr>
            <p:ph type="sldNum" sz="quarter" idx="26"/>
          </p:nvPr>
        </p:nvSpPr>
        <p:spPr>
          <a:xfrm>
            <a:off x="607809" y="6311900"/>
            <a:ext cx="399288" cy="365125"/>
          </a:xfrm>
        </p:spPr>
        <p:txBody>
          <a:bodyPr/>
          <a:lstStyle>
            <a:lvl1pPr>
              <a:defRPr>
                <a:solidFill>
                  <a:srgbClr val="FFFFFF"/>
                </a:solidFill>
              </a:defRPr>
            </a:lvl1pPr>
          </a:lstStyle>
          <a:p>
            <a:fld id="{B1356FBF-028C-F74E-A7B4-9B8ED246DD1B}" type="slidenum">
              <a:rPr lang="en-US" smtClean="0"/>
              <a:pPr/>
              <a:t>‹#›</a:t>
            </a:fld>
            <a:endParaRPr lang="en-US"/>
          </a:p>
        </p:txBody>
      </p:sp>
      <p:sp>
        <p:nvSpPr>
          <p:cNvPr id="3" name="Text Placeholder 24">
            <a:extLst>
              <a:ext uri="{FF2B5EF4-FFF2-40B4-BE49-F238E27FC236}">
                <a16:creationId xmlns:a16="http://schemas.microsoft.com/office/drawing/2014/main" id="{58875558-892B-B10B-6AC9-01A99F86FC30}"/>
              </a:ext>
            </a:extLst>
          </p:cNvPr>
          <p:cNvSpPr>
            <a:spLocks noGrp="1"/>
          </p:cNvSpPr>
          <p:nvPr>
            <p:ph type="body" sz="quarter" idx="23" hasCustomPrompt="1"/>
          </p:nvPr>
        </p:nvSpPr>
        <p:spPr>
          <a:xfrm>
            <a:off x="635035" y="647231"/>
            <a:ext cx="3236878" cy="593740"/>
          </a:xfrm>
          <a:prstGeom prst="rect">
            <a:avLst/>
          </a:prstGeom>
        </p:spPr>
        <p:txBody>
          <a:bodyPr>
            <a:normAutofit/>
          </a:bodyPr>
          <a:lstStyle>
            <a:lvl1pPr marL="0" indent="0">
              <a:buNone/>
              <a:defRPr sz="3600" b="0" i="0">
                <a:solidFill>
                  <a:srgbClr val="005C63"/>
                </a:solidFill>
                <a:latin typeface="Segoe Sans Display" pitchFamily="2" charset="0"/>
                <a:cs typeface="Segoe Sans Display" pitchFamily="2" charset="0"/>
              </a:defRPr>
            </a:lvl1pPr>
          </a:lstStyle>
          <a:p>
            <a:pPr lvl="0"/>
            <a:r>
              <a:rPr lang="en-US"/>
              <a:t>Page title</a:t>
            </a:r>
          </a:p>
        </p:txBody>
      </p:sp>
    </p:spTree>
    <p:extLst>
      <p:ext uri="{BB962C8B-B14F-4D97-AF65-F5344CB8AC3E}">
        <p14:creationId xmlns:p14="http://schemas.microsoft.com/office/powerpoint/2010/main" val="646935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solidFill>
          <a:srgbClr val="F5F1E9"/>
        </a:solidFill>
        <a:effectLst/>
      </p:bgPr>
    </p:bg>
    <p:spTree>
      <p:nvGrpSpPr>
        <p:cNvPr id="1" name=""/>
        <p:cNvGrpSpPr/>
        <p:nvPr/>
      </p:nvGrpSpPr>
      <p:grpSpPr>
        <a:xfrm>
          <a:off x="0" y="0"/>
          <a:ext cx="0" cy="0"/>
          <a:chOff x="0" y="0"/>
          <a:chExt cx="0" cy="0"/>
        </a:xfrm>
      </p:grpSpPr>
      <p:pic>
        <p:nvPicPr>
          <p:cNvPr id="12" name="Picture 11" descr="A close-up of a planet&#10;&#10;Description automatically generated with low confidence">
            <a:extLst>
              <a:ext uri="{FF2B5EF4-FFF2-40B4-BE49-F238E27FC236}">
                <a16:creationId xmlns:a16="http://schemas.microsoft.com/office/drawing/2014/main" id="{9CFFB900-8FDF-FD63-9246-8B42EEBA59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00501" y="0"/>
            <a:ext cx="8191499" cy="6858000"/>
          </a:xfrm>
          <a:prstGeom prst="rect">
            <a:avLst/>
          </a:prstGeom>
        </p:spPr>
      </p:pic>
      <p:sp>
        <p:nvSpPr>
          <p:cNvPr id="14" name="Rectangle 13">
            <a:extLst>
              <a:ext uri="{FF2B5EF4-FFF2-40B4-BE49-F238E27FC236}">
                <a16:creationId xmlns:a16="http://schemas.microsoft.com/office/drawing/2014/main" id="{58EF0059-80A3-8C4A-608D-8AEABA37EC28}"/>
              </a:ext>
            </a:extLst>
          </p:cNvPr>
          <p:cNvSpPr/>
          <p:nvPr userDrawn="1"/>
        </p:nvSpPr>
        <p:spPr bwMode="auto">
          <a:xfrm>
            <a:off x="5137312" y="0"/>
            <a:ext cx="7054688" cy="6858000"/>
          </a:xfrm>
          <a:prstGeom prst="rect">
            <a:avLst/>
          </a:prstGeom>
          <a:solidFill>
            <a:srgbClr val="F2F2F2">
              <a:alpha val="2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42977"/>
            <a:ext cx="4167887" cy="1938992"/>
          </a:xfrm>
        </p:spPr>
        <p:txBody>
          <a:bodyPr wrap="square" anchor="b" anchorCtr="0">
            <a:spAutoFit/>
          </a:bodyPr>
          <a:lstStyle>
            <a:lvl1pPr marL="0" algn="l" defTabSz="932742" rtl="0" eaLnBrk="1" latinLnBrk="0" hangingPunct="1">
              <a:lnSpc>
                <a:spcPct val="100000"/>
              </a:lnSpc>
              <a:spcBef>
                <a:spcPct val="0"/>
              </a:spcBef>
              <a:buNone/>
              <a:defRPr lang="en-US" sz="6000" b="0" i="0" kern="1200" cap="none" spc="-50" baseline="0" dirty="0">
                <a:ln w="3175">
                  <a:noFill/>
                </a:ln>
                <a:solidFill>
                  <a:schemeClr val="accent3"/>
                </a:solidFill>
                <a:effectLst/>
                <a:latin typeface="Segoe Sans Display" pitchFamily="2" charset="0"/>
                <a:ea typeface="+mn-ea"/>
                <a:cs typeface="Segoe Sans Display" pitchFamily="2" charset="0"/>
              </a:defRPr>
            </a:lvl1pPr>
          </a:lstStyle>
          <a:p>
            <a:r>
              <a:rPr lang="en-US"/>
              <a:t>Master slide title</a:t>
            </a:r>
          </a:p>
        </p:txBody>
      </p:sp>
      <p:pic>
        <p:nvPicPr>
          <p:cNvPr id="8" name="Picture 7">
            <a:extLst>
              <a:ext uri="{FF2B5EF4-FFF2-40B4-BE49-F238E27FC236}">
                <a16:creationId xmlns:a16="http://schemas.microsoft.com/office/drawing/2014/main" id="{06C521B2-9C6D-BA85-A932-76DF4D2B0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26063" y="692728"/>
            <a:ext cx="6277674" cy="5721928"/>
          </a:xfrm>
          <a:prstGeom prst="rect">
            <a:avLst/>
          </a:prstGeom>
        </p:spPr>
      </p:pic>
      <p:sp>
        <p:nvSpPr>
          <p:cNvPr id="3" name="Subtitle 2">
            <a:extLst>
              <a:ext uri="{FF2B5EF4-FFF2-40B4-BE49-F238E27FC236}">
                <a16:creationId xmlns:a16="http://schemas.microsoft.com/office/drawing/2014/main" id="{CF82C55D-1EB3-D35A-26A9-6B6316BE8514}"/>
              </a:ext>
            </a:extLst>
          </p:cNvPr>
          <p:cNvSpPr>
            <a:spLocks noGrp="1"/>
          </p:cNvSpPr>
          <p:nvPr>
            <p:ph type="subTitle" idx="1" hasCustomPrompt="1"/>
          </p:nvPr>
        </p:nvSpPr>
        <p:spPr>
          <a:xfrm>
            <a:off x="584200" y="4918222"/>
            <a:ext cx="4167887" cy="817719"/>
          </a:xfrm>
          <a:prstGeom prst="rect">
            <a:avLst/>
          </a:prstGeom>
        </p:spPr>
        <p:txBody>
          <a:bodyPr>
            <a:noAutofit/>
          </a:bodyPr>
          <a:lstStyle>
            <a:lvl1pPr marL="0" indent="0" algn="l">
              <a:buNone/>
              <a:defRPr sz="1600" b="0" i="0">
                <a:solidFill>
                  <a:srgbClr val="000000"/>
                </a:solidFill>
                <a:latin typeface="Segoe Sans Display" pitchFamily="2" charset="0"/>
                <a:cs typeface="Segoe Sans Display"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4">
            <a:extLst>
              <a:ext uri="{FF2B5EF4-FFF2-40B4-BE49-F238E27FC236}">
                <a16:creationId xmlns:a16="http://schemas.microsoft.com/office/drawing/2014/main" id="{129BEDE4-8BE4-AA53-C77B-D52B2FDA5B8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 r="-3390"/>
          <a:stretch/>
        </p:blipFill>
        <p:spPr>
          <a:xfrm>
            <a:off x="498197" y="319028"/>
            <a:ext cx="1566909" cy="544002"/>
          </a:xfrm>
          <a:prstGeom prst="rect">
            <a:avLst/>
          </a:prstGeom>
        </p:spPr>
      </p:pic>
    </p:spTree>
    <p:extLst>
      <p:ext uri="{BB962C8B-B14F-4D97-AF65-F5344CB8AC3E}">
        <p14:creationId xmlns:p14="http://schemas.microsoft.com/office/powerpoint/2010/main" val="658824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Quote slide_option two">
    <p:bg>
      <p:bgPr>
        <a:gradFill>
          <a:gsLst>
            <a:gs pos="0">
              <a:srgbClr val="C03BC4"/>
            </a:gs>
            <a:gs pos="99000">
              <a:srgbClr val="F4364C"/>
            </a:gs>
          </a:gsLst>
          <a:lin ang="0" scaled="1"/>
        </a:gradFill>
        <a:effectLst/>
      </p:bgPr>
    </p:bg>
    <p:spTree>
      <p:nvGrpSpPr>
        <p:cNvPr id="1" name=""/>
        <p:cNvGrpSpPr/>
        <p:nvPr/>
      </p:nvGrpSpPr>
      <p:grpSpPr>
        <a:xfrm>
          <a:off x="0" y="0"/>
          <a:ext cx="0" cy="0"/>
          <a:chOff x="0" y="0"/>
          <a:chExt cx="0" cy="0"/>
        </a:xfrm>
      </p:grpSpPr>
      <p:sp>
        <p:nvSpPr>
          <p:cNvPr id="10" name="Content Placeholder 96">
            <a:extLst>
              <a:ext uri="{FF2B5EF4-FFF2-40B4-BE49-F238E27FC236}">
                <a16:creationId xmlns:a16="http://schemas.microsoft.com/office/drawing/2014/main" id="{09D8FACC-399B-9204-41ED-0EB2EA66C15B}"/>
              </a:ext>
            </a:extLst>
          </p:cNvPr>
          <p:cNvSpPr>
            <a:spLocks noGrp="1"/>
          </p:cNvSpPr>
          <p:nvPr>
            <p:ph sz="quarter" idx="10" hasCustomPrompt="1"/>
          </p:nvPr>
        </p:nvSpPr>
        <p:spPr>
          <a:xfrm>
            <a:off x="4450432" y="647231"/>
            <a:ext cx="6444247" cy="3714512"/>
          </a:xfrm>
          <a:prstGeom prst="rect">
            <a:avLst/>
          </a:prstGeom>
        </p:spPr>
        <p:txBody>
          <a:bodyPr>
            <a:noAutofit/>
          </a:bodyPr>
          <a:lstStyle>
            <a:lvl1pPr marL="0" indent="0">
              <a:buNone/>
              <a:defRPr sz="2600" b="0" i="0">
                <a:solidFill>
                  <a:srgbClr val="FFFFFF"/>
                </a:solidFill>
                <a:latin typeface="Segoe Sans Text Semilight" pitchFamily="2" charset="0"/>
                <a:cs typeface="Segoe Sans Text Semiligh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ellamco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redolar</a:t>
            </a:r>
            <a:r>
              <a:rPr lang="en-US"/>
              <a:t>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Excepterur</a:t>
            </a:r>
            <a:r>
              <a:rPr lang="en-US"/>
              <a:t> </a:t>
            </a:r>
            <a:r>
              <a:rPr lang="en-US" err="1"/>
              <a:t>sint</a:t>
            </a:r>
            <a:r>
              <a:rPr lang="en-US"/>
              <a:t> </a:t>
            </a:r>
            <a:r>
              <a:rPr lang="en-US" err="1"/>
              <a:t>occae</a:t>
            </a:r>
            <a:r>
              <a:rPr lang="en-US"/>
              <a:t>.”</a:t>
            </a:r>
          </a:p>
        </p:txBody>
      </p:sp>
      <p:sp>
        <p:nvSpPr>
          <p:cNvPr id="11" name="Text Placeholder 24">
            <a:extLst>
              <a:ext uri="{FF2B5EF4-FFF2-40B4-BE49-F238E27FC236}">
                <a16:creationId xmlns:a16="http://schemas.microsoft.com/office/drawing/2014/main" id="{B6A085E4-DB82-1DA8-55A5-C46C84AEBDAF}"/>
              </a:ext>
            </a:extLst>
          </p:cNvPr>
          <p:cNvSpPr>
            <a:spLocks noGrp="1"/>
          </p:cNvSpPr>
          <p:nvPr>
            <p:ph type="body" sz="quarter" idx="24" hasCustomPrompt="1"/>
          </p:nvPr>
        </p:nvSpPr>
        <p:spPr>
          <a:xfrm>
            <a:off x="4450432" y="4662502"/>
            <a:ext cx="6444247" cy="338554"/>
          </a:xfrm>
          <a:prstGeom prst="rect">
            <a:avLst/>
          </a:prstGeom>
        </p:spPr>
        <p:txBody>
          <a:bodyPr>
            <a:normAutofit/>
          </a:bodyPr>
          <a:lstStyle>
            <a:lvl1pPr marL="0" indent="0">
              <a:buNone/>
              <a:defRPr sz="1000" b="1" i="0">
                <a:solidFill>
                  <a:srgbClr val="FFFFFF"/>
                </a:solidFill>
                <a:latin typeface="Segoe Sans Small Semibold" pitchFamily="2" charset="0"/>
                <a:cs typeface="Segoe Sans Small Semibold" pitchFamily="2" charset="0"/>
              </a:defRPr>
            </a:lvl1pPr>
          </a:lstStyle>
          <a:p>
            <a:pPr lvl="0"/>
            <a:r>
              <a:rPr lang="en-US"/>
              <a:t>&gt;link to source</a:t>
            </a:r>
          </a:p>
        </p:txBody>
      </p:sp>
      <p:sp>
        <p:nvSpPr>
          <p:cNvPr id="12" name="Footer Placeholder 25">
            <a:extLst>
              <a:ext uri="{FF2B5EF4-FFF2-40B4-BE49-F238E27FC236}">
                <a16:creationId xmlns:a16="http://schemas.microsoft.com/office/drawing/2014/main" id="{7775372A-30F8-70D3-5F93-AB55D46328E0}"/>
              </a:ext>
            </a:extLst>
          </p:cNvPr>
          <p:cNvSpPr>
            <a:spLocks noGrp="1"/>
          </p:cNvSpPr>
          <p:nvPr>
            <p:ph type="ftr" sz="quarter" idx="25"/>
          </p:nvPr>
        </p:nvSpPr>
        <p:spPr>
          <a:xfrm>
            <a:off x="1007097" y="6311900"/>
            <a:ext cx="2078736" cy="365125"/>
          </a:xfrm>
        </p:spPr>
        <p:txBody>
          <a:bodyPr/>
          <a:lstStyle>
            <a:lvl1pPr>
              <a:defRPr>
                <a:solidFill>
                  <a:srgbClr val="FFFFFF"/>
                </a:solidFill>
              </a:defRPr>
            </a:lvl1pPr>
          </a:lstStyle>
          <a:p>
            <a:r>
              <a:rPr lang="en-US"/>
              <a:t>Microsoft Fabric</a:t>
            </a:r>
          </a:p>
        </p:txBody>
      </p:sp>
      <p:sp>
        <p:nvSpPr>
          <p:cNvPr id="13" name="Slide Number Placeholder 26">
            <a:extLst>
              <a:ext uri="{FF2B5EF4-FFF2-40B4-BE49-F238E27FC236}">
                <a16:creationId xmlns:a16="http://schemas.microsoft.com/office/drawing/2014/main" id="{A85E68D9-DAFB-EE1E-5D51-D2225CF6475B}"/>
              </a:ext>
            </a:extLst>
          </p:cNvPr>
          <p:cNvSpPr>
            <a:spLocks noGrp="1"/>
          </p:cNvSpPr>
          <p:nvPr>
            <p:ph type="sldNum" sz="quarter" idx="26"/>
          </p:nvPr>
        </p:nvSpPr>
        <p:spPr>
          <a:xfrm>
            <a:off x="607809" y="6311900"/>
            <a:ext cx="399288" cy="365125"/>
          </a:xfrm>
        </p:spPr>
        <p:txBody>
          <a:bodyPr/>
          <a:lstStyle>
            <a:lvl1pPr>
              <a:defRPr>
                <a:solidFill>
                  <a:srgbClr val="FFFFFF"/>
                </a:solidFill>
              </a:defRPr>
            </a:lvl1pPr>
          </a:lstStyle>
          <a:p>
            <a:fld id="{B1356FBF-028C-F74E-A7B4-9B8ED246DD1B}" type="slidenum">
              <a:rPr lang="en-US" smtClean="0"/>
              <a:pPr/>
              <a:t>‹#›</a:t>
            </a:fld>
            <a:endParaRPr lang="en-US"/>
          </a:p>
        </p:txBody>
      </p:sp>
      <p:sp>
        <p:nvSpPr>
          <p:cNvPr id="3" name="Text Placeholder 24">
            <a:extLst>
              <a:ext uri="{FF2B5EF4-FFF2-40B4-BE49-F238E27FC236}">
                <a16:creationId xmlns:a16="http://schemas.microsoft.com/office/drawing/2014/main" id="{58875558-892B-B10B-6AC9-01A99F86FC30}"/>
              </a:ext>
            </a:extLst>
          </p:cNvPr>
          <p:cNvSpPr>
            <a:spLocks noGrp="1"/>
          </p:cNvSpPr>
          <p:nvPr>
            <p:ph type="body" sz="quarter" idx="23" hasCustomPrompt="1"/>
          </p:nvPr>
        </p:nvSpPr>
        <p:spPr>
          <a:xfrm>
            <a:off x="635035" y="647231"/>
            <a:ext cx="3236878" cy="593740"/>
          </a:xfrm>
          <a:prstGeom prst="rect">
            <a:avLst/>
          </a:prstGeom>
        </p:spPr>
        <p:txBody>
          <a:bodyPr>
            <a:normAutofit/>
          </a:bodyPr>
          <a:lstStyle>
            <a:lvl1pPr marL="0" indent="0">
              <a:buNone/>
              <a:defRPr sz="3600" b="0" i="0">
                <a:solidFill>
                  <a:srgbClr val="FFFFFF"/>
                </a:solidFill>
                <a:latin typeface="Segoe Sans Display" pitchFamily="2" charset="0"/>
                <a:cs typeface="Segoe Sans Display" pitchFamily="2" charset="0"/>
              </a:defRPr>
            </a:lvl1pPr>
          </a:lstStyle>
          <a:p>
            <a:pPr lvl="0"/>
            <a:r>
              <a:rPr lang="en-US"/>
              <a:t>Page title</a:t>
            </a:r>
          </a:p>
        </p:txBody>
      </p:sp>
    </p:spTree>
    <p:extLst>
      <p:ext uri="{BB962C8B-B14F-4D97-AF65-F5344CB8AC3E}">
        <p14:creationId xmlns:p14="http://schemas.microsoft.com/office/powerpoint/2010/main" val="1460761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with pictures on right side_seafoam">
    <p:bg>
      <p:bgPr>
        <a:solidFill>
          <a:srgbClr val="FFFFFF"/>
        </a:solidFill>
        <a:effectLst/>
      </p:bgPr>
    </p:bg>
    <p:spTree>
      <p:nvGrpSpPr>
        <p:cNvPr id="1" name=""/>
        <p:cNvGrpSpPr/>
        <p:nvPr/>
      </p:nvGrpSpPr>
      <p:grpSpPr>
        <a:xfrm>
          <a:off x="0" y="0"/>
          <a:ext cx="0" cy="0"/>
          <a:chOff x="0" y="0"/>
          <a:chExt cx="0" cy="0"/>
        </a:xfrm>
      </p:grpSpPr>
      <p:sp>
        <p:nvSpPr>
          <p:cNvPr id="3" name="Text Placeholder 24">
            <a:extLst>
              <a:ext uri="{FF2B5EF4-FFF2-40B4-BE49-F238E27FC236}">
                <a16:creationId xmlns:a16="http://schemas.microsoft.com/office/drawing/2014/main" id="{647AB30B-6B25-9C52-DD55-EA230F82E220}"/>
              </a:ext>
            </a:extLst>
          </p:cNvPr>
          <p:cNvSpPr>
            <a:spLocks noGrp="1"/>
          </p:cNvSpPr>
          <p:nvPr>
            <p:ph type="body" sz="quarter" idx="23" hasCustomPrompt="1"/>
          </p:nvPr>
        </p:nvSpPr>
        <p:spPr>
          <a:xfrm>
            <a:off x="635035" y="647230"/>
            <a:ext cx="2891804" cy="673569"/>
          </a:xfrm>
          <a:prstGeom prst="rect">
            <a:avLst/>
          </a:prstGeom>
        </p:spPr>
        <p:txBody>
          <a:bodyPr>
            <a:noAutofit/>
          </a:bodyPr>
          <a:lstStyle>
            <a:lvl1pPr marL="0" indent="0">
              <a:buNone/>
              <a:defRPr sz="3600" b="0" i="0">
                <a:solidFill>
                  <a:schemeClr val="tx1"/>
                </a:solidFill>
                <a:latin typeface="Segoe Sans Display" pitchFamily="2" charset="0"/>
                <a:cs typeface="Segoe Sans Display" pitchFamily="2" charset="0"/>
              </a:defRPr>
            </a:lvl1pPr>
          </a:lstStyle>
          <a:p>
            <a:pPr lvl="0"/>
            <a:r>
              <a:rPr lang="en-US"/>
              <a:t>Page title</a:t>
            </a:r>
          </a:p>
        </p:txBody>
      </p:sp>
      <p:sp>
        <p:nvSpPr>
          <p:cNvPr id="4" name="Text Placeholder 24">
            <a:extLst>
              <a:ext uri="{FF2B5EF4-FFF2-40B4-BE49-F238E27FC236}">
                <a16:creationId xmlns:a16="http://schemas.microsoft.com/office/drawing/2014/main" id="{61393929-3876-7075-DBB0-3529420A50A0}"/>
              </a:ext>
            </a:extLst>
          </p:cNvPr>
          <p:cNvSpPr>
            <a:spLocks noGrp="1"/>
          </p:cNvSpPr>
          <p:nvPr>
            <p:ph type="body" sz="quarter" idx="24" hasCustomPrompt="1"/>
          </p:nvPr>
        </p:nvSpPr>
        <p:spPr>
          <a:xfrm>
            <a:off x="635035" y="1850760"/>
            <a:ext cx="2891804" cy="2802883"/>
          </a:xfrm>
          <a:prstGeom prst="rect">
            <a:avLst/>
          </a:prstGeom>
        </p:spPr>
        <p:txBody>
          <a:bodyPr>
            <a:noAutofit/>
          </a:bodyPr>
          <a:lstStyle>
            <a:lvl1pPr marL="0" indent="0">
              <a:lnSpc>
                <a:spcPct val="100000"/>
              </a:lnSpc>
              <a:buFontTx/>
              <a:buNone/>
              <a:defRPr sz="1400" b="0" i="0">
                <a:solidFill>
                  <a:schemeClr val="bg1"/>
                </a:solidFill>
                <a:latin typeface="Segoe Sans Text Semilight" pitchFamily="2" charset="0"/>
                <a:cs typeface="Segoe Sans Text Semiligh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ellamco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redolar</a:t>
            </a:r>
            <a:r>
              <a:rPr lang="en-US"/>
              <a:t>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Excepterur</a:t>
            </a:r>
            <a:r>
              <a:rPr lang="en-US"/>
              <a:t> </a:t>
            </a:r>
            <a:r>
              <a:rPr lang="en-US" err="1"/>
              <a:t>sint</a:t>
            </a:r>
            <a:r>
              <a:rPr lang="en-US"/>
              <a:t> </a:t>
            </a:r>
            <a:r>
              <a:rPr lang="en-US" err="1"/>
              <a:t>occae</a:t>
            </a:r>
            <a:endParaRPr lang="en-US"/>
          </a:p>
        </p:txBody>
      </p:sp>
      <p:sp>
        <p:nvSpPr>
          <p:cNvPr id="5" name="Footer Placeholder 25">
            <a:extLst>
              <a:ext uri="{FF2B5EF4-FFF2-40B4-BE49-F238E27FC236}">
                <a16:creationId xmlns:a16="http://schemas.microsoft.com/office/drawing/2014/main" id="{80549859-3554-905A-844F-755403991965}"/>
              </a:ext>
            </a:extLst>
          </p:cNvPr>
          <p:cNvSpPr>
            <a:spLocks noGrp="1"/>
          </p:cNvSpPr>
          <p:nvPr>
            <p:ph type="ftr" sz="quarter" idx="25"/>
          </p:nvPr>
        </p:nvSpPr>
        <p:spPr>
          <a:xfrm>
            <a:off x="1007097" y="6311900"/>
            <a:ext cx="2078736" cy="365125"/>
          </a:xfrm>
        </p:spPr>
        <p:txBody>
          <a:bodyPr/>
          <a:lstStyle/>
          <a:p>
            <a:r>
              <a:rPr lang="en-US"/>
              <a:t>Microsoft Fabric</a:t>
            </a:r>
          </a:p>
        </p:txBody>
      </p:sp>
      <p:sp>
        <p:nvSpPr>
          <p:cNvPr id="6" name="Slide Number Placeholder 26">
            <a:extLst>
              <a:ext uri="{FF2B5EF4-FFF2-40B4-BE49-F238E27FC236}">
                <a16:creationId xmlns:a16="http://schemas.microsoft.com/office/drawing/2014/main" id="{72B42226-58C3-41D5-C7C7-26648D06DCB0}"/>
              </a:ext>
            </a:extLst>
          </p:cNvPr>
          <p:cNvSpPr>
            <a:spLocks noGrp="1"/>
          </p:cNvSpPr>
          <p:nvPr>
            <p:ph type="sldNum" sz="quarter" idx="26"/>
          </p:nvPr>
        </p:nvSpPr>
        <p:spPr>
          <a:xfrm>
            <a:off x="607809" y="6311900"/>
            <a:ext cx="399288" cy="365125"/>
          </a:xfrm>
        </p:spPr>
        <p:txBody>
          <a:bodyPr/>
          <a:lstStyle/>
          <a:p>
            <a:fld id="{B1356FBF-028C-F74E-A7B4-9B8ED246DD1B}" type="slidenum">
              <a:rPr lang="en-US" smtClean="0"/>
              <a:pPr/>
              <a:t>‹#›</a:t>
            </a:fld>
            <a:endParaRPr lang="en-US"/>
          </a:p>
        </p:txBody>
      </p:sp>
      <p:sp>
        <p:nvSpPr>
          <p:cNvPr id="17" name="Text Placeholder 24">
            <a:extLst>
              <a:ext uri="{FF2B5EF4-FFF2-40B4-BE49-F238E27FC236}">
                <a16:creationId xmlns:a16="http://schemas.microsoft.com/office/drawing/2014/main" id="{C0401A82-7B82-4288-EBCA-1F0D7C80F5CE}"/>
              </a:ext>
            </a:extLst>
          </p:cNvPr>
          <p:cNvSpPr>
            <a:spLocks noGrp="1"/>
          </p:cNvSpPr>
          <p:nvPr>
            <p:ph type="body" sz="quarter" idx="27" hasCustomPrompt="1"/>
          </p:nvPr>
        </p:nvSpPr>
        <p:spPr>
          <a:xfrm>
            <a:off x="635035" y="4856780"/>
            <a:ext cx="2891804" cy="254563"/>
          </a:xfrm>
          <a:prstGeom prst="rect">
            <a:avLst/>
          </a:prstGeom>
        </p:spPr>
        <p:txBody>
          <a:bodyPr>
            <a:noAutofit/>
          </a:bodyPr>
          <a:lstStyle>
            <a:lvl1pPr marL="0" indent="0">
              <a:buNone/>
              <a:defRPr sz="1000" b="1" i="0">
                <a:solidFill>
                  <a:schemeClr val="tx1"/>
                </a:solidFill>
                <a:latin typeface="Segoe Sans Small" pitchFamily="2" charset="0"/>
                <a:cs typeface="Segoe Sans Small" pitchFamily="2" charset="0"/>
              </a:defRPr>
            </a:lvl1pPr>
          </a:lstStyle>
          <a:p>
            <a:pPr lvl="0"/>
            <a:r>
              <a:rPr lang="en-US"/>
              <a:t>&gt;link to source</a:t>
            </a:r>
          </a:p>
        </p:txBody>
      </p:sp>
      <p:sp>
        <p:nvSpPr>
          <p:cNvPr id="7" name="Picture Placeholder 6">
            <a:extLst>
              <a:ext uri="{FF2B5EF4-FFF2-40B4-BE49-F238E27FC236}">
                <a16:creationId xmlns:a16="http://schemas.microsoft.com/office/drawing/2014/main" id="{9F71D525-4DC4-DFA6-7948-12A0828DA29B}"/>
              </a:ext>
            </a:extLst>
          </p:cNvPr>
          <p:cNvSpPr>
            <a:spLocks noGrp="1"/>
          </p:cNvSpPr>
          <p:nvPr>
            <p:ph type="pic" sz="quarter" idx="28"/>
          </p:nvPr>
        </p:nvSpPr>
        <p:spPr>
          <a:xfrm>
            <a:off x="4229100" y="0"/>
            <a:ext cx="7962899" cy="6858000"/>
          </a:xfrm>
          <a:prstGeom prst="rect">
            <a:avLst/>
          </a:prstGeom>
          <a:solidFill>
            <a:schemeClr val="tx1"/>
          </a:solidFill>
        </p:spPr>
        <p:txBody>
          <a:bodyPr/>
          <a:lstStyle>
            <a:lvl1pPr marL="0" indent="0">
              <a:buNone/>
              <a:defRPr>
                <a:solidFill>
                  <a:schemeClr val="tx1">
                    <a:lumMod val="20000"/>
                    <a:lumOff val="80000"/>
                  </a:schemeClr>
                </a:solidFill>
              </a:defRPr>
            </a:lvl1pPr>
          </a:lstStyle>
          <a:p>
            <a:r>
              <a:rPr lang="en-US"/>
              <a:t>Click icon to add picture</a:t>
            </a:r>
          </a:p>
        </p:txBody>
      </p:sp>
    </p:spTree>
    <p:extLst>
      <p:ext uri="{BB962C8B-B14F-4D97-AF65-F5344CB8AC3E}">
        <p14:creationId xmlns:p14="http://schemas.microsoft.com/office/powerpoint/2010/main" val="1469489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slide">
    <p:bg>
      <p:bgPr>
        <a:solidFill>
          <a:srgbClr val="0078D4"/>
        </a:solidFill>
        <a:effectLst/>
      </p:bgPr>
    </p:bg>
    <p:spTree>
      <p:nvGrpSpPr>
        <p:cNvPr id="1" name=""/>
        <p:cNvGrpSpPr/>
        <p:nvPr/>
      </p:nvGrpSpPr>
      <p:grpSpPr>
        <a:xfrm>
          <a:off x="0" y="0"/>
          <a:ext cx="0" cy="0"/>
          <a:chOff x="0" y="0"/>
          <a:chExt cx="0" cy="0"/>
        </a:xfrm>
      </p:grpSpPr>
      <p:sp>
        <p:nvSpPr>
          <p:cNvPr id="10" name="Content Placeholder 96">
            <a:extLst>
              <a:ext uri="{FF2B5EF4-FFF2-40B4-BE49-F238E27FC236}">
                <a16:creationId xmlns:a16="http://schemas.microsoft.com/office/drawing/2014/main" id="{09D8FACC-399B-9204-41ED-0EB2EA66C15B}"/>
              </a:ext>
            </a:extLst>
          </p:cNvPr>
          <p:cNvSpPr>
            <a:spLocks noGrp="1"/>
          </p:cNvSpPr>
          <p:nvPr>
            <p:ph sz="quarter" idx="10" hasCustomPrompt="1"/>
          </p:nvPr>
        </p:nvSpPr>
        <p:spPr>
          <a:xfrm>
            <a:off x="4450433" y="647232"/>
            <a:ext cx="6444247" cy="1257768"/>
          </a:xfrm>
          <a:prstGeom prst="rect">
            <a:avLst/>
          </a:prstGeom>
        </p:spPr>
        <p:txBody>
          <a:bodyPr>
            <a:noAutofit/>
          </a:bodyPr>
          <a:lstStyle>
            <a:lvl1pPr marL="0" indent="0">
              <a:buNone/>
              <a:defRPr sz="2600" b="0" i="0">
                <a:solidFill>
                  <a:srgbClr val="FFFFFF"/>
                </a:solidFill>
                <a:latin typeface="Segoe Sans Display" pitchFamily="2" charset="0"/>
                <a:cs typeface="Segoe Sans Display" pitchFamily="2" charset="0"/>
              </a:defRPr>
            </a:lvl1pPr>
          </a:lstStyle>
          <a:p>
            <a:pPr lvl="0"/>
            <a:r>
              <a:rPr lang="en-US"/>
              <a:t>Headline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tempo.</a:t>
            </a:r>
          </a:p>
        </p:txBody>
      </p:sp>
      <p:sp>
        <p:nvSpPr>
          <p:cNvPr id="11" name="Text Placeholder 24">
            <a:extLst>
              <a:ext uri="{FF2B5EF4-FFF2-40B4-BE49-F238E27FC236}">
                <a16:creationId xmlns:a16="http://schemas.microsoft.com/office/drawing/2014/main" id="{B6A085E4-DB82-1DA8-55A5-C46C84AEBDAF}"/>
              </a:ext>
            </a:extLst>
          </p:cNvPr>
          <p:cNvSpPr>
            <a:spLocks noGrp="1"/>
          </p:cNvSpPr>
          <p:nvPr>
            <p:ph type="body" sz="quarter" idx="24" hasCustomPrompt="1"/>
          </p:nvPr>
        </p:nvSpPr>
        <p:spPr>
          <a:xfrm>
            <a:off x="4447963" y="4855637"/>
            <a:ext cx="6444247" cy="279397"/>
          </a:xfrm>
          <a:prstGeom prst="rect">
            <a:avLst/>
          </a:prstGeom>
        </p:spPr>
        <p:txBody>
          <a:bodyPr>
            <a:normAutofit/>
          </a:bodyPr>
          <a:lstStyle>
            <a:lvl1pPr marL="0" indent="0">
              <a:buNone/>
              <a:defRPr sz="1000" b="1" i="0">
                <a:solidFill>
                  <a:srgbClr val="FFFFFF"/>
                </a:solidFill>
                <a:latin typeface="Segoe Sans Small Semibold" pitchFamily="2" charset="0"/>
                <a:cs typeface="Segoe Sans Small Semibold" pitchFamily="2" charset="0"/>
              </a:defRPr>
            </a:lvl1pPr>
          </a:lstStyle>
          <a:p>
            <a:pPr lvl="0"/>
            <a:r>
              <a:rPr lang="en-US"/>
              <a:t>&gt;link to source</a:t>
            </a:r>
          </a:p>
        </p:txBody>
      </p:sp>
      <p:sp>
        <p:nvSpPr>
          <p:cNvPr id="12" name="Footer Placeholder 25">
            <a:extLst>
              <a:ext uri="{FF2B5EF4-FFF2-40B4-BE49-F238E27FC236}">
                <a16:creationId xmlns:a16="http://schemas.microsoft.com/office/drawing/2014/main" id="{7775372A-30F8-70D3-5F93-AB55D46328E0}"/>
              </a:ext>
            </a:extLst>
          </p:cNvPr>
          <p:cNvSpPr>
            <a:spLocks noGrp="1"/>
          </p:cNvSpPr>
          <p:nvPr>
            <p:ph type="ftr" sz="quarter" idx="25"/>
          </p:nvPr>
        </p:nvSpPr>
        <p:spPr>
          <a:xfrm>
            <a:off x="1007097" y="6311900"/>
            <a:ext cx="2078736" cy="365125"/>
          </a:xfrm>
        </p:spPr>
        <p:txBody>
          <a:bodyPr/>
          <a:lstStyle>
            <a:lvl1pPr>
              <a:defRPr>
                <a:solidFill>
                  <a:srgbClr val="FFFFFF"/>
                </a:solidFill>
              </a:defRPr>
            </a:lvl1pPr>
          </a:lstStyle>
          <a:p>
            <a:r>
              <a:rPr lang="en-US"/>
              <a:t>Microsoft Fabric</a:t>
            </a:r>
          </a:p>
        </p:txBody>
      </p:sp>
      <p:sp>
        <p:nvSpPr>
          <p:cNvPr id="13" name="Slide Number Placeholder 26">
            <a:extLst>
              <a:ext uri="{FF2B5EF4-FFF2-40B4-BE49-F238E27FC236}">
                <a16:creationId xmlns:a16="http://schemas.microsoft.com/office/drawing/2014/main" id="{A85E68D9-DAFB-EE1E-5D51-D2225CF6475B}"/>
              </a:ext>
            </a:extLst>
          </p:cNvPr>
          <p:cNvSpPr>
            <a:spLocks noGrp="1"/>
          </p:cNvSpPr>
          <p:nvPr>
            <p:ph type="sldNum" sz="quarter" idx="26"/>
          </p:nvPr>
        </p:nvSpPr>
        <p:spPr>
          <a:xfrm>
            <a:off x="607809" y="6311900"/>
            <a:ext cx="399288" cy="365125"/>
          </a:xfrm>
        </p:spPr>
        <p:txBody>
          <a:bodyPr/>
          <a:lstStyle>
            <a:lvl1pPr>
              <a:defRPr>
                <a:solidFill>
                  <a:srgbClr val="FFFFFF"/>
                </a:solidFill>
              </a:defRPr>
            </a:lvl1pPr>
          </a:lstStyle>
          <a:p>
            <a:fld id="{B1356FBF-028C-F74E-A7B4-9B8ED246DD1B}" type="slidenum">
              <a:rPr lang="en-US" smtClean="0"/>
              <a:pPr/>
              <a:t>‹#›</a:t>
            </a:fld>
            <a:endParaRPr lang="en-US"/>
          </a:p>
        </p:txBody>
      </p:sp>
      <p:sp>
        <p:nvSpPr>
          <p:cNvPr id="2" name="Content Placeholder 96">
            <a:extLst>
              <a:ext uri="{FF2B5EF4-FFF2-40B4-BE49-F238E27FC236}">
                <a16:creationId xmlns:a16="http://schemas.microsoft.com/office/drawing/2014/main" id="{5B3E7DDA-4DFD-B7AA-C818-90435BE0818D}"/>
              </a:ext>
            </a:extLst>
          </p:cNvPr>
          <p:cNvSpPr>
            <a:spLocks noGrp="1"/>
          </p:cNvSpPr>
          <p:nvPr>
            <p:ph sz="quarter" idx="27" hasCustomPrompt="1"/>
          </p:nvPr>
        </p:nvSpPr>
        <p:spPr>
          <a:xfrm>
            <a:off x="4450432" y="2626843"/>
            <a:ext cx="6444247" cy="1898591"/>
          </a:xfrm>
          <a:prstGeom prst="rect">
            <a:avLst/>
          </a:prstGeom>
        </p:spPr>
        <p:txBody>
          <a:bodyPr>
            <a:noAutofit/>
          </a:bodyPr>
          <a:lstStyle>
            <a:lvl1pPr marL="285750" indent="-285750">
              <a:buFont typeface="Arial" panose="020B0604020202020204" pitchFamily="34" charset="0"/>
              <a:buChar char="•"/>
              <a:defRPr sz="1400" b="0" i="0">
                <a:solidFill>
                  <a:srgbClr val="FFFFFF"/>
                </a:solidFill>
                <a:latin typeface="Segoe Sans Text Semilight" pitchFamily="2" charset="0"/>
                <a:cs typeface="Segoe Sans Text Semiligh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ellamco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redolar</a:t>
            </a:r>
            <a:r>
              <a:rPr lang="en-US"/>
              <a:t>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lvl="0"/>
            <a:r>
              <a:rPr lang="en-US" err="1"/>
              <a:t>Excepterur</a:t>
            </a:r>
            <a:r>
              <a:rPr lang="en-US"/>
              <a:t> </a:t>
            </a:r>
            <a:r>
              <a:rPr lang="en-US" err="1"/>
              <a:t>sint</a:t>
            </a:r>
            <a:r>
              <a:rPr lang="en-US"/>
              <a:t> </a:t>
            </a:r>
            <a:r>
              <a:rPr lang="en-US" err="1"/>
              <a:t>occae</a:t>
            </a:r>
            <a:r>
              <a:rPr lang="en-US"/>
              <a:t>. Duis </a:t>
            </a:r>
            <a:r>
              <a:rPr lang="en-US" err="1"/>
              <a:t>aute</a:t>
            </a:r>
            <a:r>
              <a:rPr lang="en-US"/>
              <a:t> </a:t>
            </a:r>
            <a:r>
              <a:rPr lang="en-US" err="1"/>
              <a:t>irure</a:t>
            </a:r>
            <a:r>
              <a:rPr lang="en-US"/>
              <a:t> dolor in </a:t>
            </a:r>
            <a:r>
              <a:rPr lang="en-US" err="1"/>
              <a:t>redolar</a:t>
            </a:r>
            <a:r>
              <a:rPr lang="en-US"/>
              <a:t>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Excepterur</a:t>
            </a:r>
            <a:r>
              <a:rPr lang="en-US"/>
              <a:t> </a:t>
            </a:r>
            <a:r>
              <a:rPr lang="en-US" err="1"/>
              <a:t>sint</a:t>
            </a:r>
            <a:r>
              <a:rPr lang="en-US"/>
              <a:t> </a:t>
            </a:r>
            <a:r>
              <a:rPr lang="en-US" err="1"/>
              <a:t>occae</a:t>
            </a:r>
            <a:endParaRPr lang="en-US"/>
          </a:p>
        </p:txBody>
      </p:sp>
      <p:sp>
        <p:nvSpPr>
          <p:cNvPr id="3" name="Text Placeholder 24">
            <a:extLst>
              <a:ext uri="{FF2B5EF4-FFF2-40B4-BE49-F238E27FC236}">
                <a16:creationId xmlns:a16="http://schemas.microsoft.com/office/drawing/2014/main" id="{7C213266-236D-8FDB-6BC7-EA330441FC90}"/>
              </a:ext>
            </a:extLst>
          </p:cNvPr>
          <p:cNvSpPr>
            <a:spLocks noGrp="1"/>
          </p:cNvSpPr>
          <p:nvPr>
            <p:ph type="body" sz="quarter" idx="28" hasCustomPrompt="1"/>
          </p:nvPr>
        </p:nvSpPr>
        <p:spPr>
          <a:xfrm>
            <a:off x="4447963" y="2236346"/>
            <a:ext cx="1721666" cy="322761"/>
          </a:xfrm>
          <a:prstGeom prst="rect">
            <a:avLst/>
          </a:prstGeom>
        </p:spPr>
        <p:txBody>
          <a:bodyPr>
            <a:normAutofit/>
          </a:bodyPr>
          <a:lstStyle>
            <a:lvl1pPr marL="0" indent="0">
              <a:buNone/>
              <a:defRPr sz="1200" b="1" i="0">
                <a:solidFill>
                  <a:srgbClr val="8DE971"/>
                </a:solidFill>
                <a:latin typeface="Segoe Sans Small Semibold" pitchFamily="2" charset="0"/>
                <a:cs typeface="Segoe Sans Small Semibold" pitchFamily="2" charset="0"/>
              </a:defRPr>
            </a:lvl1pPr>
          </a:lstStyle>
          <a:p>
            <a:pPr lvl="0"/>
            <a:r>
              <a:rPr lang="en-US"/>
              <a:t>Page subtitle</a:t>
            </a:r>
          </a:p>
        </p:txBody>
      </p:sp>
      <p:sp>
        <p:nvSpPr>
          <p:cNvPr id="4" name="Text Placeholder 24">
            <a:extLst>
              <a:ext uri="{FF2B5EF4-FFF2-40B4-BE49-F238E27FC236}">
                <a16:creationId xmlns:a16="http://schemas.microsoft.com/office/drawing/2014/main" id="{7937AAC8-3F22-E515-FF02-2A4754831905}"/>
              </a:ext>
            </a:extLst>
          </p:cNvPr>
          <p:cNvSpPr>
            <a:spLocks noGrp="1"/>
          </p:cNvSpPr>
          <p:nvPr>
            <p:ph type="body" sz="quarter" idx="23" hasCustomPrompt="1"/>
          </p:nvPr>
        </p:nvSpPr>
        <p:spPr>
          <a:xfrm>
            <a:off x="635035" y="647231"/>
            <a:ext cx="3236878" cy="593740"/>
          </a:xfrm>
          <a:prstGeom prst="rect">
            <a:avLst/>
          </a:prstGeom>
        </p:spPr>
        <p:txBody>
          <a:bodyPr>
            <a:normAutofit/>
          </a:bodyPr>
          <a:lstStyle>
            <a:lvl1pPr marL="0" indent="0">
              <a:buNone/>
              <a:defRPr sz="3600" b="0" i="0">
                <a:solidFill>
                  <a:srgbClr val="8DE971"/>
                </a:solidFill>
                <a:latin typeface="Segoe Sans Display" pitchFamily="2" charset="0"/>
                <a:cs typeface="Segoe Sans Display" pitchFamily="2" charset="0"/>
              </a:defRPr>
            </a:lvl1pPr>
          </a:lstStyle>
          <a:p>
            <a:pPr lvl="0"/>
            <a:r>
              <a:rPr lang="en-US"/>
              <a:t>Page title</a:t>
            </a:r>
          </a:p>
        </p:txBody>
      </p:sp>
    </p:spTree>
    <p:extLst>
      <p:ext uri="{BB962C8B-B14F-4D97-AF65-F5344CB8AC3E}">
        <p14:creationId xmlns:p14="http://schemas.microsoft.com/office/powerpoint/2010/main" val="4249648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slide">
    <p:bg>
      <p:bgPr>
        <a:gradFill>
          <a:gsLst>
            <a:gs pos="0">
              <a:srgbClr val="C03BC4"/>
            </a:gs>
            <a:gs pos="99000">
              <a:srgbClr val="F4364C"/>
            </a:gs>
          </a:gsLst>
          <a:lin ang="0" scaled="1"/>
        </a:gradFill>
        <a:effectLst/>
      </p:bgPr>
    </p:bg>
    <p:spTree>
      <p:nvGrpSpPr>
        <p:cNvPr id="1" name=""/>
        <p:cNvGrpSpPr/>
        <p:nvPr/>
      </p:nvGrpSpPr>
      <p:grpSpPr>
        <a:xfrm>
          <a:off x="0" y="0"/>
          <a:ext cx="0" cy="0"/>
          <a:chOff x="0" y="0"/>
          <a:chExt cx="0" cy="0"/>
        </a:xfrm>
      </p:grpSpPr>
      <p:sp>
        <p:nvSpPr>
          <p:cNvPr id="10" name="Content Placeholder 96">
            <a:extLst>
              <a:ext uri="{FF2B5EF4-FFF2-40B4-BE49-F238E27FC236}">
                <a16:creationId xmlns:a16="http://schemas.microsoft.com/office/drawing/2014/main" id="{09D8FACC-399B-9204-41ED-0EB2EA66C15B}"/>
              </a:ext>
            </a:extLst>
          </p:cNvPr>
          <p:cNvSpPr>
            <a:spLocks noGrp="1"/>
          </p:cNvSpPr>
          <p:nvPr>
            <p:ph sz="quarter" idx="10" hasCustomPrompt="1"/>
          </p:nvPr>
        </p:nvSpPr>
        <p:spPr>
          <a:xfrm>
            <a:off x="4450433" y="647232"/>
            <a:ext cx="6444247" cy="1257768"/>
          </a:xfrm>
          <a:prstGeom prst="rect">
            <a:avLst/>
          </a:prstGeom>
        </p:spPr>
        <p:txBody>
          <a:bodyPr>
            <a:noAutofit/>
          </a:bodyPr>
          <a:lstStyle>
            <a:lvl1pPr marL="0" indent="0">
              <a:buNone/>
              <a:defRPr sz="2600" b="0" i="0">
                <a:solidFill>
                  <a:srgbClr val="FFFFFF"/>
                </a:solidFill>
                <a:latin typeface="Segoe Sans Display" pitchFamily="2" charset="0"/>
                <a:cs typeface="Segoe Sans Display" pitchFamily="2" charset="0"/>
              </a:defRPr>
            </a:lvl1pPr>
          </a:lstStyle>
          <a:p>
            <a:pPr lvl="0"/>
            <a:r>
              <a:rPr lang="en-US"/>
              <a:t>Headline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tempo.</a:t>
            </a:r>
          </a:p>
        </p:txBody>
      </p:sp>
      <p:sp>
        <p:nvSpPr>
          <p:cNvPr id="11" name="Text Placeholder 24">
            <a:extLst>
              <a:ext uri="{FF2B5EF4-FFF2-40B4-BE49-F238E27FC236}">
                <a16:creationId xmlns:a16="http://schemas.microsoft.com/office/drawing/2014/main" id="{B6A085E4-DB82-1DA8-55A5-C46C84AEBDAF}"/>
              </a:ext>
            </a:extLst>
          </p:cNvPr>
          <p:cNvSpPr>
            <a:spLocks noGrp="1"/>
          </p:cNvSpPr>
          <p:nvPr>
            <p:ph type="body" sz="quarter" idx="24" hasCustomPrompt="1"/>
          </p:nvPr>
        </p:nvSpPr>
        <p:spPr>
          <a:xfrm>
            <a:off x="4447963" y="4855637"/>
            <a:ext cx="6444247" cy="279397"/>
          </a:xfrm>
          <a:prstGeom prst="rect">
            <a:avLst/>
          </a:prstGeom>
        </p:spPr>
        <p:txBody>
          <a:bodyPr>
            <a:normAutofit/>
          </a:bodyPr>
          <a:lstStyle>
            <a:lvl1pPr marL="0" indent="0">
              <a:buNone/>
              <a:defRPr sz="1000" b="1" i="0">
                <a:solidFill>
                  <a:srgbClr val="FFFFFF"/>
                </a:solidFill>
                <a:latin typeface="Segoe Sans Small Semibold" pitchFamily="2" charset="0"/>
                <a:cs typeface="Segoe Sans Small Semibold" pitchFamily="2" charset="0"/>
              </a:defRPr>
            </a:lvl1pPr>
          </a:lstStyle>
          <a:p>
            <a:pPr lvl="0"/>
            <a:r>
              <a:rPr lang="en-US"/>
              <a:t>&gt;link to source</a:t>
            </a:r>
          </a:p>
        </p:txBody>
      </p:sp>
      <p:sp>
        <p:nvSpPr>
          <p:cNvPr id="12" name="Footer Placeholder 25">
            <a:extLst>
              <a:ext uri="{FF2B5EF4-FFF2-40B4-BE49-F238E27FC236}">
                <a16:creationId xmlns:a16="http://schemas.microsoft.com/office/drawing/2014/main" id="{7775372A-30F8-70D3-5F93-AB55D46328E0}"/>
              </a:ext>
            </a:extLst>
          </p:cNvPr>
          <p:cNvSpPr>
            <a:spLocks noGrp="1"/>
          </p:cNvSpPr>
          <p:nvPr>
            <p:ph type="ftr" sz="quarter" idx="25"/>
          </p:nvPr>
        </p:nvSpPr>
        <p:spPr>
          <a:xfrm>
            <a:off x="1007097" y="6311900"/>
            <a:ext cx="2078736" cy="365125"/>
          </a:xfrm>
        </p:spPr>
        <p:txBody>
          <a:bodyPr/>
          <a:lstStyle>
            <a:lvl1pPr>
              <a:defRPr>
                <a:solidFill>
                  <a:srgbClr val="FFFFFF"/>
                </a:solidFill>
              </a:defRPr>
            </a:lvl1pPr>
          </a:lstStyle>
          <a:p>
            <a:r>
              <a:rPr lang="en-US"/>
              <a:t>Microsoft Fabric</a:t>
            </a:r>
          </a:p>
        </p:txBody>
      </p:sp>
      <p:sp>
        <p:nvSpPr>
          <p:cNvPr id="13" name="Slide Number Placeholder 26">
            <a:extLst>
              <a:ext uri="{FF2B5EF4-FFF2-40B4-BE49-F238E27FC236}">
                <a16:creationId xmlns:a16="http://schemas.microsoft.com/office/drawing/2014/main" id="{A85E68D9-DAFB-EE1E-5D51-D2225CF6475B}"/>
              </a:ext>
            </a:extLst>
          </p:cNvPr>
          <p:cNvSpPr>
            <a:spLocks noGrp="1"/>
          </p:cNvSpPr>
          <p:nvPr>
            <p:ph type="sldNum" sz="quarter" idx="26"/>
          </p:nvPr>
        </p:nvSpPr>
        <p:spPr>
          <a:xfrm>
            <a:off x="607809" y="6311900"/>
            <a:ext cx="399288" cy="365125"/>
          </a:xfrm>
        </p:spPr>
        <p:txBody>
          <a:bodyPr/>
          <a:lstStyle>
            <a:lvl1pPr>
              <a:defRPr>
                <a:solidFill>
                  <a:srgbClr val="FFFFFF"/>
                </a:solidFill>
              </a:defRPr>
            </a:lvl1pPr>
          </a:lstStyle>
          <a:p>
            <a:fld id="{B1356FBF-028C-F74E-A7B4-9B8ED246DD1B}" type="slidenum">
              <a:rPr lang="en-US" smtClean="0"/>
              <a:pPr/>
              <a:t>‹#›</a:t>
            </a:fld>
            <a:endParaRPr lang="en-US"/>
          </a:p>
        </p:txBody>
      </p:sp>
      <p:sp>
        <p:nvSpPr>
          <p:cNvPr id="2" name="Content Placeholder 96">
            <a:extLst>
              <a:ext uri="{FF2B5EF4-FFF2-40B4-BE49-F238E27FC236}">
                <a16:creationId xmlns:a16="http://schemas.microsoft.com/office/drawing/2014/main" id="{5B3E7DDA-4DFD-B7AA-C818-90435BE0818D}"/>
              </a:ext>
            </a:extLst>
          </p:cNvPr>
          <p:cNvSpPr>
            <a:spLocks noGrp="1"/>
          </p:cNvSpPr>
          <p:nvPr>
            <p:ph sz="quarter" idx="27" hasCustomPrompt="1"/>
          </p:nvPr>
        </p:nvSpPr>
        <p:spPr>
          <a:xfrm>
            <a:off x="4450432" y="2626843"/>
            <a:ext cx="6444247" cy="1898591"/>
          </a:xfrm>
          <a:prstGeom prst="rect">
            <a:avLst/>
          </a:prstGeom>
        </p:spPr>
        <p:txBody>
          <a:bodyPr>
            <a:noAutofit/>
          </a:bodyPr>
          <a:lstStyle>
            <a:lvl1pPr marL="285750" indent="-285750">
              <a:buFont typeface="Arial" panose="020B0604020202020204" pitchFamily="34" charset="0"/>
              <a:buChar char="•"/>
              <a:defRPr sz="1400" b="0" i="0">
                <a:solidFill>
                  <a:srgbClr val="FFFFFF"/>
                </a:solidFill>
                <a:latin typeface="Segoe Sans Text Semilight" pitchFamily="2" charset="0"/>
                <a:cs typeface="Segoe Sans Text Semiligh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ellamco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redolar</a:t>
            </a:r>
            <a:r>
              <a:rPr lang="en-US"/>
              <a:t>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lvl="0"/>
            <a:r>
              <a:rPr lang="en-US" err="1"/>
              <a:t>Excepterur</a:t>
            </a:r>
            <a:r>
              <a:rPr lang="en-US"/>
              <a:t> </a:t>
            </a:r>
            <a:r>
              <a:rPr lang="en-US" err="1"/>
              <a:t>sint</a:t>
            </a:r>
            <a:r>
              <a:rPr lang="en-US"/>
              <a:t> </a:t>
            </a:r>
            <a:r>
              <a:rPr lang="en-US" err="1"/>
              <a:t>occae</a:t>
            </a:r>
            <a:r>
              <a:rPr lang="en-US"/>
              <a:t>. Duis </a:t>
            </a:r>
            <a:r>
              <a:rPr lang="en-US" err="1"/>
              <a:t>aute</a:t>
            </a:r>
            <a:r>
              <a:rPr lang="en-US"/>
              <a:t> </a:t>
            </a:r>
            <a:r>
              <a:rPr lang="en-US" err="1"/>
              <a:t>irure</a:t>
            </a:r>
            <a:r>
              <a:rPr lang="en-US"/>
              <a:t> dolor in </a:t>
            </a:r>
            <a:r>
              <a:rPr lang="en-US" err="1"/>
              <a:t>redolar</a:t>
            </a:r>
            <a:r>
              <a:rPr lang="en-US"/>
              <a:t>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Excepterur</a:t>
            </a:r>
            <a:r>
              <a:rPr lang="en-US"/>
              <a:t> </a:t>
            </a:r>
            <a:r>
              <a:rPr lang="en-US" err="1"/>
              <a:t>sint</a:t>
            </a:r>
            <a:r>
              <a:rPr lang="en-US"/>
              <a:t> </a:t>
            </a:r>
            <a:r>
              <a:rPr lang="en-US" err="1"/>
              <a:t>occae</a:t>
            </a:r>
            <a:endParaRPr lang="en-US"/>
          </a:p>
        </p:txBody>
      </p:sp>
      <p:sp>
        <p:nvSpPr>
          <p:cNvPr id="3" name="Text Placeholder 24">
            <a:extLst>
              <a:ext uri="{FF2B5EF4-FFF2-40B4-BE49-F238E27FC236}">
                <a16:creationId xmlns:a16="http://schemas.microsoft.com/office/drawing/2014/main" id="{7C213266-236D-8FDB-6BC7-EA330441FC90}"/>
              </a:ext>
            </a:extLst>
          </p:cNvPr>
          <p:cNvSpPr>
            <a:spLocks noGrp="1"/>
          </p:cNvSpPr>
          <p:nvPr>
            <p:ph type="body" sz="quarter" idx="28" hasCustomPrompt="1"/>
          </p:nvPr>
        </p:nvSpPr>
        <p:spPr>
          <a:xfrm>
            <a:off x="4447963" y="2236346"/>
            <a:ext cx="1721666" cy="322761"/>
          </a:xfrm>
          <a:prstGeom prst="rect">
            <a:avLst/>
          </a:prstGeom>
        </p:spPr>
        <p:txBody>
          <a:bodyPr>
            <a:normAutofit/>
          </a:bodyPr>
          <a:lstStyle>
            <a:lvl1pPr marL="0" indent="0">
              <a:buNone/>
              <a:defRPr sz="1200" b="1" i="0">
                <a:solidFill>
                  <a:srgbClr val="FFFFFF"/>
                </a:solidFill>
                <a:latin typeface="Segoe Sans Small Semibold" pitchFamily="2" charset="0"/>
                <a:cs typeface="Segoe Sans Small Semibold" pitchFamily="2" charset="0"/>
              </a:defRPr>
            </a:lvl1pPr>
          </a:lstStyle>
          <a:p>
            <a:pPr lvl="0"/>
            <a:r>
              <a:rPr lang="en-US"/>
              <a:t>Page subtitle</a:t>
            </a:r>
          </a:p>
        </p:txBody>
      </p:sp>
      <p:sp>
        <p:nvSpPr>
          <p:cNvPr id="4" name="Text Placeholder 24">
            <a:extLst>
              <a:ext uri="{FF2B5EF4-FFF2-40B4-BE49-F238E27FC236}">
                <a16:creationId xmlns:a16="http://schemas.microsoft.com/office/drawing/2014/main" id="{7937AAC8-3F22-E515-FF02-2A4754831905}"/>
              </a:ext>
            </a:extLst>
          </p:cNvPr>
          <p:cNvSpPr>
            <a:spLocks noGrp="1"/>
          </p:cNvSpPr>
          <p:nvPr>
            <p:ph type="body" sz="quarter" idx="23" hasCustomPrompt="1"/>
          </p:nvPr>
        </p:nvSpPr>
        <p:spPr>
          <a:xfrm>
            <a:off x="635035" y="647231"/>
            <a:ext cx="3236878" cy="593740"/>
          </a:xfrm>
          <a:prstGeom prst="rect">
            <a:avLst/>
          </a:prstGeom>
        </p:spPr>
        <p:txBody>
          <a:bodyPr>
            <a:normAutofit/>
          </a:bodyPr>
          <a:lstStyle>
            <a:lvl1pPr marL="0" indent="0">
              <a:buNone/>
              <a:defRPr sz="3600" b="0" i="0">
                <a:solidFill>
                  <a:srgbClr val="FFFFFF"/>
                </a:solidFill>
                <a:latin typeface="Segoe Sans Display" pitchFamily="2" charset="0"/>
                <a:cs typeface="Segoe Sans Display" pitchFamily="2" charset="0"/>
              </a:defRPr>
            </a:lvl1pPr>
          </a:lstStyle>
          <a:p>
            <a:pPr lvl="0"/>
            <a:r>
              <a:rPr lang="en-US"/>
              <a:t>Page title</a:t>
            </a:r>
          </a:p>
        </p:txBody>
      </p:sp>
    </p:spTree>
    <p:extLst>
      <p:ext uri="{BB962C8B-B14F-4D97-AF65-F5344CB8AC3E}">
        <p14:creationId xmlns:p14="http://schemas.microsoft.com/office/powerpoint/2010/main" val="475929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Icon List Slide">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3C849A-49C3-A874-DC36-4C268B37F7F0}"/>
              </a:ext>
            </a:extLst>
          </p:cNvPr>
          <p:cNvSpPr/>
          <p:nvPr userDrawn="1"/>
        </p:nvSpPr>
        <p:spPr>
          <a:xfrm>
            <a:off x="0" y="0"/>
            <a:ext cx="4648200" cy="6858000"/>
          </a:xfrm>
          <a:prstGeom prst="rect">
            <a:avLst/>
          </a:prstGeom>
          <a:gradFill>
            <a:gsLst>
              <a:gs pos="0">
                <a:srgbClr val="49C5B1"/>
              </a:gs>
              <a:gs pos="100000">
                <a:srgbClr val="0078D4"/>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ext Placeholder 24">
            <a:extLst>
              <a:ext uri="{FF2B5EF4-FFF2-40B4-BE49-F238E27FC236}">
                <a16:creationId xmlns:a16="http://schemas.microsoft.com/office/drawing/2014/main" id="{61393929-3876-7075-DBB0-3529420A50A0}"/>
              </a:ext>
            </a:extLst>
          </p:cNvPr>
          <p:cNvSpPr>
            <a:spLocks noGrp="1"/>
          </p:cNvSpPr>
          <p:nvPr>
            <p:ph type="body" sz="quarter" idx="24" hasCustomPrompt="1"/>
          </p:nvPr>
        </p:nvSpPr>
        <p:spPr>
          <a:xfrm>
            <a:off x="6639648" y="3427061"/>
            <a:ext cx="4218852" cy="685329"/>
          </a:xfrm>
          <a:prstGeom prst="rect">
            <a:avLst/>
          </a:prstGeom>
        </p:spPr>
        <p:txBody>
          <a:bodyPr>
            <a:noAutofit/>
          </a:bodyPr>
          <a:lstStyle>
            <a:lvl1pPr marL="0" indent="0">
              <a:lnSpc>
                <a:spcPct val="100000"/>
              </a:lnSpc>
              <a:buFontTx/>
              <a:buNone/>
              <a:defRPr sz="1400" b="0" i="0">
                <a:solidFill>
                  <a:schemeClr val="tx1"/>
                </a:solidFill>
                <a:latin typeface="Segoe Sans Text Semilight" pitchFamily="2" charset="0"/>
                <a:cs typeface="Segoe Sans Text Semiligh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17" name="Text Placeholder 24">
            <a:extLst>
              <a:ext uri="{FF2B5EF4-FFF2-40B4-BE49-F238E27FC236}">
                <a16:creationId xmlns:a16="http://schemas.microsoft.com/office/drawing/2014/main" id="{C0401A82-7B82-4288-EBCA-1F0D7C80F5CE}"/>
              </a:ext>
            </a:extLst>
          </p:cNvPr>
          <p:cNvSpPr>
            <a:spLocks noGrp="1"/>
          </p:cNvSpPr>
          <p:nvPr>
            <p:ph type="body" sz="quarter" idx="27" hasCustomPrompt="1"/>
          </p:nvPr>
        </p:nvSpPr>
        <p:spPr>
          <a:xfrm>
            <a:off x="6639648" y="4237514"/>
            <a:ext cx="4218852" cy="254563"/>
          </a:xfrm>
          <a:prstGeom prst="rect">
            <a:avLst/>
          </a:prstGeom>
        </p:spPr>
        <p:txBody>
          <a:bodyPr>
            <a:noAutofit/>
          </a:bodyPr>
          <a:lstStyle>
            <a:lvl1pPr marL="0" indent="0">
              <a:buNone/>
              <a:defRPr sz="1000" b="1" i="0">
                <a:solidFill>
                  <a:schemeClr val="tx1"/>
                </a:solidFill>
                <a:latin typeface="Segoe Sans Small" pitchFamily="2" charset="0"/>
                <a:cs typeface="Segoe Sans Small" pitchFamily="2" charset="0"/>
              </a:defRPr>
            </a:lvl1pPr>
          </a:lstStyle>
          <a:p>
            <a:pPr lvl="0"/>
            <a:r>
              <a:rPr lang="en-US"/>
              <a:t>&gt;link to source</a:t>
            </a:r>
          </a:p>
        </p:txBody>
      </p:sp>
      <p:sp>
        <p:nvSpPr>
          <p:cNvPr id="2" name="Oval 1">
            <a:extLst>
              <a:ext uri="{FF2B5EF4-FFF2-40B4-BE49-F238E27FC236}">
                <a16:creationId xmlns:a16="http://schemas.microsoft.com/office/drawing/2014/main" id="{D991BD81-BC2D-10FF-E174-E99151F13F0D}"/>
              </a:ext>
            </a:extLst>
          </p:cNvPr>
          <p:cNvSpPr/>
          <p:nvPr userDrawn="1"/>
        </p:nvSpPr>
        <p:spPr>
          <a:xfrm>
            <a:off x="5471348" y="3393377"/>
            <a:ext cx="816470" cy="816470"/>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4">
            <a:extLst>
              <a:ext uri="{FF2B5EF4-FFF2-40B4-BE49-F238E27FC236}">
                <a16:creationId xmlns:a16="http://schemas.microsoft.com/office/drawing/2014/main" id="{5BC16637-3DC2-093E-ED78-9E326F16B5BC}"/>
              </a:ext>
            </a:extLst>
          </p:cNvPr>
          <p:cNvSpPr>
            <a:spLocks noGrp="1"/>
          </p:cNvSpPr>
          <p:nvPr>
            <p:ph type="body" sz="quarter" idx="29" hasCustomPrompt="1"/>
          </p:nvPr>
        </p:nvSpPr>
        <p:spPr>
          <a:xfrm>
            <a:off x="6639648" y="4754414"/>
            <a:ext cx="4218852" cy="685329"/>
          </a:xfrm>
          <a:prstGeom prst="rect">
            <a:avLst/>
          </a:prstGeom>
        </p:spPr>
        <p:txBody>
          <a:bodyPr>
            <a:noAutofit/>
          </a:bodyPr>
          <a:lstStyle>
            <a:lvl1pPr marL="0" indent="0">
              <a:lnSpc>
                <a:spcPct val="100000"/>
              </a:lnSpc>
              <a:buFontTx/>
              <a:buNone/>
              <a:defRPr sz="1400" b="0" i="0">
                <a:solidFill>
                  <a:schemeClr val="tx1"/>
                </a:solidFill>
                <a:latin typeface="Segoe Sans Text Semilight" pitchFamily="2" charset="0"/>
                <a:cs typeface="Segoe Sans Text Semiligh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36" name="Text Placeholder 24">
            <a:extLst>
              <a:ext uri="{FF2B5EF4-FFF2-40B4-BE49-F238E27FC236}">
                <a16:creationId xmlns:a16="http://schemas.microsoft.com/office/drawing/2014/main" id="{E7512EE7-80FF-7215-72A9-E9A34189C407}"/>
              </a:ext>
            </a:extLst>
          </p:cNvPr>
          <p:cNvSpPr>
            <a:spLocks noGrp="1"/>
          </p:cNvSpPr>
          <p:nvPr>
            <p:ph type="body" sz="quarter" idx="30" hasCustomPrompt="1"/>
          </p:nvPr>
        </p:nvSpPr>
        <p:spPr>
          <a:xfrm>
            <a:off x="6639648" y="5537201"/>
            <a:ext cx="4218852" cy="282230"/>
          </a:xfrm>
          <a:prstGeom prst="rect">
            <a:avLst/>
          </a:prstGeom>
        </p:spPr>
        <p:txBody>
          <a:bodyPr>
            <a:noAutofit/>
          </a:bodyPr>
          <a:lstStyle>
            <a:lvl1pPr marL="0" indent="0">
              <a:buNone/>
              <a:defRPr sz="1000" b="1" i="0">
                <a:solidFill>
                  <a:schemeClr val="tx1"/>
                </a:solidFill>
                <a:latin typeface="Segoe Sans Small" pitchFamily="2" charset="0"/>
                <a:cs typeface="Segoe Sans Small" pitchFamily="2" charset="0"/>
              </a:defRPr>
            </a:lvl1pPr>
          </a:lstStyle>
          <a:p>
            <a:pPr lvl="0"/>
            <a:r>
              <a:rPr lang="en-US"/>
              <a:t>&gt;link to source</a:t>
            </a:r>
          </a:p>
        </p:txBody>
      </p:sp>
      <p:sp>
        <p:nvSpPr>
          <p:cNvPr id="38" name="Oval 37">
            <a:extLst>
              <a:ext uri="{FF2B5EF4-FFF2-40B4-BE49-F238E27FC236}">
                <a16:creationId xmlns:a16="http://schemas.microsoft.com/office/drawing/2014/main" id="{9BB1551E-5B3E-869A-6135-AE7A22CC015A}"/>
              </a:ext>
            </a:extLst>
          </p:cNvPr>
          <p:cNvSpPr/>
          <p:nvPr userDrawn="1"/>
        </p:nvSpPr>
        <p:spPr>
          <a:xfrm>
            <a:off x="5471348" y="4720730"/>
            <a:ext cx="816470" cy="816470"/>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4">
            <a:extLst>
              <a:ext uri="{FF2B5EF4-FFF2-40B4-BE49-F238E27FC236}">
                <a16:creationId xmlns:a16="http://schemas.microsoft.com/office/drawing/2014/main" id="{CC58FE4C-0CF5-19B7-6C33-9C78DEEDDA7C}"/>
              </a:ext>
            </a:extLst>
          </p:cNvPr>
          <p:cNvSpPr>
            <a:spLocks noGrp="1"/>
          </p:cNvSpPr>
          <p:nvPr>
            <p:ph type="body" sz="quarter" idx="31" hasCustomPrompt="1"/>
          </p:nvPr>
        </p:nvSpPr>
        <p:spPr>
          <a:xfrm>
            <a:off x="6639648" y="735408"/>
            <a:ext cx="4218852" cy="685329"/>
          </a:xfrm>
          <a:prstGeom prst="rect">
            <a:avLst/>
          </a:prstGeom>
        </p:spPr>
        <p:txBody>
          <a:bodyPr>
            <a:noAutofit/>
          </a:bodyPr>
          <a:lstStyle>
            <a:lvl1pPr marL="0" indent="0">
              <a:lnSpc>
                <a:spcPct val="100000"/>
              </a:lnSpc>
              <a:buFontTx/>
              <a:buNone/>
              <a:defRPr sz="1400" b="0" i="0">
                <a:solidFill>
                  <a:schemeClr val="tx1"/>
                </a:solidFill>
                <a:latin typeface="Segoe Sans Text Semilight" pitchFamily="2" charset="0"/>
                <a:cs typeface="Segoe Sans Text Semiligh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61" name="Text Placeholder 24">
            <a:extLst>
              <a:ext uri="{FF2B5EF4-FFF2-40B4-BE49-F238E27FC236}">
                <a16:creationId xmlns:a16="http://schemas.microsoft.com/office/drawing/2014/main" id="{489D481E-CF83-F3BA-0DC5-78E3AA7F3821}"/>
              </a:ext>
            </a:extLst>
          </p:cNvPr>
          <p:cNvSpPr>
            <a:spLocks noGrp="1"/>
          </p:cNvSpPr>
          <p:nvPr>
            <p:ph type="body" sz="quarter" idx="32" hasCustomPrompt="1"/>
          </p:nvPr>
        </p:nvSpPr>
        <p:spPr>
          <a:xfrm>
            <a:off x="6639648" y="1545861"/>
            <a:ext cx="4218852" cy="280432"/>
          </a:xfrm>
          <a:prstGeom prst="rect">
            <a:avLst/>
          </a:prstGeom>
        </p:spPr>
        <p:txBody>
          <a:bodyPr>
            <a:noAutofit/>
          </a:bodyPr>
          <a:lstStyle>
            <a:lvl1pPr marL="0" indent="0">
              <a:buNone/>
              <a:defRPr sz="1000" b="1" i="0">
                <a:solidFill>
                  <a:schemeClr val="tx1"/>
                </a:solidFill>
                <a:latin typeface="Segoe Sans Small" pitchFamily="2" charset="0"/>
                <a:cs typeface="Segoe Sans Small" pitchFamily="2" charset="0"/>
              </a:defRPr>
            </a:lvl1pPr>
          </a:lstStyle>
          <a:p>
            <a:pPr lvl="0"/>
            <a:r>
              <a:rPr lang="en-US"/>
              <a:t>&gt;link to source</a:t>
            </a:r>
          </a:p>
        </p:txBody>
      </p:sp>
      <p:sp>
        <p:nvSpPr>
          <p:cNvPr id="63" name="Oval 62">
            <a:extLst>
              <a:ext uri="{FF2B5EF4-FFF2-40B4-BE49-F238E27FC236}">
                <a16:creationId xmlns:a16="http://schemas.microsoft.com/office/drawing/2014/main" id="{FF3478D9-FB39-1DA5-3C24-3D9811940F23}"/>
              </a:ext>
            </a:extLst>
          </p:cNvPr>
          <p:cNvSpPr/>
          <p:nvPr userDrawn="1"/>
        </p:nvSpPr>
        <p:spPr>
          <a:xfrm>
            <a:off x="5480251" y="738671"/>
            <a:ext cx="816470" cy="816470"/>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Placeholder 24">
            <a:extLst>
              <a:ext uri="{FF2B5EF4-FFF2-40B4-BE49-F238E27FC236}">
                <a16:creationId xmlns:a16="http://schemas.microsoft.com/office/drawing/2014/main" id="{0F65F7C1-8345-4E14-FA55-602499AB13DB}"/>
              </a:ext>
            </a:extLst>
          </p:cNvPr>
          <p:cNvSpPr>
            <a:spLocks noGrp="1"/>
          </p:cNvSpPr>
          <p:nvPr>
            <p:ph type="body" sz="quarter" idx="33" hasCustomPrompt="1"/>
          </p:nvPr>
        </p:nvSpPr>
        <p:spPr>
          <a:xfrm>
            <a:off x="6639648" y="2094169"/>
            <a:ext cx="4218852" cy="685329"/>
          </a:xfrm>
          <a:prstGeom prst="rect">
            <a:avLst/>
          </a:prstGeom>
        </p:spPr>
        <p:txBody>
          <a:bodyPr>
            <a:noAutofit/>
          </a:bodyPr>
          <a:lstStyle>
            <a:lvl1pPr marL="0" indent="0">
              <a:lnSpc>
                <a:spcPct val="100000"/>
              </a:lnSpc>
              <a:buFontTx/>
              <a:buNone/>
              <a:defRPr sz="1400" b="0" i="0">
                <a:solidFill>
                  <a:schemeClr val="tx1"/>
                </a:solidFill>
                <a:latin typeface="Segoe Sans Text Semilight" pitchFamily="2" charset="0"/>
                <a:cs typeface="Segoe Sans Text Semiligh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p:txBody>
      </p:sp>
      <p:sp>
        <p:nvSpPr>
          <p:cNvPr id="66" name="Text Placeholder 24">
            <a:extLst>
              <a:ext uri="{FF2B5EF4-FFF2-40B4-BE49-F238E27FC236}">
                <a16:creationId xmlns:a16="http://schemas.microsoft.com/office/drawing/2014/main" id="{5721C4C8-F297-F5D8-6089-68C9CE1AA59A}"/>
              </a:ext>
            </a:extLst>
          </p:cNvPr>
          <p:cNvSpPr>
            <a:spLocks noGrp="1"/>
          </p:cNvSpPr>
          <p:nvPr>
            <p:ph type="body" sz="quarter" idx="34" hasCustomPrompt="1"/>
          </p:nvPr>
        </p:nvSpPr>
        <p:spPr>
          <a:xfrm>
            <a:off x="6639648" y="2904622"/>
            <a:ext cx="4218852" cy="254563"/>
          </a:xfrm>
          <a:prstGeom prst="rect">
            <a:avLst/>
          </a:prstGeom>
        </p:spPr>
        <p:txBody>
          <a:bodyPr>
            <a:noAutofit/>
          </a:bodyPr>
          <a:lstStyle>
            <a:lvl1pPr marL="0" indent="0">
              <a:buNone/>
              <a:defRPr sz="1000" b="1" i="0">
                <a:solidFill>
                  <a:schemeClr val="tx1"/>
                </a:solidFill>
                <a:latin typeface="Segoe Sans Small" pitchFamily="2" charset="0"/>
                <a:cs typeface="Segoe Sans Small" pitchFamily="2" charset="0"/>
              </a:defRPr>
            </a:lvl1pPr>
          </a:lstStyle>
          <a:p>
            <a:pPr lvl="0"/>
            <a:r>
              <a:rPr lang="en-US"/>
              <a:t>&gt;link to source</a:t>
            </a:r>
          </a:p>
        </p:txBody>
      </p:sp>
      <p:sp>
        <p:nvSpPr>
          <p:cNvPr id="68" name="Oval 67">
            <a:extLst>
              <a:ext uri="{FF2B5EF4-FFF2-40B4-BE49-F238E27FC236}">
                <a16:creationId xmlns:a16="http://schemas.microsoft.com/office/drawing/2014/main" id="{37FB65EC-6C01-B60C-3A3E-9488DDC82D69}"/>
              </a:ext>
            </a:extLst>
          </p:cNvPr>
          <p:cNvSpPr/>
          <p:nvPr userDrawn="1"/>
        </p:nvSpPr>
        <p:spPr>
          <a:xfrm>
            <a:off x="5480251" y="2066024"/>
            <a:ext cx="816470" cy="816470"/>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ooter Placeholder 25">
            <a:extLst>
              <a:ext uri="{FF2B5EF4-FFF2-40B4-BE49-F238E27FC236}">
                <a16:creationId xmlns:a16="http://schemas.microsoft.com/office/drawing/2014/main" id="{8155CD25-AE0B-5F1F-AA06-BCFBEF9FFEA3}"/>
              </a:ext>
            </a:extLst>
          </p:cNvPr>
          <p:cNvSpPr>
            <a:spLocks noGrp="1"/>
          </p:cNvSpPr>
          <p:nvPr>
            <p:ph type="ftr" sz="quarter" idx="25"/>
          </p:nvPr>
        </p:nvSpPr>
        <p:spPr>
          <a:xfrm>
            <a:off x="1007097" y="6311900"/>
            <a:ext cx="2078736" cy="365125"/>
          </a:xfrm>
        </p:spPr>
        <p:txBody>
          <a:bodyPr/>
          <a:lstStyle>
            <a:lvl1pPr>
              <a:defRPr>
                <a:solidFill>
                  <a:srgbClr val="FFFFFF"/>
                </a:solidFill>
              </a:defRPr>
            </a:lvl1pPr>
          </a:lstStyle>
          <a:p>
            <a:r>
              <a:rPr lang="en-US"/>
              <a:t>Microsoft Fabric</a:t>
            </a:r>
          </a:p>
        </p:txBody>
      </p:sp>
      <p:sp>
        <p:nvSpPr>
          <p:cNvPr id="72" name="Slide Number Placeholder 26">
            <a:extLst>
              <a:ext uri="{FF2B5EF4-FFF2-40B4-BE49-F238E27FC236}">
                <a16:creationId xmlns:a16="http://schemas.microsoft.com/office/drawing/2014/main" id="{CE37AFC0-3C55-9058-D569-D055B7BA3CF3}"/>
              </a:ext>
            </a:extLst>
          </p:cNvPr>
          <p:cNvSpPr>
            <a:spLocks noGrp="1"/>
          </p:cNvSpPr>
          <p:nvPr>
            <p:ph type="sldNum" sz="quarter" idx="26"/>
          </p:nvPr>
        </p:nvSpPr>
        <p:spPr>
          <a:xfrm>
            <a:off x="607809" y="6311900"/>
            <a:ext cx="399288" cy="365125"/>
          </a:xfrm>
        </p:spPr>
        <p:txBody>
          <a:bodyPr/>
          <a:lstStyle>
            <a:lvl1pPr>
              <a:defRPr>
                <a:solidFill>
                  <a:srgbClr val="FFFFFF"/>
                </a:solidFill>
              </a:defRPr>
            </a:lvl1pPr>
          </a:lstStyle>
          <a:p>
            <a:fld id="{B1356FBF-028C-F74E-A7B4-9B8ED246DD1B}" type="slidenum">
              <a:rPr lang="en-US" smtClean="0"/>
              <a:pPr/>
              <a:t>‹#›</a:t>
            </a:fld>
            <a:endParaRPr lang="en-US"/>
          </a:p>
        </p:txBody>
      </p:sp>
      <p:sp>
        <p:nvSpPr>
          <p:cNvPr id="5" name="Text Placeholder 24">
            <a:extLst>
              <a:ext uri="{FF2B5EF4-FFF2-40B4-BE49-F238E27FC236}">
                <a16:creationId xmlns:a16="http://schemas.microsoft.com/office/drawing/2014/main" id="{BAE9C7F4-0CD6-2B48-A6E4-242D4489F9BD}"/>
              </a:ext>
            </a:extLst>
          </p:cNvPr>
          <p:cNvSpPr>
            <a:spLocks noGrp="1"/>
          </p:cNvSpPr>
          <p:nvPr>
            <p:ph type="body" sz="quarter" idx="23" hasCustomPrompt="1"/>
          </p:nvPr>
        </p:nvSpPr>
        <p:spPr>
          <a:xfrm>
            <a:off x="635035" y="647231"/>
            <a:ext cx="3314666" cy="558114"/>
          </a:xfrm>
          <a:prstGeom prst="rect">
            <a:avLst/>
          </a:prstGeom>
        </p:spPr>
        <p:txBody>
          <a:bodyPr>
            <a:noAutofit/>
          </a:bodyPr>
          <a:lstStyle>
            <a:lvl1pPr marL="0" indent="0">
              <a:buNone/>
              <a:defRPr sz="3600" b="0" i="0">
                <a:solidFill>
                  <a:srgbClr val="FFFFFF"/>
                </a:solidFill>
                <a:latin typeface="Segoe Sans Display" pitchFamily="2" charset="0"/>
                <a:cs typeface="Segoe Sans Display" pitchFamily="2" charset="0"/>
              </a:defRPr>
            </a:lvl1pPr>
          </a:lstStyle>
          <a:p>
            <a:pPr lvl="0"/>
            <a:r>
              <a:rPr lang="en-US"/>
              <a:t>Get started today</a:t>
            </a:r>
          </a:p>
        </p:txBody>
      </p:sp>
    </p:spTree>
    <p:extLst>
      <p:ext uri="{BB962C8B-B14F-4D97-AF65-F5344CB8AC3E}">
        <p14:creationId xmlns:p14="http://schemas.microsoft.com/office/powerpoint/2010/main" val="391521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flip="none" rotWithShape="1">
          <a:gsLst>
            <a:gs pos="0">
              <a:srgbClr val="49C5B1"/>
            </a:gs>
            <a:gs pos="73000">
              <a:srgbClr val="225B62"/>
            </a:gs>
          </a:gsLst>
          <a:lin ang="5400000" scaled="1"/>
          <a:tileRect/>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DC8BFA-C132-44E4-213C-2C6FB47BB509}"/>
              </a:ext>
            </a:extLst>
          </p:cNvPr>
          <p:cNvSpPr>
            <a:spLocks noGrp="1"/>
          </p:cNvSpPr>
          <p:nvPr>
            <p:ph type="sldNum" sz="quarter" idx="10"/>
          </p:nvPr>
        </p:nvSpPr>
        <p:spPr/>
        <p:txBody>
          <a:bodyPr/>
          <a:lstStyle>
            <a:lvl1pPr>
              <a:defRPr>
                <a:solidFill>
                  <a:srgbClr val="FFFFFF"/>
                </a:solidFill>
              </a:defRPr>
            </a:lvl1pPr>
          </a:lstStyle>
          <a:p>
            <a:fld id="{B1356FBF-028C-F74E-A7B4-9B8ED246DD1B}" type="slidenum">
              <a:rPr lang="en-US" smtClean="0"/>
              <a:pPr/>
              <a:t>‹#›</a:t>
            </a:fld>
            <a:endParaRPr lang="en-US"/>
          </a:p>
        </p:txBody>
      </p:sp>
      <p:sp>
        <p:nvSpPr>
          <p:cNvPr id="4" name="Footer Placeholder 3">
            <a:extLst>
              <a:ext uri="{FF2B5EF4-FFF2-40B4-BE49-F238E27FC236}">
                <a16:creationId xmlns:a16="http://schemas.microsoft.com/office/drawing/2014/main" id="{51269033-9751-EC62-E7F2-8DCFE43C5089}"/>
              </a:ext>
            </a:extLst>
          </p:cNvPr>
          <p:cNvSpPr>
            <a:spLocks noGrp="1"/>
          </p:cNvSpPr>
          <p:nvPr>
            <p:ph type="ftr" sz="quarter" idx="11"/>
          </p:nvPr>
        </p:nvSpPr>
        <p:spPr/>
        <p:txBody>
          <a:bodyPr/>
          <a:lstStyle>
            <a:lvl1pPr>
              <a:defRPr>
                <a:solidFill>
                  <a:srgbClr val="FFFFFF"/>
                </a:solidFill>
              </a:defRPr>
            </a:lvl1pPr>
          </a:lstStyle>
          <a:p>
            <a:r>
              <a:rPr lang="en-US"/>
              <a:t>Microsoft Fabric</a:t>
            </a:r>
          </a:p>
        </p:txBody>
      </p:sp>
      <p:sp>
        <p:nvSpPr>
          <p:cNvPr id="6" name="Text Placeholder 5">
            <a:extLst>
              <a:ext uri="{FF2B5EF4-FFF2-40B4-BE49-F238E27FC236}">
                <a16:creationId xmlns:a16="http://schemas.microsoft.com/office/drawing/2014/main" id="{F1058D45-8450-4565-AB15-454122DC117D}"/>
              </a:ext>
            </a:extLst>
          </p:cNvPr>
          <p:cNvSpPr>
            <a:spLocks noGrp="1"/>
          </p:cNvSpPr>
          <p:nvPr>
            <p:ph type="body" sz="quarter" idx="12" hasCustomPrompt="1"/>
          </p:nvPr>
        </p:nvSpPr>
        <p:spPr>
          <a:xfrm>
            <a:off x="607809" y="2333625"/>
            <a:ext cx="4656137" cy="686301"/>
          </a:xfrm>
          <a:prstGeom prst="rect">
            <a:avLst/>
          </a:prstGeom>
        </p:spPr>
        <p:txBody>
          <a:bodyPr/>
          <a:lstStyle>
            <a:lvl1pPr marL="0" indent="0">
              <a:buNone/>
              <a:defRPr sz="3200" b="0" i="0">
                <a:solidFill>
                  <a:srgbClr val="FFFFFF"/>
                </a:solidFill>
                <a:latin typeface="Segoe Sans Display" pitchFamily="2" charset="0"/>
                <a:cs typeface="Segoe Sans Display" pitchFamily="2" charset="0"/>
              </a:defRPr>
            </a:lvl1pPr>
          </a:lstStyle>
          <a:p>
            <a:pPr lvl="0"/>
            <a:r>
              <a:rPr lang="en-US"/>
              <a:t>Title</a:t>
            </a:r>
          </a:p>
        </p:txBody>
      </p:sp>
      <p:sp>
        <p:nvSpPr>
          <p:cNvPr id="7" name="Content Placeholder 96">
            <a:extLst>
              <a:ext uri="{FF2B5EF4-FFF2-40B4-BE49-F238E27FC236}">
                <a16:creationId xmlns:a16="http://schemas.microsoft.com/office/drawing/2014/main" id="{49EE3493-6646-9879-57FA-A6EF319E3C2D}"/>
              </a:ext>
            </a:extLst>
          </p:cNvPr>
          <p:cNvSpPr>
            <a:spLocks noGrp="1"/>
          </p:cNvSpPr>
          <p:nvPr>
            <p:ph sz="quarter" idx="13" hasCustomPrompt="1"/>
          </p:nvPr>
        </p:nvSpPr>
        <p:spPr>
          <a:xfrm>
            <a:off x="607809" y="3705726"/>
            <a:ext cx="4656137" cy="2261937"/>
          </a:xfrm>
          <a:prstGeom prst="rect">
            <a:avLst/>
          </a:prstGeom>
        </p:spPr>
        <p:txBody>
          <a:bodyPr>
            <a:noAutofit/>
          </a:bodyPr>
          <a:lstStyle>
            <a:lvl1pPr marL="0" indent="0">
              <a:buNone/>
              <a:defRPr sz="1400" b="0" i="0">
                <a:solidFill>
                  <a:srgbClr val="FFFFFF"/>
                </a:solidFill>
                <a:latin typeface="Segoe Sans Text Semilight" pitchFamily="2" charset="0"/>
                <a:cs typeface="Segoe Sans Text Semiligh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ellamco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redolar</a:t>
            </a:r>
            <a:r>
              <a:rPr lang="en-US"/>
              <a:t>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Excepterur</a:t>
            </a:r>
            <a:r>
              <a:rPr lang="en-US"/>
              <a:t> </a:t>
            </a:r>
            <a:r>
              <a:rPr lang="en-US" err="1"/>
              <a:t>sint</a:t>
            </a:r>
            <a:r>
              <a:rPr lang="en-US"/>
              <a:t> </a:t>
            </a:r>
            <a:r>
              <a:rPr lang="en-US" err="1"/>
              <a:t>occae</a:t>
            </a:r>
            <a:r>
              <a:rPr lang="en-US"/>
              <a:t>.</a:t>
            </a:r>
          </a:p>
        </p:txBody>
      </p:sp>
    </p:spTree>
    <p:extLst>
      <p:ext uri="{BB962C8B-B14F-4D97-AF65-F5344CB8AC3E}">
        <p14:creationId xmlns:p14="http://schemas.microsoft.com/office/powerpoint/2010/main" val="2053876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shot">
    <p:bg>
      <p:bgPr>
        <a:gradFill flip="none" rotWithShape="1">
          <a:gsLst>
            <a:gs pos="0">
              <a:srgbClr val="FAF1EA"/>
            </a:gs>
            <a:gs pos="80000">
              <a:srgbClr val="FDF9F2"/>
            </a:gs>
          </a:gsLst>
          <a:lin ang="13500000" scaled="1"/>
          <a:tileRect/>
        </a:gradFill>
        <a:effectLst/>
      </p:bgPr>
    </p:bg>
    <p:spTree>
      <p:nvGrpSpPr>
        <p:cNvPr id="1" name=""/>
        <p:cNvGrpSpPr/>
        <p:nvPr/>
      </p:nvGrpSpPr>
      <p:grpSpPr>
        <a:xfrm>
          <a:off x="0" y="0"/>
          <a:ext cx="0" cy="0"/>
          <a:chOff x="0" y="0"/>
          <a:chExt cx="0" cy="0"/>
        </a:xfrm>
      </p:grpSpPr>
      <p:pic>
        <p:nvPicPr>
          <p:cNvPr id="10" name="Picture 9" descr="A black screen with a black background&#10;&#10;Description automatically generated">
            <a:extLst>
              <a:ext uri="{FF2B5EF4-FFF2-40B4-BE49-F238E27FC236}">
                <a16:creationId xmlns:a16="http://schemas.microsoft.com/office/drawing/2014/main" id="{1B734122-BEE1-29E0-F586-EFFB1DCFD8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52651" y="1222097"/>
            <a:ext cx="7772400" cy="5272365"/>
          </a:xfrm>
          <a:prstGeom prst="rect">
            <a:avLst/>
          </a:prstGeom>
        </p:spPr>
      </p:pic>
      <p:sp>
        <p:nvSpPr>
          <p:cNvPr id="5" name="Title 1">
            <a:extLst>
              <a:ext uri="{FF2B5EF4-FFF2-40B4-BE49-F238E27FC236}">
                <a16:creationId xmlns:a16="http://schemas.microsoft.com/office/drawing/2014/main" id="{93E9B4E4-19A9-868C-A080-DD99814A15B3}"/>
              </a:ext>
            </a:extLst>
          </p:cNvPr>
          <p:cNvSpPr>
            <a:spLocks noGrp="1"/>
          </p:cNvSpPr>
          <p:nvPr>
            <p:ph type="title"/>
          </p:nvPr>
        </p:nvSpPr>
        <p:spPr>
          <a:xfrm>
            <a:off x="584200" y="442675"/>
            <a:ext cx="7973847" cy="553998"/>
          </a:xfrm>
        </p:spPr>
        <p:txBody>
          <a:bodyPr/>
          <a:lstStyle/>
          <a:p>
            <a:r>
              <a:rPr lang="en-US"/>
              <a:t>Click to edit Master title style</a:t>
            </a:r>
          </a:p>
        </p:txBody>
      </p:sp>
      <p:sp>
        <p:nvSpPr>
          <p:cNvPr id="7" name="Text Placeholder 5">
            <a:extLst>
              <a:ext uri="{FF2B5EF4-FFF2-40B4-BE49-F238E27FC236}">
                <a16:creationId xmlns:a16="http://schemas.microsoft.com/office/drawing/2014/main" id="{246C884B-A516-8321-84E7-6BD5B14004E7}"/>
              </a:ext>
            </a:extLst>
          </p:cNvPr>
          <p:cNvSpPr>
            <a:spLocks noGrp="1"/>
          </p:cNvSpPr>
          <p:nvPr>
            <p:ph type="body" sz="quarter" idx="10"/>
          </p:nvPr>
        </p:nvSpPr>
        <p:spPr>
          <a:xfrm>
            <a:off x="584200" y="1307306"/>
            <a:ext cx="4103303" cy="4613434"/>
          </a:xfrm>
        </p:spPr>
        <p:txBody>
          <a:bodyPr/>
          <a:lstStyle>
            <a:lvl1pPr>
              <a:defRPr sz="1600" b="0" i="0">
                <a:solidFill>
                  <a:schemeClr val="bg1"/>
                </a:solidFill>
                <a:latin typeface="Segoe Sans Text" pitchFamily="2" charset="0"/>
                <a:cs typeface="Segoe Sans Text" pitchFamily="2" charset="0"/>
              </a:defRPr>
            </a:lvl1pPr>
            <a:lvl2pPr>
              <a:defRPr sz="1600" b="0" i="0">
                <a:solidFill>
                  <a:schemeClr val="bg1"/>
                </a:solidFill>
                <a:latin typeface="Segoe Sans Text" pitchFamily="2" charset="0"/>
                <a:cs typeface="Segoe Sans Text" pitchFamily="2" charset="0"/>
              </a:defRPr>
            </a:lvl2pPr>
            <a:lvl3pPr>
              <a:defRPr sz="1600" b="0" i="0">
                <a:solidFill>
                  <a:schemeClr val="bg1"/>
                </a:solidFill>
                <a:latin typeface="Segoe Sans Text" pitchFamily="2" charset="0"/>
                <a:cs typeface="Segoe Sans Text" pitchFamily="2" charset="0"/>
              </a:defRPr>
            </a:lvl3pPr>
            <a:lvl4pPr>
              <a:defRPr sz="1600" b="0" i="0">
                <a:solidFill>
                  <a:schemeClr val="bg1"/>
                </a:solidFill>
                <a:latin typeface="Segoe Sans Text" pitchFamily="2" charset="0"/>
                <a:cs typeface="Segoe Sans Text" pitchFamily="2" charset="0"/>
              </a:defRPr>
            </a:lvl4pPr>
            <a:lvl5pPr>
              <a:defRPr sz="1600" b="0" i="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ACB69100-F767-7203-4CD8-43A1C6210E44}"/>
              </a:ext>
            </a:extLst>
          </p:cNvPr>
          <p:cNvSpPr>
            <a:spLocks noGrp="1"/>
          </p:cNvSpPr>
          <p:nvPr>
            <p:ph type="sldNum" sz="quarter" idx="4"/>
          </p:nvPr>
        </p:nvSpPr>
        <p:spPr>
          <a:xfrm>
            <a:off x="607809" y="6311900"/>
            <a:ext cx="399288"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fld id="{B1356FBF-028C-F74E-A7B4-9B8ED246DD1B}" type="slidenum">
              <a:rPr lang="en-US" smtClean="0"/>
              <a:pPr/>
              <a:t>‹#›</a:t>
            </a:fld>
            <a:endParaRPr lang="en-US"/>
          </a:p>
        </p:txBody>
      </p:sp>
      <p:sp>
        <p:nvSpPr>
          <p:cNvPr id="9" name="Footer Placeholder 9">
            <a:extLst>
              <a:ext uri="{FF2B5EF4-FFF2-40B4-BE49-F238E27FC236}">
                <a16:creationId xmlns:a16="http://schemas.microsoft.com/office/drawing/2014/main" id="{0AD17E15-8914-A320-A69A-BA903D959B31}"/>
              </a:ext>
            </a:extLst>
          </p:cNvPr>
          <p:cNvSpPr>
            <a:spLocks noGrp="1"/>
          </p:cNvSpPr>
          <p:nvPr>
            <p:ph type="ftr" sz="quarter" idx="3"/>
          </p:nvPr>
        </p:nvSpPr>
        <p:spPr>
          <a:xfrm>
            <a:off x="1007097" y="6311900"/>
            <a:ext cx="2078736"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r>
              <a:rPr lang="en-US"/>
              <a:t>Microsoft Fabric</a:t>
            </a:r>
          </a:p>
        </p:txBody>
      </p:sp>
      <p:sp>
        <p:nvSpPr>
          <p:cNvPr id="17" name="Picture Placeholder 16">
            <a:extLst>
              <a:ext uri="{FF2B5EF4-FFF2-40B4-BE49-F238E27FC236}">
                <a16:creationId xmlns:a16="http://schemas.microsoft.com/office/drawing/2014/main" id="{E5CFD0C7-08DE-79B6-78CB-093AAADB3390}"/>
              </a:ext>
            </a:extLst>
          </p:cNvPr>
          <p:cNvSpPr>
            <a:spLocks noGrp="1"/>
          </p:cNvSpPr>
          <p:nvPr>
            <p:ph type="pic" sz="quarter" idx="12"/>
          </p:nvPr>
        </p:nvSpPr>
        <p:spPr>
          <a:xfrm>
            <a:off x="5153725" y="1520825"/>
            <a:ext cx="7175500" cy="4032250"/>
          </a:xfrm>
          <a:prstGeom prst="rect">
            <a:avLst/>
          </a:prstGeom>
        </p:spPr>
        <p:txBody>
          <a:bodyPr/>
          <a:lstStyle>
            <a:lvl1pPr marL="0" indent="0">
              <a:buNone/>
              <a:defRPr sz="1200">
                <a:solidFill>
                  <a:schemeClr val="tx1"/>
                </a:solidFill>
              </a:defRPr>
            </a:lvl1pPr>
          </a:lstStyle>
          <a:p>
            <a:endParaRPr lang="en-US"/>
          </a:p>
        </p:txBody>
      </p:sp>
      <p:pic>
        <p:nvPicPr>
          <p:cNvPr id="19" name="Picture 18" descr="A close up of a circular object&#10;&#10;Description automatically generated">
            <a:extLst>
              <a:ext uri="{FF2B5EF4-FFF2-40B4-BE49-F238E27FC236}">
                <a16:creationId xmlns:a16="http://schemas.microsoft.com/office/drawing/2014/main" id="{6B603636-B67F-886F-F7B4-E397F61F54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41855" y="5222321"/>
            <a:ext cx="1456444" cy="1454704"/>
          </a:xfrm>
          <a:prstGeom prst="rect">
            <a:avLst/>
          </a:prstGeom>
        </p:spPr>
      </p:pic>
    </p:spTree>
    <p:extLst>
      <p:ext uri="{BB962C8B-B14F-4D97-AF65-F5344CB8AC3E}">
        <p14:creationId xmlns:p14="http://schemas.microsoft.com/office/powerpoint/2010/main" val="2924204235"/>
      </p:ext>
    </p:extLst>
  </p:cSld>
  <p:clrMapOvr>
    <a:masterClrMapping/>
  </p:clrMapOvr>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obile Screenshot">
    <p:bg>
      <p:bgPr>
        <a:solidFill>
          <a:srgbClr val="F5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2" y="882690"/>
            <a:ext cx="606192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458856" cy="4243388"/>
          </a:xfrm>
        </p:spPr>
        <p:txBody>
          <a:bodyPr/>
          <a:lstStyle>
            <a:lvl1pPr>
              <a:defRPr sz="1600" b="0" i="0">
                <a:solidFill>
                  <a:schemeClr val="bg1"/>
                </a:solidFill>
                <a:latin typeface="Segoe Sans Text" pitchFamily="2" charset="0"/>
                <a:cs typeface="Segoe Sans Text" pitchFamily="2" charset="0"/>
              </a:defRPr>
            </a:lvl1pPr>
            <a:lvl2pPr>
              <a:defRPr sz="1600" b="0" i="0">
                <a:solidFill>
                  <a:schemeClr val="bg1"/>
                </a:solidFill>
                <a:latin typeface="Segoe Sans Text" pitchFamily="2" charset="0"/>
                <a:cs typeface="Segoe Sans Text" pitchFamily="2" charset="0"/>
              </a:defRPr>
            </a:lvl2pPr>
            <a:lvl3pPr>
              <a:defRPr sz="1600" b="0" i="0">
                <a:solidFill>
                  <a:schemeClr val="bg1"/>
                </a:solidFill>
                <a:latin typeface="Segoe Sans Text" pitchFamily="2" charset="0"/>
                <a:cs typeface="Segoe Sans Text" pitchFamily="2" charset="0"/>
              </a:defRPr>
            </a:lvl3pPr>
            <a:lvl4pPr>
              <a:defRPr sz="1600" b="0" i="0">
                <a:solidFill>
                  <a:schemeClr val="bg1"/>
                </a:solidFill>
                <a:latin typeface="Segoe Sans Text" pitchFamily="2" charset="0"/>
                <a:cs typeface="Segoe Sans Text" pitchFamily="2" charset="0"/>
              </a:defRPr>
            </a:lvl4pPr>
            <a:lvl5pPr>
              <a:defRPr sz="1600" b="0" i="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785848" y="922057"/>
            <a:ext cx="2383621" cy="5166360"/>
          </a:xfrm>
          <a:prstGeom prst="roundRect">
            <a:avLst>
              <a:gd name="adj" fmla="val 3755"/>
            </a:avLst>
          </a:prstGeom>
          <a:blipFill>
            <a:blip r:embed="rId2" cstate="screen">
              <a:extLst>
                <a:ext uri="{28A0092B-C50C-407E-A947-70E740481C1C}">
                  <a14:useLocalDpi xmlns:a14="http://schemas.microsoft.com/office/drawing/2010/main"/>
                </a:ext>
              </a:extLst>
            </a:blip>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
        <p:nvSpPr>
          <p:cNvPr id="9" name="Slide Number Placeholder 5">
            <a:extLst>
              <a:ext uri="{FF2B5EF4-FFF2-40B4-BE49-F238E27FC236}">
                <a16:creationId xmlns:a16="http://schemas.microsoft.com/office/drawing/2014/main" id="{9A063765-15E7-85FF-60E7-FDCC15091FCB}"/>
              </a:ext>
            </a:extLst>
          </p:cNvPr>
          <p:cNvSpPr>
            <a:spLocks noGrp="1"/>
          </p:cNvSpPr>
          <p:nvPr>
            <p:ph type="sldNum" sz="quarter" idx="4"/>
          </p:nvPr>
        </p:nvSpPr>
        <p:spPr>
          <a:xfrm>
            <a:off x="607809" y="6311900"/>
            <a:ext cx="399288"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fld id="{B1356FBF-028C-F74E-A7B4-9B8ED246DD1B}" type="slidenum">
              <a:rPr lang="en-US" smtClean="0"/>
              <a:pPr/>
              <a:t>‹#›</a:t>
            </a:fld>
            <a:endParaRPr lang="en-US"/>
          </a:p>
        </p:txBody>
      </p:sp>
      <p:sp>
        <p:nvSpPr>
          <p:cNvPr id="10" name="Footer Placeholder 9">
            <a:extLst>
              <a:ext uri="{FF2B5EF4-FFF2-40B4-BE49-F238E27FC236}">
                <a16:creationId xmlns:a16="http://schemas.microsoft.com/office/drawing/2014/main" id="{E3E83E49-B5DC-D1B4-05CB-3AC528B38C4D}"/>
              </a:ext>
            </a:extLst>
          </p:cNvPr>
          <p:cNvSpPr>
            <a:spLocks noGrp="1"/>
          </p:cNvSpPr>
          <p:nvPr>
            <p:ph type="ftr" sz="quarter" idx="3"/>
          </p:nvPr>
        </p:nvSpPr>
        <p:spPr>
          <a:xfrm>
            <a:off x="1007097" y="6311900"/>
            <a:ext cx="2078736"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r>
              <a:rPr lang="en-US"/>
              <a:t>Microsoft Fabric</a:t>
            </a:r>
          </a:p>
        </p:txBody>
      </p:sp>
      <p:pic>
        <p:nvPicPr>
          <p:cNvPr id="5" name="Picture 4" descr="A close up of a hexagon&#10;&#10;Description automatically generated">
            <a:extLst>
              <a:ext uri="{FF2B5EF4-FFF2-40B4-BE49-F238E27FC236}">
                <a16:creationId xmlns:a16="http://schemas.microsoft.com/office/drawing/2014/main" id="{EB88C326-2E42-D73D-98EA-98D1AB36DE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08304" y="4305938"/>
            <a:ext cx="2584636" cy="2371087"/>
          </a:xfrm>
          <a:prstGeom prst="rect">
            <a:avLst/>
          </a:prstGeom>
        </p:spPr>
      </p:pic>
    </p:spTree>
    <p:extLst>
      <p:ext uri="{BB962C8B-B14F-4D97-AF65-F5344CB8AC3E}">
        <p14:creationId xmlns:p14="http://schemas.microsoft.com/office/powerpoint/2010/main" val="1147368753"/>
      </p:ext>
    </p:extLst>
  </p:cSld>
  <p:clrMapOvr>
    <a:masterClrMapping/>
  </p:clrMapOvr>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slide_logo v1">
    <p:bg>
      <p:bgPr>
        <a:solidFill>
          <a:srgbClr val="FFFFFF"/>
        </a:solid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DDAFD599-EF93-6904-6C50-03C1C7B92F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3390"/>
          <a:stretch/>
        </p:blipFill>
        <p:spPr>
          <a:xfrm>
            <a:off x="498197" y="319028"/>
            <a:ext cx="1566909" cy="544002"/>
          </a:xfrm>
          <a:prstGeom prst="rect">
            <a:avLst/>
          </a:prstGeom>
        </p:spPr>
      </p:pic>
      <p:sp>
        <p:nvSpPr>
          <p:cNvPr id="5" name="Title 6">
            <a:extLst>
              <a:ext uri="{FF2B5EF4-FFF2-40B4-BE49-F238E27FC236}">
                <a16:creationId xmlns:a16="http://schemas.microsoft.com/office/drawing/2014/main" id="{B01B2829-96EF-EDD4-F5DC-8F6DFAFBCAD3}"/>
              </a:ext>
            </a:extLst>
          </p:cNvPr>
          <p:cNvSpPr>
            <a:spLocks noGrp="1"/>
          </p:cNvSpPr>
          <p:nvPr>
            <p:ph type="title" hasCustomPrompt="1"/>
          </p:nvPr>
        </p:nvSpPr>
        <p:spPr>
          <a:xfrm>
            <a:off x="607810" y="3423718"/>
            <a:ext cx="3252990" cy="527045"/>
          </a:xfrm>
        </p:spPr>
        <p:txBody>
          <a:bodyPr>
            <a:noAutofit/>
          </a:bodyPr>
          <a:lstStyle>
            <a:lvl1pPr algn="l">
              <a:defRPr sz="3600" b="0" i="0">
                <a:gradFill flip="none" rotWithShape="1">
                  <a:gsLst>
                    <a:gs pos="0">
                      <a:srgbClr val="49C5B1"/>
                    </a:gs>
                    <a:gs pos="82000">
                      <a:srgbClr val="8551C5"/>
                    </a:gs>
                  </a:gsLst>
                  <a:lin ang="10800000" scaled="1"/>
                  <a:tileRect/>
                </a:gradFill>
                <a:latin typeface="Segoe Sans Display" pitchFamily="2" charset="0"/>
                <a:cs typeface="Segoe Sans Display" pitchFamily="2" charset="0"/>
              </a:defRPr>
            </a:lvl1pPr>
          </a:lstStyle>
          <a:p>
            <a:r>
              <a:rPr lang="en-US"/>
              <a:t>Thank you</a:t>
            </a:r>
          </a:p>
        </p:txBody>
      </p:sp>
    </p:spTree>
    <p:extLst>
      <p:ext uri="{BB962C8B-B14F-4D97-AF65-F5344CB8AC3E}">
        <p14:creationId xmlns:p14="http://schemas.microsoft.com/office/powerpoint/2010/main" val="934994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hank you slide_logo v2">
    <p:bg>
      <p:bgPr>
        <a:solidFill>
          <a:srgbClr val="FFFFFF"/>
        </a:solidFill>
        <a:effectLst/>
      </p:bgPr>
    </p:bg>
    <p:spTree>
      <p:nvGrpSpPr>
        <p:cNvPr id="1" name=""/>
        <p:cNvGrpSpPr/>
        <p:nvPr/>
      </p:nvGrpSpPr>
      <p:grpSpPr>
        <a:xfrm>
          <a:off x="0" y="0"/>
          <a:ext cx="0" cy="0"/>
          <a:chOff x="0" y="0"/>
          <a:chExt cx="0" cy="0"/>
        </a:xfrm>
      </p:grpSpPr>
      <p:pic>
        <p:nvPicPr>
          <p:cNvPr id="26" name="Picture 25" descr="A colorful gradient on a black background&#10;&#10;Description automatically generated">
            <a:extLst>
              <a:ext uri="{FF2B5EF4-FFF2-40B4-BE49-F238E27FC236}">
                <a16:creationId xmlns:a16="http://schemas.microsoft.com/office/drawing/2014/main" id="{D6C2DFF6-28F5-B649-E46C-FF9F0D298CB8}"/>
              </a:ext>
            </a:extLst>
          </p:cNvPr>
          <p:cNvPicPr>
            <a:picLocks noChangeAspect="1"/>
          </p:cNvPicPr>
          <p:nvPr userDrawn="1"/>
        </p:nvPicPr>
        <p:blipFill>
          <a:blip r:embed="rId2"/>
          <a:stretch>
            <a:fillRect/>
          </a:stretch>
        </p:blipFill>
        <p:spPr>
          <a:xfrm>
            <a:off x="6232452" y="2394970"/>
            <a:ext cx="3505200" cy="3619500"/>
          </a:xfrm>
          <a:prstGeom prst="rect">
            <a:avLst/>
          </a:prstGeom>
        </p:spPr>
      </p:pic>
      <p:sp>
        <p:nvSpPr>
          <p:cNvPr id="17" name="Rectangle 16">
            <a:extLst>
              <a:ext uri="{FF2B5EF4-FFF2-40B4-BE49-F238E27FC236}">
                <a16:creationId xmlns:a16="http://schemas.microsoft.com/office/drawing/2014/main" id="{67A38457-5CA0-B034-C984-0BEA0E67A34C}"/>
              </a:ext>
            </a:extLst>
          </p:cNvPr>
          <p:cNvSpPr/>
          <p:nvPr userDrawn="1"/>
        </p:nvSpPr>
        <p:spPr>
          <a:xfrm>
            <a:off x="5316279" y="0"/>
            <a:ext cx="6875721" cy="6858000"/>
          </a:xfrm>
          <a:prstGeom prst="rect">
            <a:avLst/>
          </a:prstGeom>
          <a:gradFill>
            <a:gsLst>
              <a:gs pos="28000">
                <a:schemeClr val="bg1">
                  <a:alpha val="0"/>
                </a:schemeClr>
              </a:gs>
              <a:gs pos="72000">
                <a:srgbClr val="B9DCD2"/>
              </a:gs>
            </a:gsLst>
            <a:lin ang="189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6">
            <a:extLst>
              <a:ext uri="{FF2B5EF4-FFF2-40B4-BE49-F238E27FC236}">
                <a16:creationId xmlns:a16="http://schemas.microsoft.com/office/drawing/2014/main" id="{14E65585-B070-1706-B64C-AAF8F24C2351}"/>
              </a:ext>
            </a:extLst>
          </p:cNvPr>
          <p:cNvSpPr>
            <a:spLocks noGrp="1"/>
          </p:cNvSpPr>
          <p:nvPr>
            <p:ph type="title" hasCustomPrompt="1"/>
          </p:nvPr>
        </p:nvSpPr>
        <p:spPr>
          <a:xfrm>
            <a:off x="607810" y="3423718"/>
            <a:ext cx="3252990" cy="527045"/>
          </a:xfrm>
        </p:spPr>
        <p:txBody>
          <a:bodyPr>
            <a:noAutofit/>
          </a:bodyPr>
          <a:lstStyle>
            <a:lvl1pPr algn="l">
              <a:defRPr sz="3600" b="0" i="0">
                <a:gradFill flip="none" rotWithShape="1">
                  <a:gsLst>
                    <a:gs pos="0">
                      <a:srgbClr val="49C5B1"/>
                    </a:gs>
                    <a:gs pos="82000">
                      <a:srgbClr val="8551C5"/>
                    </a:gs>
                  </a:gsLst>
                  <a:lin ang="10800000" scaled="1"/>
                  <a:tileRect/>
                </a:gradFill>
                <a:latin typeface="Segoe Sans Display" pitchFamily="2" charset="0"/>
                <a:cs typeface="Segoe Sans Display" pitchFamily="2" charset="0"/>
              </a:defRPr>
            </a:lvl1pPr>
          </a:lstStyle>
          <a:p>
            <a:r>
              <a:rPr lang="en-US"/>
              <a:t>Thank you</a:t>
            </a:r>
          </a:p>
        </p:txBody>
      </p:sp>
      <p:cxnSp>
        <p:nvCxnSpPr>
          <p:cNvPr id="4" name="Straight Connector 3">
            <a:extLst>
              <a:ext uri="{FF2B5EF4-FFF2-40B4-BE49-F238E27FC236}">
                <a16:creationId xmlns:a16="http://schemas.microsoft.com/office/drawing/2014/main" id="{7EB9D9B2-00F1-C2B7-C404-FA7C21B403B4}"/>
              </a:ext>
            </a:extLst>
          </p:cNvPr>
          <p:cNvCxnSpPr/>
          <p:nvPr userDrawn="1"/>
        </p:nvCxnSpPr>
        <p:spPr>
          <a:xfrm>
            <a:off x="2254931" y="390752"/>
            <a:ext cx="0" cy="452582"/>
          </a:xfrm>
          <a:prstGeom prst="line">
            <a:avLst/>
          </a:prstGeom>
          <a:ln w="12700">
            <a:solidFill>
              <a:srgbClr val="666666"/>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D29A3AA-40AB-2AD0-D51E-D78633605076}"/>
              </a:ext>
            </a:extLst>
          </p:cNvPr>
          <p:cNvSpPr txBox="1"/>
          <p:nvPr userDrawn="1"/>
        </p:nvSpPr>
        <p:spPr>
          <a:xfrm>
            <a:off x="2400843" y="481864"/>
            <a:ext cx="1471941" cy="307777"/>
          </a:xfrm>
          <a:prstGeom prst="rect">
            <a:avLst/>
          </a:prstGeom>
          <a:noFill/>
        </p:spPr>
        <p:txBody>
          <a:bodyPr wrap="none" rtlCol="0">
            <a:spAutoFit/>
          </a:bodyPr>
          <a:lstStyle/>
          <a:p>
            <a:r>
              <a:rPr lang="en-US" sz="1400" b="0" i="0">
                <a:solidFill>
                  <a:srgbClr val="666666"/>
                </a:solidFill>
                <a:latin typeface="Segoe Sans Display" pitchFamily="2" charset="0"/>
                <a:cs typeface="Segoe Sans Display" pitchFamily="2" charset="0"/>
              </a:rPr>
              <a:t>Microsoft Fabric</a:t>
            </a:r>
          </a:p>
        </p:txBody>
      </p:sp>
      <p:pic>
        <p:nvPicPr>
          <p:cNvPr id="6" name="Picture 4">
            <a:extLst>
              <a:ext uri="{FF2B5EF4-FFF2-40B4-BE49-F238E27FC236}">
                <a16:creationId xmlns:a16="http://schemas.microsoft.com/office/drawing/2014/main" id="{96300E4A-C111-CE0B-330B-B182F57E9BD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3390"/>
          <a:stretch/>
        </p:blipFill>
        <p:spPr>
          <a:xfrm>
            <a:off x="498197" y="319028"/>
            <a:ext cx="1566909" cy="544002"/>
          </a:xfrm>
          <a:prstGeom prst="rect">
            <a:avLst/>
          </a:prstGeom>
        </p:spPr>
      </p:pic>
      <p:sp>
        <p:nvSpPr>
          <p:cNvPr id="21" name="Picture Placeholder 20">
            <a:extLst>
              <a:ext uri="{FF2B5EF4-FFF2-40B4-BE49-F238E27FC236}">
                <a16:creationId xmlns:a16="http://schemas.microsoft.com/office/drawing/2014/main" id="{11134832-8ACB-10D9-AE0D-177AD4889C6C}"/>
              </a:ext>
            </a:extLst>
          </p:cNvPr>
          <p:cNvSpPr>
            <a:spLocks noGrp="1"/>
          </p:cNvSpPr>
          <p:nvPr>
            <p:ph type="pic" sz="quarter" idx="10"/>
          </p:nvPr>
        </p:nvSpPr>
        <p:spPr>
          <a:xfrm>
            <a:off x="7283450" y="6426"/>
            <a:ext cx="4908550" cy="4706938"/>
          </a:xfrm>
          <a:prstGeom prst="rect">
            <a:avLst/>
          </a:prstGeom>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408452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FFDF9"/>
        </a:solidFill>
        <a:effectLst/>
      </p:bgPr>
    </p:bg>
    <p:spTree>
      <p:nvGrpSpPr>
        <p:cNvPr id="1" name=""/>
        <p:cNvGrpSpPr/>
        <p:nvPr/>
      </p:nvGrpSpPr>
      <p:grpSpPr>
        <a:xfrm>
          <a:off x="0" y="0"/>
          <a:ext cx="0" cy="0"/>
          <a:chOff x="0" y="0"/>
          <a:chExt cx="0" cy="0"/>
        </a:xfrm>
      </p:grpSpPr>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2"/>
            <a:srcRect/>
            <a:tile tx="0" ty="0" sx="100000" sy="100000" flip="none" algn="tl"/>
          </a:blipFill>
        </p:spPr>
        <p:txBody>
          <a:bodyPr/>
          <a:lstStyle>
            <a:lvl1pPr marL="0" indent="0">
              <a:buNone/>
              <a:defRPr>
                <a:noFill/>
              </a:defRPr>
            </a:lvl1pPr>
          </a:lstStyle>
          <a:p>
            <a:r>
              <a:rPr lang="en-US"/>
              <a:t>Click icon to add picture</a:t>
            </a:r>
          </a:p>
        </p:txBody>
      </p:sp>
      <p:pic>
        <p:nvPicPr>
          <p:cNvPr id="3" name="Picture 4">
            <a:extLst>
              <a:ext uri="{FF2B5EF4-FFF2-40B4-BE49-F238E27FC236}">
                <a16:creationId xmlns:a16="http://schemas.microsoft.com/office/drawing/2014/main" id="{B165B57F-E77C-D5DA-D0B1-3F42385E9A3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3390"/>
          <a:stretch/>
        </p:blipFill>
        <p:spPr>
          <a:xfrm>
            <a:off x="498197" y="319028"/>
            <a:ext cx="1566909" cy="544002"/>
          </a:xfrm>
          <a:prstGeom prst="rect">
            <a:avLst/>
          </a:prstGeom>
        </p:spPr>
      </p:pic>
      <p:sp>
        <p:nvSpPr>
          <p:cNvPr id="7" name="Title 1">
            <a:extLst>
              <a:ext uri="{FF2B5EF4-FFF2-40B4-BE49-F238E27FC236}">
                <a16:creationId xmlns:a16="http://schemas.microsoft.com/office/drawing/2014/main" id="{818EAE98-4CF4-9D3C-C8EF-BA1F91A39E1E}"/>
              </a:ext>
            </a:extLst>
          </p:cNvPr>
          <p:cNvSpPr>
            <a:spLocks noGrp="1"/>
          </p:cNvSpPr>
          <p:nvPr>
            <p:ph type="title" hasCustomPrompt="1"/>
          </p:nvPr>
        </p:nvSpPr>
        <p:spPr>
          <a:xfrm>
            <a:off x="588263" y="2189132"/>
            <a:ext cx="4167887" cy="2123658"/>
          </a:xfrm>
        </p:spPr>
        <p:txBody>
          <a:bodyPr wrap="square" anchor="b" anchorCtr="0">
            <a:spAutoFit/>
          </a:bodyPr>
          <a:lstStyle>
            <a:lvl1pPr marL="0" algn="l" defTabSz="932742" rtl="0" eaLnBrk="1" latinLnBrk="0" hangingPunct="1">
              <a:lnSpc>
                <a:spcPct val="100000"/>
              </a:lnSpc>
              <a:spcBef>
                <a:spcPct val="0"/>
              </a:spcBef>
              <a:buNone/>
              <a:defRPr lang="en-US" sz="4400" b="0" i="0" kern="1200" cap="none" spc="-50" baseline="0" dirty="0">
                <a:ln w="3175">
                  <a:noFill/>
                </a:ln>
                <a:solidFill>
                  <a:schemeClr val="accent2"/>
                </a:solidFill>
                <a:effectLst/>
                <a:latin typeface="Segoe Sans Display" pitchFamily="2" charset="0"/>
                <a:ea typeface="+mn-ea"/>
                <a:cs typeface="Segoe Sans Display" pitchFamily="2" charset="0"/>
              </a:defRPr>
            </a:lvl1pPr>
          </a:lstStyle>
          <a:p>
            <a:r>
              <a:rPr lang="en-US"/>
              <a:t>Event name or presentation title </a:t>
            </a:r>
          </a:p>
        </p:txBody>
      </p:sp>
      <p:sp>
        <p:nvSpPr>
          <p:cNvPr id="8" name="Subtitle 2">
            <a:extLst>
              <a:ext uri="{FF2B5EF4-FFF2-40B4-BE49-F238E27FC236}">
                <a16:creationId xmlns:a16="http://schemas.microsoft.com/office/drawing/2014/main" id="{1C56B283-4B6F-453C-155D-E58539CC6D4B}"/>
              </a:ext>
            </a:extLst>
          </p:cNvPr>
          <p:cNvSpPr>
            <a:spLocks noGrp="1"/>
          </p:cNvSpPr>
          <p:nvPr>
            <p:ph type="subTitle" idx="1" hasCustomPrompt="1"/>
          </p:nvPr>
        </p:nvSpPr>
        <p:spPr>
          <a:xfrm>
            <a:off x="584200" y="4696548"/>
            <a:ext cx="4167887" cy="817719"/>
          </a:xfrm>
          <a:prstGeom prst="rect">
            <a:avLst/>
          </a:prstGeom>
        </p:spPr>
        <p:txBody>
          <a:bodyPr>
            <a:noAutofit/>
          </a:bodyPr>
          <a:lstStyle>
            <a:lvl1pPr marL="0" indent="0" algn="l">
              <a:buNone/>
              <a:defRPr sz="1600" b="0" i="0">
                <a:solidFill>
                  <a:srgbClr val="000000"/>
                </a:solidFill>
                <a:latin typeface="Segoe Sans Display" pitchFamily="2" charset="0"/>
                <a:cs typeface="Segoe Sans Display"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814291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Appendix Slide">
    <p:bg>
      <p:bgPr>
        <a:gradFill>
          <a:gsLst>
            <a:gs pos="0">
              <a:srgbClr val="49C5B1"/>
            </a:gs>
            <a:gs pos="100000">
              <a:srgbClr val="0078D4"/>
            </a:gs>
          </a:gsLst>
          <a:lin ang="5400000" scaled="1"/>
        </a:gradFill>
        <a:effectLst/>
      </p:bgPr>
    </p:bg>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DCBF74EE-C73A-35DF-577D-87FEEBCB50F8}"/>
              </a:ext>
            </a:extLst>
          </p:cNvPr>
          <p:cNvSpPr>
            <a:spLocks noGrp="1"/>
          </p:cNvSpPr>
          <p:nvPr>
            <p:ph type="title" hasCustomPrompt="1"/>
          </p:nvPr>
        </p:nvSpPr>
        <p:spPr>
          <a:xfrm>
            <a:off x="607810" y="5824018"/>
            <a:ext cx="3532390" cy="527045"/>
          </a:xfrm>
        </p:spPr>
        <p:txBody>
          <a:bodyPr>
            <a:noAutofit/>
          </a:bodyPr>
          <a:lstStyle>
            <a:lvl1pPr algn="l">
              <a:defRPr sz="3600" b="1" i="0">
                <a:solidFill>
                  <a:srgbClr val="FFFFFF"/>
                </a:solidFill>
                <a:latin typeface="Segoe UI Semibold" panose="020B0502040204020203" pitchFamily="34" charset="0"/>
                <a:cs typeface="Segoe UI Semibold" panose="020B0502040204020203" pitchFamily="34" charset="0"/>
              </a:defRPr>
            </a:lvl1pPr>
          </a:lstStyle>
          <a:p>
            <a:r>
              <a:rPr lang="en-US"/>
              <a:t>Appendix</a:t>
            </a:r>
          </a:p>
        </p:txBody>
      </p:sp>
    </p:spTree>
    <p:extLst>
      <p:ext uri="{BB962C8B-B14F-4D97-AF65-F5344CB8AC3E}">
        <p14:creationId xmlns:p14="http://schemas.microsoft.com/office/powerpoint/2010/main" val="7051098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Appendix Slide">
    <p:bg>
      <p:bgPr>
        <a:solidFill>
          <a:schemeClr val="tx1"/>
        </a:solidFill>
        <a:effectLst/>
      </p:bgPr>
    </p:bg>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DCBF74EE-C73A-35DF-577D-87FEEBCB50F8}"/>
              </a:ext>
            </a:extLst>
          </p:cNvPr>
          <p:cNvSpPr>
            <a:spLocks noGrp="1"/>
          </p:cNvSpPr>
          <p:nvPr>
            <p:ph type="title" hasCustomPrompt="1"/>
          </p:nvPr>
        </p:nvSpPr>
        <p:spPr>
          <a:xfrm>
            <a:off x="607810" y="5824018"/>
            <a:ext cx="3532390" cy="527045"/>
          </a:xfrm>
        </p:spPr>
        <p:txBody>
          <a:bodyPr>
            <a:noAutofit/>
          </a:bodyPr>
          <a:lstStyle>
            <a:lvl1pPr algn="l">
              <a:defRPr sz="3600" b="1" i="0">
                <a:solidFill>
                  <a:srgbClr val="FFFFFF"/>
                </a:solidFill>
                <a:latin typeface="Segoe UI Semibold" panose="020B0502040204020203" pitchFamily="34" charset="0"/>
                <a:cs typeface="Segoe UI Semibold" panose="020B0502040204020203" pitchFamily="34" charset="0"/>
              </a:defRPr>
            </a:lvl1pPr>
          </a:lstStyle>
          <a:p>
            <a:r>
              <a:rPr lang="en-US"/>
              <a:t>Appendix</a:t>
            </a:r>
          </a:p>
        </p:txBody>
      </p:sp>
    </p:spTree>
    <p:extLst>
      <p:ext uri="{BB962C8B-B14F-4D97-AF65-F5344CB8AC3E}">
        <p14:creationId xmlns:p14="http://schemas.microsoft.com/office/powerpoint/2010/main" val="2018354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4_Large Number Divider 1">
    <p:bg>
      <p:bgPr>
        <a:solidFill>
          <a:srgbClr val="FFFFFF"/>
        </a:solidFill>
        <a:effectLst/>
      </p:bgPr>
    </p:bg>
    <p:spTree>
      <p:nvGrpSpPr>
        <p:cNvPr id="1" name=""/>
        <p:cNvGrpSpPr/>
        <p:nvPr/>
      </p:nvGrpSpPr>
      <p:grpSpPr>
        <a:xfrm>
          <a:off x="0" y="0"/>
          <a:ext cx="0" cy="0"/>
          <a:chOff x="0" y="0"/>
          <a:chExt cx="0" cy="0"/>
        </a:xfrm>
      </p:grpSpPr>
      <p:pic>
        <p:nvPicPr>
          <p:cNvPr id="2" name="Picture 1" descr="A purple circle in the dark&#10;&#10;Description automatically generated">
            <a:extLst>
              <a:ext uri="{FF2B5EF4-FFF2-40B4-BE49-F238E27FC236}">
                <a16:creationId xmlns:a16="http://schemas.microsoft.com/office/drawing/2014/main" id="{3CBEDED0-2F8D-60CB-73EC-D8A926F1B190}"/>
              </a:ext>
            </a:extLst>
          </p:cNvPr>
          <p:cNvPicPr>
            <a:picLocks noChangeAspect="1"/>
          </p:cNvPicPr>
          <p:nvPr userDrawn="1"/>
        </p:nvPicPr>
        <p:blipFill rotWithShape="1">
          <a:blip r:embed="rId2" cstate="screen">
            <a:alphaModFix amt="62000"/>
            <a:extLst>
              <a:ext uri="{28A0092B-C50C-407E-A947-70E740481C1C}">
                <a14:useLocalDpi xmlns:a14="http://schemas.microsoft.com/office/drawing/2010/main"/>
              </a:ext>
            </a:extLst>
          </a:blip>
          <a:srcRect t="51535" b="4494"/>
          <a:stretch/>
        </p:blipFill>
        <p:spPr>
          <a:xfrm>
            <a:off x="-539045" y="807238"/>
            <a:ext cx="7730955" cy="6050762"/>
          </a:xfrm>
          <a:prstGeom prst="rect">
            <a:avLst/>
          </a:prstGeom>
        </p:spPr>
      </p:pic>
      <p:sp>
        <p:nvSpPr>
          <p:cNvPr id="3" name="Slide Number Placeholder 5">
            <a:extLst>
              <a:ext uri="{FF2B5EF4-FFF2-40B4-BE49-F238E27FC236}">
                <a16:creationId xmlns:a16="http://schemas.microsoft.com/office/drawing/2014/main" id="{D451A2C5-1E75-8EE3-22E6-59C938C37DB8}"/>
              </a:ext>
            </a:extLst>
          </p:cNvPr>
          <p:cNvSpPr>
            <a:spLocks noGrp="1"/>
          </p:cNvSpPr>
          <p:nvPr>
            <p:ph type="sldNum" sz="quarter" idx="4"/>
          </p:nvPr>
        </p:nvSpPr>
        <p:spPr>
          <a:xfrm>
            <a:off x="607809" y="6311900"/>
            <a:ext cx="399288"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fld id="{B1356FBF-028C-F74E-A7B4-9B8ED246DD1B}" type="slidenum">
              <a:rPr lang="en-US" smtClean="0"/>
              <a:pPr/>
              <a:t>‹#›</a:t>
            </a:fld>
            <a:endParaRPr lang="en-US"/>
          </a:p>
        </p:txBody>
      </p:sp>
      <p:sp>
        <p:nvSpPr>
          <p:cNvPr id="4" name="Footer Placeholder 9">
            <a:extLst>
              <a:ext uri="{FF2B5EF4-FFF2-40B4-BE49-F238E27FC236}">
                <a16:creationId xmlns:a16="http://schemas.microsoft.com/office/drawing/2014/main" id="{7C14C3DD-159F-0E37-FA23-5C89134B7DDF}"/>
              </a:ext>
            </a:extLst>
          </p:cNvPr>
          <p:cNvSpPr>
            <a:spLocks noGrp="1"/>
          </p:cNvSpPr>
          <p:nvPr>
            <p:ph type="ftr" sz="quarter" idx="3"/>
          </p:nvPr>
        </p:nvSpPr>
        <p:spPr>
          <a:xfrm>
            <a:off x="1007097" y="6311900"/>
            <a:ext cx="2078736"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r>
              <a:rPr lang="en-US"/>
              <a:t>Microsoft Fabric</a:t>
            </a:r>
          </a:p>
        </p:txBody>
      </p:sp>
    </p:spTree>
    <p:extLst>
      <p:ext uri="{BB962C8B-B14F-4D97-AF65-F5344CB8AC3E}">
        <p14:creationId xmlns:p14="http://schemas.microsoft.com/office/powerpoint/2010/main" val="24639967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E7EB12-65FC-643E-0176-52947BFA932E}"/>
              </a:ext>
            </a:extLst>
          </p:cNvPr>
          <p:cNvSpPr>
            <a:spLocks noGrp="1"/>
          </p:cNvSpPr>
          <p:nvPr>
            <p:ph type="sldNum" sz="quarter" idx="10"/>
          </p:nvPr>
        </p:nvSpPr>
        <p:spPr/>
        <p:txBody>
          <a:bodyPr/>
          <a:lstStyle/>
          <a:p>
            <a:fld id="{B1356FBF-028C-F74E-A7B4-9B8ED246DD1B}" type="slidenum">
              <a:rPr lang="en-US" smtClean="0"/>
              <a:pPr/>
              <a:t>‹#›</a:t>
            </a:fld>
            <a:endParaRPr lang="en-US"/>
          </a:p>
        </p:txBody>
      </p:sp>
      <p:sp>
        <p:nvSpPr>
          <p:cNvPr id="4" name="Footer Placeholder 3">
            <a:extLst>
              <a:ext uri="{FF2B5EF4-FFF2-40B4-BE49-F238E27FC236}">
                <a16:creationId xmlns:a16="http://schemas.microsoft.com/office/drawing/2014/main" id="{21F17F31-F4C0-C97A-C10B-6C9854C006B5}"/>
              </a:ext>
            </a:extLst>
          </p:cNvPr>
          <p:cNvSpPr>
            <a:spLocks noGrp="1"/>
          </p:cNvSpPr>
          <p:nvPr>
            <p:ph type="ftr" sz="quarter" idx="11"/>
          </p:nvPr>
        </p:nvSpPr>
        <p:spPr/>
        <p:txBody>
          <a:bodyPr/>
          <a:lstStyle/>
          <a:p>
            <a:r>
              <a:rPr lang="en-US"/>
              <a:t>Microsoft Fabric</a:t>
            </a:r>
          </a:p>
        </p:txBody>
      </p:sp>
    </p:spTree>
    <p:extLst>
      <p:ext uri="{BB962C8B-B14F-4D97-AF65-F5344CB8AC3E}">
        <p14:creationId xmlns:p14="http://schemas.microsoft.com/office/powerpoint/2010/main" val="38393675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Speaker Introduction 1">
    <p:spTree>
      <p:nvGrpSpPr>
        <p:cNvPr id="1" name=""/>
        <p:cNvGrpSpPr/>
        <p:nvPr/>
      </p:nvGrpSpPr>
      <p:grpSpPr>
        <a:xfrm>
          <a:off x="0" y="0"/>
          <a:ext cx="0" cy="0"/>
          <a:chOff x="0" y="0"/>
          <a:chExt cx="0" cy="0"/>
        </a:xfrm>
      </p:grpSpPr>
      <p:sp>
        <p:nvSpPr>
          <p:cNvPr id="15" name="Ellipse 14">
            <a:extLst>
              <a:ext uri="{FF2B5EF4-FFF2-40B4-BE49-F238E27FC236}">
                <a16:creationId xmlns:a16="http://schemas.microsoft.com/office/drawing/2014/main" id="{8B9163C1-5DCA-D712-A10C-2A1E3A50BD5A}"/>
              </a:ext>
            </a:extLst>
          </p:cNvPr>
          <p:cNvSpPr>
            <a:spLocks noGrp="1" noRot="1" noChangeAspect="1" noMove="1" noResize="1" noEditPoints="1" noAdjustHandles="1" noChangeArrowheads="1" noChangeShapeType="1"/>
          </p:cNvSpPr>
          <p:nvPr userDrawn="1"/>
        </p:nvSpPr>
        <p:spPr>
          <a:xfrm>
            <a:off x="1057684" y="769257"/>
            <a:ext cx="3648273" cy="3648273"/>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ECF6925A-7827-26EF-5D3E-5F3DA85DBA4F}"/>
              </a:ext>
            </a:extLst>
          </p:cNvPr>
          <p:cNvSpPr>
            <a:spLocks noGrp="1"/>
          </p:cNvSpPr>
          <p:nvPr>
            <p:ph type="title" hasCustomPrompt="1"/>
          </p:nvPr>
        </p:nvSpPr>
        <p:spPr>
          <a:xfrm>
            <a:off x="5063331" y="1421817"/>
            <a:ext cx="6494400" cy="828000"/>
          </a:xfrm>
        </p:spPr>
        <p:txBody>
          <a:bodyPr vert="horz" lIns="91440" tIns="45720" rIns="91440" bIns="45720" rtlCol="0" anchor="b">
            <a:noAutofit/>
          </a:bodyPr>
          <a:lstStyle>
            <a:lvl1pPr>
              <a:defRPr lang="en-GB" dirty="0">
                <a:solidFill>
                  <a:schemeClr val="tx1"/>
                </a:solidFill>
              </a:defRPr>
            </a:lvl1pPr>
          </a:lstStyle>
          <a:p>
            <a:pPr marL="0" lvl="0" indent="0">
              <a:spcBef>
                <a:spcPts val="1000"/>
              </a:spcBef>
              <a:buFont typeface="Arial" panose="020B0604020202020204" pitchFamily="34" charset="0"/>
            </a:pPr>
            <a:r>
              <a:rPr lang="en-US" dirty="0"/>
              <a:t>Your name</a:t>
            </a:r>
            <a:endParaRPr lang="en-GB" dirty="0"/>
          </a:p>
        </p:txBody>
      </p:sp>
      <p:sp>
        <p:nvSpPr>
          <p:cNvPr id="8" name="Bildplatzhalter 7">
            <a:extLst>
              <a:ext uri="{FF2B5EF4-FFF2-40B4-BE49-F238E27FC236}">
                <a16:creationId xmlns:a16="http://schemas.microsoft.com/office/drawing/2014/main" id="{6F8D4A55-F8B9-3BC7-56D4-5CDC8770A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ph type="pic" sz="quarter" idx="10"/>
          </p:nvPr>
        </p:nvSpPr>
        <p:spPr>
          <a:xfrm>
            <a:off x="1147684" y="871271"/>
            <a:ext cx="3456259" cy="3456259"/>
          </a:xfrm>
          <a:prstGeom prst="ellipse">
            <a:avLst/>
          </a:prstGeom>
        </p:spPr>
        <p:txBody>
          <a:bodyPr/>
          <a:lstStyle/>
          <a:p>
            <a:r>
              <a:rPr lang="en-US" dirty="0"/>
              <a:t>Click icon to add picture</a:t>
            </a:r>
            <a:endParaRPr lang="de-DE" dirty="0"/>
          </a:p>
        </p:txBody>
      </p:sp>
      <p:sp>
        <p:nvSpPr>
          <p:cNvPr id="18" name="Inhaltsplatzhalter 16">
            <a:extLst>
              <a:ext uri="{FF2B5EF4-FFF2-40B4-BE49-F238E27FC236}">
                <a16:creationId xmlns:a16="http://schemas.microsoft.com/office/drawing/2014/main" id="{E5B3E6FB-BD87-2F6D-9B9D-72F9BE7382EC}"/>
              </a:ext>
            </a:extLst>
          </p:cNvPr>
          <p:cNvSpPr>
            <a:spLocks noGrp="1"/>
          </p:cNvSpPr>
          <p:nvPr>
            <p:ph sz="quarter" idx="12" hasCustomPrompt="1"/>
          </p:nvPr>
        </p:nvSpPr>
        <p:spPr>
          <a:xfrm>
            <a:off x="5063331" y="2161186"/>
            <a:ext cx="6494679" cy="631993"/>
          </a:xfrm>
          <a:prstGeom prst="rect">
            <a:avLst/>
          </a:prstGeom>
        </p:spPr>
        <p:txBody>
          <a:bodyPr anchor="t">
            <a:noAutofit/>
          </a:bodyPr>
          <a:lstStyle>
            <a:lvl1pPr marL="0" indent="0">
              <a:buNone/>
              <a:defRPr sz="2400">
                <a:solidFill>
                  <a:schemeClr val="tx1"/>
                </a:solidFill>
              </a:defRPr>
            </a:lvl1pPr>
            <a:lvl2pPr marL="457200" indent="0">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err="1"/>
              <a:t>Your</a:t>
            </a:r>
            <a:r>
              <a:rPr lang="de-DE"/>
              <a:t> title, </a:t>
            </a:r>
            <a:r>
              <a:rPr lang="de-DE" err="1"/>
              <a:t>company</a:t>
            </a:r>
            <a:endParaRPr lang="de-DE"/>
          </a:p>
        </p:txBody>
      </p:sp>
      <p:sp>
        <p:nvSpPr>
          <p:cNvPr id="19" name="Inhaltsplatzhalter 16">
            <a:extLst>
              <a:ext uri="{FF2B5EF4-FFF2-40B4-BE49-F238E27FC236}">
                <a16:creationId xmlns:a16="http://schemas.microsoft.com/office/drawing/2014/main" id="{BF282614-BEFF-348F-1D82-8B7FD22A4900}"/>
              </a:ext>
            </a:extLst>
          </p:cNvPr>
          <p:cNvSpPr>
            <a:spLocks noGrp="1"/>
          </p:cNvSpPr>
          <p:nvPr>
            <p:ph sz="quarter" idx="13" hasCustomPrompt="1"/>
          </p:nvPr>
        </p:nvSpPr>
        <p:spPr>
          <a:xfrm>
            <a:off x="5589874" y="2818730"/>
            <a:ext cx="5985613" cy="456076"/>
          </a:xfrm>
          <a:prstGeom prst="rect">
            <a:avLst/>
          </a:prstGeom>
        </p:spPr>
        <p:txBody>
          <a:bodyPr anchor="b">
            <a:noAutofit/>
          </a:bodyPr>
          <a:lstStyle>
            <a:lvl1pPr marL="0" indent="0">
              <a:buNone/>
              <a:defRPr sz="1800">
                <a:solidFill>
                  <a:schemeClr val="tx1"/>
                </a:solidFill>
              </a:defRPr>
            </a:lvl1pPr>
            <a:lvl2pPr marL="457200" indent="0">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Country</a:t>
            </a:r>
          </a:p>
        </p:txBody>
      </p:sp>
      <p:sp>
        <p:nvSpPr>
          <p:cNvPr id="20" name="Inhaltsplatzhalter 16">
            <a:extLst>
              <a:ext uri="{FF2B5EF4-FFF2-40B4-BE49-F238E27FC236}">
                <a16:creationId xmlns:a16="http://schemas.microsoft.com/office/drawing/2014/main" id="{107FE548-A1A4-414C-6E21-CEE597C01936}"/>
              </a:ext>
            </a:extLst>
          </p:cNvPr>
          <p:cNvSpPr>
            <a:spLocks noGrp="1"/>
          </p:cNvSpPr>
          <p:nvPr>
            <p:ph sz="quarter" idx="14" hasCustomPrompt="1"/>
          </p:nvPr>
        </p:nvSpPr>
        <p:spPr>
          <a:xfrm>
            <a:off x="5589874" y="3584633"/>
            <a:ext cx="5968187" cy="379777"/>
          </a:xfrm>
          <a:prstGeom prst="rect">
            <a:avLst/>
          </a:prstGeom>
        </p:spPr>
        <p:txBody>
          <a:bodyPr anchor="b">
            <a:noAutofit/>
          </a:bodyPr>
          <a:lstStyle>
            <a:lvl1pPr marL="0" indent="0">
              <a:buNone/>
              <a:defRPr sz="1800">
                <a:solidFill>
                  <a:schemeClr val="tx1"/>
                </a:solidFill>
              </a:defRPr>
            </a:lvl1pPr>
            <a:lvl2pPr marL="457200" indent="0">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LinkedIn Account</a:t>
            </a:r>
          </a:p>
        </p:txBody>
      </p:sp>
      <p:pic>
        <p:nvPicPr>
          <p:cNvPr id="3" name="Grafik 2" descr="Ein Bild, das Symbol, Kreis, Symmetrie, weiß enthält.&#10;&#10;Automatisch generierte Beschreibung">
            <a:extLst>
              <a:ext uri="{FF2B5EF4-FFF2-40B4-BE49-F238E27FC236}">
                <a16:creationId xmlns:a16="http://schemas.microsoft.com/office/drawing/2014/main" id="{F31BB3A9-1721-00F0-9C97-9A24A3CEE12E}"/>
              </a:ext>
            </a:extLst>
          </p:cNvPr>
          <p:cNvPicPr>
            <a:picLocks noChangeAspect="1"/>
          </p:cNvPicPr>
          <p:nvPr userDrawn="1"/>
        </p:nvPicPr>
        <p:blipFill>
          <a:blip r:embed="rId2" cstate="screen">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139461" y="5289809"/>
            <a:ext cx="331378" cy="331378"/>
          </a:xfrm>
          <a:prstGeom prst="rect">
            <a:avLst/>
          </a:prstGeom>
          <a:noFill/>
          <a:ln>
            <a:noFill/>
          </a:ln>
        </p:spPr>
      </p:pic>
      <p:pic>
        <p:nvPicPr>
          <p:cNvPr id="5" name="Grafik 4" descr="Ein Bild, das Symbol, Reihe, weiß, Grafiken enthält.&#10;&#10;Automatisch generierte Beschreibung">
            <a:extLst>
              <a:ext uri="{FF2B5EF4-FFF2-40B4-BE49-F238E27FC236}">
                <a16:creationId xmlns:a16="http://schemas.microsoft.com/office/drawing/2014/main" id="{CA90F581-0235-6C00-73FC-F90CA7BACAF1}"/>
              </a:ext>
            </a:extLst>
          </p:cNvPr>
          <p:cNvPicPr>
            <a:picLocks noChangeAspect="1"/>
          </p:cNvPicPr>
          <p:nvPr userDrawn="1"/>
        </p:nvPicPr>
        <p:blipFill>
          <a:blip r:embed="rId4" cstate="screen">
            <a:duotone>
              <a:prstClr val="black"/>
              <a:schemeClr val="accent6">
                <a:tint val="45000"/>
                <a:satMod val="400000"/>
              </a:schemeClr>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128856" y="4714717"/>
            <a:ext cx="352588" cy="352588"/>
          </a:xfrm>
          <a:prstGeom prst="rect">
            <a:avLst/>
          </a:prstGeom>
          <a:noFill/>
          <a:ln>
            <a:noFill/>
          </a:ln>
        </p:spPr>
      </p:pic>
      <p:pic>
        <p:nvPicPr>
          <p:cNvPr id="9" name="Grafik 8" descr="Ein Bild, das Symbol, Reihe, Schrift, weiß enthält.&#10;&#10;Automatisch generierte Beschreibung">
            <a:extLst>
              <a:ext uri="{FF2B5EF4-FFF2-40B4-BE49-F238E27FC236}">
                <a16:creationId xmlns:a16="http://schemas.microsoft.com/office/drawing/2014/main" id="{CC9BD441-2CC3-8CAF-F5C3-AB19420171EC}"/>
              </a:ext>
            </a:extLst>
          </p:cNvPr>
          <p:cNvPicPr>
            <a:picLocks noChangeAspect="1"/>
          </p:cNvPicPr>
          <p:nvPr userDrawn="1"/>
        </p:nvPicPr>
        <p:blipFill>
          <a:blip r:embed="rId6" cstate="screen">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128856" y="4139626"/>
            <a:ext cx="352588" cy="352588"/>
          </a:xfrm>
          <a:prstGeom prst="rect">
            <a:avLst/>
          </a:prstGeom>
          <a:noFill/>
          <a:ln>
            <a:noFill/>
          </a:ln>
        </p:spPr>
      </p:pic>
      <p:pic>
        <p:nvPicPr>
          <p:cNvPr id="16" name="Grafik 15" descr="Ein Bild, das Logo, Schrift, Grafiken, Symbol enthält.&#10;&#10;Automatisch generierte Beschreibung">
            <a:extLst>
              <a:ext uri="{FF2B5EF4-FFF2-40B4-BE49-F238E27FC236}">
                <a16:creationId xmlns:a16="http://schemas.microsoft.com/office/drawing/2014/main" id="{5A1198B0-FF60-34A3-D3EC-45A7D4E7D7BF}"/>
              </a:ext>
            </a:extLst>
          </p:cNvPr>
          <p:cNvPicPr>
            <a:picLocks noChangeAspect="1"/>
          </p:cNvPicPr>
          <p:nvPr userDrawn="1"/>
        </p:nvPicPr>
        <p:blipFill>
          <a:blip r:embed="rId8" cstate="screen">
            <a:duotone>
              <a:prstClr val="black"/>
              <a:schemeClr val="accent6">
                <a:tint val="45000"/>
                <a:satMod val="400000"/>
              </a:schemeClr>
            </a:duotone>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147812" y="3602446"/>
            <a:ext cx="314677" cy="314677"/>
          </a:xfrm>
          <a:prstGeom prst="rect">
            <a:avLst/>
          </a:prstGeom>
          <a:noFill/>
          <a:ln>
            <a:noFill/>
          </a:ln>
        </p:spPr>
      </p:pic>
      <p:pic>
        <p:nvPicPr>
          <p:cNvPr id="25" name="Grafik 24" descr="Ein Bild, das Grafiken, Symbol, Kreis, weiß enthält.&#10;&#10;Automatisch generierte Beschreibung">
            <a:extLst>
              <a:ext uri="{FF2B5EF4-FFF2-40B4-BE49-F238E27FC236}">
                <a16:creationId xmlns:a16="http://schemas.microsoft.com/office/drawing/2014/main" id="{6B9D5D1F-DE21-2E8A-FD6E-002150C03FD3}"/>
              </a:ext>
            </a:extLst>
          </p:cNvPr>
          <p:cNvPicPr>
            <a:picLocks noChangeAspect="1"/>
          </p:cNvPicPr>
          <p:nvPr userDrawn="1"/>
        </p:nvPicPr>
        <p:blipFill>
          <a:blip r:embed="rId10" cstate="screen">
            <a:duotone>
              <a:prstClr val="black"/>
              <a:schemeClr val="accent6">
                <a:tint val="45000"/>
                <a:satMod val="400000"/>
              </a:schemeClr>
            </a:duotone>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123612" y="2905571"/>
            <a:ext cx="363076" cy="363076"/>
          </a:xfrm>
          <a:prstGeom prst="rect">
            <a:avLst/>
          </a:prstGeom>
          <a:noFill/>
          <a:ln>
            <a:noFill/>
          </a:ln>
        </p:spPr>
      </p:pic>
      <p:sp>
        <p:nvSpPr>
          <p:cNvPr id="26" name="Inhaltsplatzhalter 16">
            <a:extLst>
              <a:ext uri="{FF2B5EF4-FFF2-40B4-BE49-F238E27FC236}">
                <a16:creationId xmlns:a16="http://schemas.microsoft.com/office/drawing/2014/main" id="{1399A362-51F1-1248-AF69-5E23172AAC18}"/>
              </a:ext>
            </a:extLst>
          </p:cNvPr>
          <p:cNvSpPr>
            <a:spLocks noGrp="1"/>
          </p:cNvSpPr>
          <p:nvPr>
            <p:ph sz="quarter" idx="15" hasCustomPrompt="1"/>
          </p:nvPr>
        </p:nvSpPr>
        <p:spPr>
          <a:xfrm>
            <a:off x="5589874" y="4148522"/>
            <a:ext cx="5968187" cy="379777"/>
          </a:xfrm>
          <a:prstGeom prst="rect">
            <a:avLst/>
          </a:prstGeom>
        </p:spPr>
        <p:txBody>
          <a:bodyPr anchor="b">
            <a:noAutofit/>
          </a:bodyPr>
          <a:lstStyle>
            <a:lvl1pPr marL="0" indent="0">
              <a:buNone/>
              <a:defRPr sz="1800">
                <a:solidFill>
                  <a:schemeClr val="tx1"/>
                </a:solidFill>
              </a:defRPr>
            </a:lvl1pPr>
            <a:lvl2pPr marL="457200" indent="0">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X Account</a:t>
            </a:r>
          </a:p>
        </p:txBody>
      </p:sp>
      <p:sp>
        <p:nvSpPr>
          <p:cNvPr id="27" name="Inhaltsplatzhalter 16">
            <a:extLst>
              <a:ext uri="{FF2B5EF4-FFF2-40B4-BE49-F238E27FC236}">
                <a16:creationId xmlns:a16="http://schemas.microsoft.com/office/drawing/2014/main" id="{FBE5A1D7-9531-87F3-D5D3-B21891647820}"/>
              </a:ext>
            </a:extLst>
          </p:cNvPr>
          <p:cNvSpPr>
            <a:spLocks noGrp="1"/>
          </p:cNvSpPr>
          <p:nvPr>
            <p:ph sz="quarter" idx="16" hasCustomPrompt="1"/>
          </p:nvPr>
        </p:nvSpPr>
        <p:spPr>
          <a:xfrm>
            <a:off x="5589874" y="4689153"/>
            <a:ext cx="5968187" cy="379777"/>
          </a:xfrm>
          <a:prstGeom prst="rect">
            <a:avLst/>
          </a:prstGeom>
        </p:spPr>
        <p:txBody>
          <a:bodyPr anchor="b">
            <a:noAutofit/>
          </a:bodyPr>
          <a:lstStyle>
            <a:lvl1pPr marL="0" indent="0">
              <a:buNone/>
              <a:defRPr sz="1800">
                <a:solidFill>
                  <a:schemeClr val="tx1"/>
                </a:solidFill>
              </a:defRPr>
            </a:lvl1pPr>
            <a:lvl2pPr marL="457200" indent="0">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E-Mail</a:t>
            </a:r>
          </a:p>
        </p:txBody>
      </p:sp>
      <p:sp>
        <p:nvSpPr>
          <p:cNvPr id="28" name="Inhaltsplatzhalter 16">
            <a:extLst>
              <a:ext uri="{FF2B5EF4-FFF2-40B4-BE49-F238E27FC236}">
                <a16:creationId xmlns:a16="http://schemas.microsoft.com/office/drawing/2014/main" id="{552C501B-E6A1-9724-BAD5-A8886BD0D740}"/>
              </a:ext>
            </a:extLst>
          </p:cNvPr>
          <p:cNvSpPr>
            <a:spLocks noGrp="1"/>
          </p:cNvSpPr>
          <p:nvPr>
            <p:ph sz="quarter" idx="17" hasCustomPrompt="1"/>
          </p:nvPr>
        </p:nvSpPr>
        <p:spPr>
          <a:xfrm>
            <a:off x="5589874" y="5251628"/>
            <a:ext cx="5968187" cy="379777"/>
          </a:xfrm>
          <a:prstGeom prst="rect">
            <a:avLst/>
          </a:prstGeom>
        </p:spPr>
        <p:txBody>
          <a:bodyPr anchor="b">
            <a:noAutofit/>
          </a:bodyPr>
          <a:lstStyle>
            <a:lvl1pPr marL="0" indent="0">
              <a:buNone/>
              <a:defRPr sz="1800">
                <a:solidFill>
                  <a:schemeClr val="tx1"/>
                </a:solidFill>
              </a:defRPr>
            </a:lvl1pPr>
            <a:lvl2pPr marL="457200" indent="0">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Website</a:t>
            </a:r>
          </a:p>
        </p:txBody>
      </p:sp>
    </p:spTree>
    <p:extLst>
      <p:ext uri="{BB962C8B-B14F-4D97-AF65-F5344CB8AC3E}">
        <p14:creationId xmlns:p14="http://schemas.microsoft.com/office/powerpoint/2010/main" val="4192711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solidFill>
          <a:srgbClr val="FFFDF9"/>
        </a:solidFill>
        <a:effectLst/>
      </p:bgPr>
    </p:bg>
    <p:spTree>
      <p:nvGrpSpPr>
        <p:cNvPr id="1" name=""/>
        <p:cNvGrpSpPr/>
        <p:nvPr/>
      </p:nvGrpSpPr>
      <p:grpSpPr>
        <a:xfrm>
          <a:off x="0" y="0"/>
          <a:ext cx="0" cy="0"/>
          <a:chOff x="0" y="0"/>
          <a:chExt cx="0" cy="0"/>
        </a:xfrm>
      </p:grpSpPr>
      <p:pic>
        <p:nvPicPr>
          <p:cNvPr id="8" name="Picture 7" descr="A colorful object with a half of a half circle&#10;&#10;Description automatically generated with medium confidence">
            <a:extLst>
              <a:ext uri="{FF2B5EF4-FFF2-40B4-BE49-F238E27FC236}">
                <a16:creationId xmlns:a16="http://schemas.microsoft.com/office/drawing/2014/main" id="{CD1AF4A4-385F-FB69-7D75-DFBCB2F611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9BCA0CC-E9ED-11FE-A891-26C596BDADD0}"/>
              </a:ext>
            </a:extLst>
          </p:cNvPr>
          <p:cNvSpPr>
            <a:spLocks noGrp="1"/>
          </p:cNvSpPr>
          <p:nvPr>
            <p:ph type="title" hasCustomPrompt="1"/>
          </p:nvPr>
        </p:nvSpPr>
        <p:spPr>
          <a:xfrm>
            <a:off x="7224590" y="1912041"/>
            <a:ext cx="4167887" cy="2123658"/>
          </a:xfrm>
        </p:spPr>
        <p:txBody>
          <a:bodyPr wrap="square" anchor="b" anchorCtr="0">
            <a:spAutoFit/>
          </a:bodyPr>
          <a:lstStyle>
            <a:lvl1pPr marL="0" algn="l" defTabSz="932742" rtl="0" eaLnBrk="1" latinLnBrk="0" hangingPunct="1">
              <a:lnSpc>
                <a:spcPct val="100000"/>
              </a:lnSpc>
              <a:spcBef>
                <a:spcPct val="0"/>
              </a:spcBef>
              <a:buNone/>
              <a:defRPr lang="en-US" sz="4400" b="0" i="0" kern="1200" cap="none" spc="-50" baseline="0" dirty="0">
                <a:ln w="3175">
                  <a:noFill/>
                </a:ln>
                <a:solidFill>
                  <a:schemeClr val="accent2"/>
                </a:solidFill>
                <a:effectLst/>
                <a:latin typeface="Segoe Sans Display" pitchFamily="2" charset="0"/>
                <a:ea typeface="+mn-ea"/>
                <a:cs typeface="Segoe Sans Display" pitchFamily="2" charset="0"/>
              </a:defRPr>
            </a:lvl1pPr>
          </a:lstStyle>
          <a:p>
            <a:r>
              <a:rPr lang="en-US"/>
              <a:t>Event name or presentation title </a:t>
            </a:r>
          </a:p>
        </p:txBody>
      </p:sp>
      <p:sp>
        <p:nvSpPr>
          <p:cNvPr id="10" name="Subtitle 2">
            <a:extLst>
              <a:ext uri="{FF2B5EF4-FFF2-40B4-BE49-F238E27FC236}">
                <a16:creationId xmlns:a16="http://schemas.microsoft.com/office/drawing/2014/main" id="{D083FE30-552E-B4FE-8108-5332511EF23A}"/>
              </a:ext>
            </a:extLst>
          </p:cNvPr>
          <p:cNvSpPr>
            <a:spLocks noGrp="1"/>
          </p:cNvSpPr>
          <p:nvPr>
            <p:ph type="subTitle" idx="1" hasCustomPrompt="1"/>
          </p:nvPr>
        </p:nvSpPr>
        <p:spPr>
          <a:xfrm>
            <a:off x="7220527" y="4419457"/>
            <a:ext cx="4167887" cy="817719"/>
          </a:xfrm>
          <a:prstGeom prst="rect">
            <a:avLst/>
          </a:prstGeom>
        </p:spPr>
        <p:txBody>
          <a:bodyPr>
            <a:noAutofit/>
          </a:bodyPr>
          <a:lstStyle>
            <a:lvl1pPr marL="0" indent="0" algn="l">
              <a:buNone/>
              <a:defRPr sz="1600" b="0" i="0">
                <a:solidFill>
                  <a:srgbClr val="000000"/>
                </a:solidFill>
                <a:latin typeface="Segoe Sans Display" pitchFamily="2" charset="0"/>
                <a:cs typeface="Segoe Sans Display"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C2CCD5B5-A8BB-DED9-8DF4-BAF71E7A8242}"/>
              </a:ext>
            </a:extLst>
          </p:cNvPr>
          <p:cNvCxnSpPr/>
          <p:nvPr userDrawn="1"/>
        </p:nvCxnSpPr>
        <p:spPr>
          <a:xfrm>
            <a:off x="2254931" y="390752"/>
            <a:ext cx="0" cy="452582"/>
          </a:xfrm>
          <a:prstGeom prst="line">
            <a:avLst/>
          </a:prstGeom>
          <a:ln w="12700">
            <a:solidFill>
              <a:srgbClr val="666666"/>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7C2C1CF-19F0-6378-FE56-36892CB124C5}"/>
              </a:ext>
            </a:extLst>
          </p:cNvPr>
          <p:cNvSpPr txBox="1"/>
          <p:nvPr userDrawn="1"/>
        </p:nvSpPr>
        <p:spPr>
          <a:xfrm>
            <a:off x="2400843" y="481864"/>
            <a:ext cx="1471941" cy="307777"/>
          </a:xfrm>
          <a:prstGeom prst="rect">
            <a:avLst/>
          </a:prstGeom>
          <a:noFill/>
        </p:spPr>
        <p:txBody>
          <a:bodyPr wrap="none" rtlCol="0">
            <a:spAutoFit/>
          </a:bodyPr>
          <a:lstStyle/>
          <a:p>
            <a:r>
              <a:rPr lang="en-US" sz="1400" b="0" i="0">
                <a:solidFill>
                  <a:srgbClr val="666666"/>
                </a:solidFill>
                <a:latin typeface="Segoe Sans Display" pitchFamily="2" charset="0"/>
                <a:cs typeface="Segoe Sans Display" pitchFamily="2" charset="0"/>
              </a:rPr>
              <a:t>Microsoft Fabric</a:t>
            </a:r>
          </a:p>
        </p:txBody>
      </p:sp>
      <p:pic>
        <p:nvPicPr>
          <p:cNvPr id="13" name="Picture 4">
            <a:extLst>
              <a:ext uri="{FF2B5EF4-FFF2-40B4-BE49-F238E27FC236}">
                <a16:creationId xmlns:a16="http://schemas.microsoft.com/office/drawing/2014/main" id="{C67532E7-CBC4-3524-5346-33415677C68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3390"/>
          <a:stretch/>
        </p:blipFill>
        <p:spPr>
          <a:xfrm>
            <a:off x="498197" y="319028"/>
            <a:ext cx="1566909" cy="544002"/>
          </a:xfrm>
          <a:prstGeom prst="rect">
            <a:avLst/>
          </a:prstGeom>
        </p:spPr>
      </p:pic>
    </p:spTree>
    <p:extLst>
      <p:ext uri="{BB962C8B-B14F-4D97-AF65-F5344CB8AC3E}">
        <p14:creationId xmlns:p14="http://schemas.microsoft.com/office/powerpoint/2010/main" val="24355860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solidFill>
          <a:srgbClr val="FFFDF9"/>
        </a:solidFill>
        <a:effectLst/>
      </p:bgPr>
    </p:bg>
    <p:spTree>
      <p:nvGrpSpPr>
        <p:cNvPr id="1" name=""/>
        <p:cNvGrpSpPr/>
        <p:nvPr/>
      </p:nvGrpSpPr>
      <p:grpSpPr>
        <a:xfrm>
          <a:off x="0" y="0"/>
          <a:ext cx="0" cy="0"/>
          <a:chOff x="0" y="0"/>
          <a:chExt cx="0" cy="0"/>
        </a:xfrm>
      </p:grpSpPr>
      <p:pic>
        <p:nvPicPr>
          <p:cNvPr id="11" name="Picture 10" descr="A group of colorful objects&#10;&#10;Description automatically generated with medium confidence">
            <a:extLst>
              <a:ext uri="{FF2B5EF4-FFF2-40B4-BE49-F238E27FC236}">
                <a16:creationId xmlns:a16="http://schemas.microsoft.com/office/drawing/2014/main" id="{2832B7B5-6C73-D765-B05E-3768BA5BEB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7" name="Straight Connector 6">
            <a:extLst>
              <a:ext uri="{FF2B5EF4-FFF2-40B4-BE49-F238E27FC236}">
                <a16:creationId xmlns:a16="http://schemas.microsoft.com/office/drawing/2014/main" id="{1D1F30BD-D62E-69FB-8FCA-0FBFA62ACBD1}"/>
              </a:ext>
            </a:extLst>
          </p:cNvPr>
          <p:cNvCxnSpPr/>
          <p:nvPr userDrawn="1"/>
        </p:nvCxnSpPr>
        <p:spPr>
          <a:xfrm>
            <a:off x="9126785" y="390752"/>
            <a:ext cx="0" cy="452582"/>
          </a:xfrm>
          <a:prstGeom prst="line">
            <a:avLst/>
          </a:prstGeom>
          <a:ln w="12700">
            <a:solidFill>
              <a:srgbClr val="66666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57C132-871E-B001-2520-C35EFEBE3B66}"/>
              </a:ext>
            </a:extLst>
          </p:cNvPr>
          <p:cNvSpPr txBox="1"/>
          <p:nvPr userDrawn="1"/>
        </p:nvSpPr>
        <p:spPr>
          <a:xfrm>
            <a:off x="9272697" y="481864"/>
            <a:ext cx="1471941" cy="307777"/>
          </a:xfrm>
          <a:prstGeom prst="rect">
            <a:avLst/>
          </a:prstGeom>
          <a:noFill/>
        </p:spPr>
        <p:txBody>
          <a:bodyPr wrap="none" rtlCol="0">
            <a:spAutoFit/>
          </a:bodyPr>
          <a:lstStyle/>
          <a:p>
            <a:r>
              <a:rPr lang="en-US" sz="1400" b="0" i="0">
                <a:solidFill>
                  <a:srgbClr val="666666"/>
                </a:solidFill>
                <a:latin typeface="Segoe Sans Display" pitchFamily="2" charset="0"/>
                <a:cs typeface="Segoe Sans Display" pitchFamily="2" charset="0"/>
              </a:rPr>
              <a:t>Microsoft Fabric</a:t>
            </a:r>
          </a:p>
        </p:txBody>
      </p:sp>
      <p:pic>
        <p:nvPicPr>
          <p:cNvPr id="9" name="Picture 4">
            <a:extLst>
              <a:ext uri="{FF2B5EF4-FFF2-40B4-BE49-F238E27FC236}">
                <a16:creationId xmlns:a16="http://schemas.microsoft.com/office/drawing/2014/main" id="{637478FE-E871-E23A-C7B8-F31933BD72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3390"/>
          <a:stretch/>
        </p:blipFill>
        <p:spPr>
          <a:xfrm>
            <a:off x="7370051" y="319028"/>
            <a:ext cx="1566909" cy="544002"/>
          </a:xfrm>
          <a:prstGeom prst="rect">
            <a:avLst/>
          </a:prstGeom>
        </p:spPr>
      </p:pic>
      <p:sp>
        <p:nvSpPr>
          <p:cNvPr id="12" name="Title 1">
            <a:extLst>
              <a:ext uri="{FF2B5EF4-FFF2-40B4-BE49-F238E27FC236}">
                <a16:creationId xmlns:a16="http://schemas.microsoft.com/office/drawing/2014/main" id="{0A99BAC5-322B-F634-A286-9E84A049E64C}"/>
              </a:ext>
            </a:extLst>
          </p:cNvPr>
          <p:cNvSpPr>
            <a:spLocks noGrp="1"/>
          </p:cNvSpPr>
          <p:nvPr>
            <p:ph type="title" hasCustomPrompt="1"/>
          </p:nvPr>
        </p:nvSpPr>
        <p:spPr>
          <a:xfrm>
            <a:off x="7376991" y="2563205"/>
            <a:ext cx="4167887" cy="2123658"/>
          </a:xfrm>
        </p:spPr>
        <p:txBody>
          <a:bodyPr wrap="square" anchor="b" anchorCtr="0">
            <a:spAutoFit/>
          </a:bodyPr>
          <a:lstStyle>
            <a:lvl1pPr marL="0" algn="l" defTabSz="932742" rtl="0" eaLnBrk="1" latinLnBrk="0" hangingPunct="1">
              <a:lnSpc>
                <a:spcPct val="100000"/>
              </a:lnSpc>
              <a:spcBef>
                <a:spcPct val="0"/>
              </a:spcBef>
              <a:buNone/>
              <a:defRPr lang="en-US" sz="4400" b="0" i="0" kern="1200" cap="none" spc="-50" baseline="0" dirty="0">
                <a:ln w="3175">
                  <a:noFill/>
                </a:ln>
                <a:solidFill>
                  <a:schemeClr val="accent2"/>
                </a:solidFill>
                <a:effectLst/>
                <a:latin typeface="Segoe Sans Display" pitchFamily="2" charset="0"/>
                <a:ea typeface="+mn-ea"/>
                <a:cs typeface="Segoe Sans Display" pitchFamily="2" charset="0"/>
              </a:defRPr>
            </a:lvl1pPr>
          </a:lstStyle>
          <a:p>
            <a:r>
              <a:rPr lang="en-US"/>
              <a:t>Event name or presentation title </a:t>
            </a:r>
          </a:p>
        </p:txBody>
      </p:sp>
      <p:sp>
        <p:nvSpPr>
          <p:cNvPr id="13" name="Subtitle 2">
            <a:extLst>
              <a:ext uri="{FF2B5EF4-FFF2-40B4-BE49-F238E27FC236}">
                <a16:creationId xmlns:a16="http://schemas.microsoft.com/office/drawing/2014/main" id="{E738C850-C527-4C78-8D95-980AC70AC8C6}"/>
              </a:ext>
            </a:extLst>
          </p:cNvPr>
          <p:cNvSpPr>
            <a:spLocks noGrp="1"/>
          </p:cNvSpPr>
          <p:nvPr>
            <p:ph type="subTitle" idx="1" hasCustomPrompt="1"/>
          </p:nvPr>
        </p:nvSpPr>
        <p:spPr>
          <a:xfrm>
            <a:off x="7372928" y="5070621"/>
            <a:ext cx="4167887" cy="817719"/>
          </a:xfrm>
          <a:prstGeom prst="rect">
            <a:avLst/>
          </a:prstGeom>
        </p:spPr>
        <p:txBody>
          <a:bodyPr>
            <a:noAutofit/>
          </a:bodyPr>
          <a:lstStyle>
            <a:lvl1pPr marL="0" indent="0" algn="l">
              <a:buNone/>
              <a:defRPr sz="1600" b="0" i="0">
                <a:solidFill>
                  <a:srgbClr val="000000"/>
                </a:solidFill>
                <a:latin typeface="Segoe Sans Display" pitchFamily="2" charset="0"/>
                <a:cs typeface="Segoe Sans Display"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54155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slide">
    <p:bg>
      <p:bgPr>
        <a:solidFill>
          <a:srgbClr val="FDFDFD"/>
        </a:solidFill>
        <a:effectLst/>
      </p:bgPr>
    </p:bg>
    <p:spTree>
      <p:nvGrpSpPr>
        <p:cNvPr id="1" name=""/>
        <p:cNvGrpSpPr/>
        <p:nvPr/>
      </p:nvGrpSpPr>
      <p:grpSpPr>
        <a:xfrm>
          <a:off x="0" y="0"/>
          <a:ext cx="0" cy="0"/>
          <a:chOff x="0" y="0"/>
          <a:chExt cx="0" cy="0"/>
        </a:xfrm>
      </p:grpSpPr>
      <p:sp>
        <p:nvSpPr>
          <p:cNvPr id="5" name="Text Placeholder 102">
            <a:extLst>
              <a:ext uri="{FF2B5EF4-FFF2-40B4-BE49-F238E27FC236}">
                <a16:creationId xmlns:a16="http://schemas.microsoft.com/office/drawing/2014/main" id="{E3E107AA-78FC-65E0-CC15-6AD93D975F45}"/>
              </a:ext>
            </a:extLst>
          </p:cNvPr>
          <p:cNvSpPr>
            <a:spLocks noGrp="1"/>
          </p:cNvSpPr>
          <p:nvPr>
            <p:ph type="body" sz="quarter" idx="22" hasCustomPrompt="1"/>
          </p:nvPr>
        </p:nvSpPr>
        <p:spPr>
          <a:xfrm>
            <a:off x="8582533" y="2874536"/>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6</a:t>
            </a:r>
          </a:p>
        </p:txBody>
      </p:sp>
      <p:sp>
        <p:nvSpPr>
          <p:cNvPr id="7" name="Text Placeholder 102">
            <a:extLst>
              <a:ext uri="{FF2B5EF4-FFF2-40B4-BE49-F238E27FC236}">
                <a16:creationId xmlns:a16="http://schemas.microsoft.com/office/drawing/2014/main" id="{469B92E2-CE76-01D6-4FFB-4AFBCCAF486E}"/>
              </a:ext>
            </a:extLst>
          </p:cNvPr>
          <p:cNvSpPr>
            <a:spLocks noGrp="1"/>
          </p:cNvSpPr>
          <p:nvPr>
            <p:ph type="body" sz="quarter" idx="26" hasCustomPrompt="1"/>
          </p:nvPr>
        </p:nvSpPr>
        <p:spPr>
          <a:xfrm>
            <a:off x="8579714" y="1469682"/>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5</a:t>
            </a:r>
          </a:p>
        </p:txBody>
      </p:sp>
      <p:sp>
        <p:nvSpPr>
          <p:cNvPr id="9" name="Text Placeholder 102">
            <a:extLst>
              <a:ext uri="{FF2B5EF4-FFF2-40B4-BE49-F238E27FC236}">
                <a16:creationId xmlns:a16="http://schemas.microsoft.com/office/drawing/2014/main" id="{09EB693E-AFD2-DA4D-65E7-DAC4C311D88D}"/>
              </a:ext>
            </a:extLst>
          </p:cNvPr>
          <p:cNvSpPr>
            <a:spLocks noGrp="1"/>
          </p:cNvSpPr>
          <p:nvPr>
            <p:ph type="body" sz="quarter" idx="29" hasCustomPrompt="1"/>
          </p:nvPr>
        </p:nvSpPr>
        <p:spPr>
          <a:xfrm>
            <a:off x="5573980" y="1469682"/>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1</a:t>
            </a:r>
          </a:p>
        </p:txBody>
      </p:sp>
      <p:sp>
        <p:nvSpPr>
          <p:cNvPr id="11" name="Text Placeholder 102">
            <a:extLst>
              <a:ext uri="{FF2B5EF4-FFF2-40B4-BE49-F238E27FC236}">
                <a16:creationId xmlns:a16="http://schemas.microsoft.com/office/drawing/2014/main" id="{B3E2FF9C-1D98-949B-6775-F9F676B038F6}"/>
              </a:ext>
            </a:extLst>
          </p:cNvPr>
          <p:cNvSpPr>
            <a:spLocks noGrp="1"/>
          </p:cNvSpPr>
          <p:nvPr>
            <p:ph type="body" sz="quarter" idx="32" hasCustomPrompt="1"/>
          </p:nvPr>
        </p:nvSpPr>
        <p:spPr>
          <a:xfrm>
            <a:off x="5573980" y="2874536"/>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2</a:t>
            </a:r>
          </a:p>
        </p:txBody>
      </p:sp>
      <p:sp>
        <p:nvSpPr>
          <p:cNvPr id="14" name="Text Placeholder 102">
            <a:extLst>
              <a:ext uri="{FF2B5EF4-FFF2-40B4-BE49-F238E27FC236}">
                <a16:creationId xmlns:a16="http://schemas.microsoft.com/office/drawing/2014/main" id="{C6139151-4CF0-BC78-4163-EB56DB9E5CF5}"/>
              </a:ext>
            </a:extLst>
          </p:cNvPr>
          <p:cNvSpPr>
            <a:spLocks noGrp="1"/>
          </p:cNvSpPr>
          <p:nvPr>
            <p:ph type="body" sz="quarter" idx="35" hasCustomPrompt="1"/>
          </p:nvPr>
        </p:nvSpPr>
        <p:spPr>
          <a:xfrm>
            <a:off x="5573980" y="4254553"/>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3</a:t>
            </a:r>
          </a:p>
        </p:txBody>
      </p:sp>
      <p:sp>
        <p:nvSpPr>
          <p:cNvPr id="16" name="Text Placeholder 102">
            <a:extLst>
              <a:ext uri="{FF2B5EF4-FFF2-40B4-BE49-F238E27FC236}">
                <a16:creationId xmlns:a16="http://schemas.microsoft.com/office/drawing/2014/main" id="{5C673D86-C7D7-73B4-CA39-343FCE11128A}"/>
              </a:ext>
            </a:extLst>
          </p:cNvPr>
          <p:cNvSpPr>
            <a:spLocks noGrp="1"/>
          </p:cNvSpPr>
          <p:nvPr>
            <p:ph type="body" sz="quarter" idx="38" hasCustomPrompt="1"/>
          </p:nvPr>
        </p:nvSpPr>
        <p:spPr>
          <a:xfrm>
            <a:off x="5573980" y="5659407"/>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4</a:t>
            </a:r>
          </a:p>
        </p:txBody>
      </p:sp>
      <p:sp>
        <p:nvSpPr>
          <p:cNvPr id="18" name="Text Placeholder 102">
            <a:extLst>
              <a:ext uri="{FF2B5EF4-FFF2-40B4-BE49-F238E27FC236}">
                <a16:creationId xmlns:a16="http://schemas.microsoft.com/office/drawing/2014/main" id="{1BA8EB36-4CB0-2176-1043-3CF64CB151DB}"/>
              </a:ext>
            </a:extLst>
          </p:cNvPr>
          <p:cNvSpPr>
            <a:spLocks noGrp="1"/>
          </p:cNvSpPr>
          <p:nvPr>
            <p:ph type="body" sz="quarter" idx="41" hasCustomPrompt="1"/>
          </p:nvPr>
        </p:nvSpPr>
        <p:spPr>
          <a:xfrm>
            <a:off x="8576895" y="4254553"/>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7</a:t>
            </a:r>
          </a:p>
        </p:txBody>
      </p:sp>
      <p:sp>
        <p:nvSpPr>
          <p:cNvPr id="19" name="Vertical Text Placeholder 3">
            <a:extLst>
              <a:ext uri="{FF2B5EF4-FFF2-40B4-BE49-F238E27FC236}">
                <a16:creationId xmlns:a16="http://schemas.microsoft.com/office/drawing/2014/main" id="{7DB5842A-6769-6042-73E5-E96E58986DC7}"/>
              </a:ext>
            </a:extLst>
          </p:cNvPr>
          <p:cNvSpPr>
            <a:spLocks noGrp="1"/>
          </p:cNvSpPr>
          <p:nvPr>
            <p:ph type="body" orient="vert" sz="quarter" idx="43" hasCustomPrompt="1"/>
          </p:nvPr>
        </p:nvSpPr>
        <p:spPr>
          <a:xfrm rot="10800000">
            <a:off x="4099201" y="2133600"/>
            <a:ext cx="733158" cy="4017346"/>
          </a:xfrm>
          <a:prstGeom prst="rect">
            <a:avLst/>
          </a:prstGeom>
        </p:spPr>
        <p:txBody>
          <a:bodyPr vert="eaVert">
            <a:noAutofit/>
          </a:bodyPr>
          <a:lstStyle>
            <a:lvl1pPr marL="0" indent="0">
              <a:buNone/>
              <a:defRPr sz="5400" b="0" i="0">
                <a:gradFill flip="none" rotWithShape="1">
                  <a:gsLst>
                    <a:gs pos="50000">
                      <a:srgbClr val="0F5CCA"/>
                    </a:gs>
                    <a:gs pos="100000">
                      <a:srgbClr val="B238BA"/>
                    </a:gs>
                    <a:gs pos="0">
                      <a:srgbClr val="49C5B1"/>
                    </a:gs>
                  </a:gsLst>
                  <a:lin ang="10800000" scaled="1"/>
                  <a:tileRect/>
                </a:gradFill>
                <a:latin typeface="Segoe Sans Display" pitchFamily="2" charset="0"/>
                <a:cs typeface="Segoe Sans Display" pitchFamily="2" charset="0"/>
              </a:defRPr>
            </a:lvl1pPr>
          </a:lstStyle>
          <a:p>
            <a:pPr lvl="0"/>
            <a:r>
              <a:rPr lang="en-US"/>
              <a:t>Content</a:t>
            </a:r>
          </a:p>
        </p:txBody>
      </p:sp>
      <p:sp>
        <p:nvSpPr>
          <p:cNvPr id="23" name="Text Placeholder 102">
            <a:extLst>
              <a:ext uri="{FF2B5EF4-FFF2-40B4-BE49-F238E27FC236}">
                <a16:creationId xmlns:a16="http://schemas.microsoft.com/office/drawing/2014/main" id="{BDDDB236-C91E-787B-E5D7-62DE55BBD108}"/>
              </a:ext>
            </a:extLst>
          </p:cNvPr>
          <p:cNvSpPr>
            <a:spLocks noGrp="1"/>
          </p:cNvSpPr>
          <p:nvPr>
            <p:ph type="body" sz="quarter" idx="45" hasCustomPrompt="1"/>
          </p:nvPr>
        </p:nvSpPr>
        <p:spPr>
          <a:xfrm>
            <a:off x="8576895" y="5659407"/>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7</a:t>
            </a:r>
          </a:p>
        </p:txBody>
      </p:sp>
      <p:pic>
        <p:nvPicPr>
          <p:cNvPr id="24" name="Picture 23">
            <a:extLst>
              <a:ext uri="{FF2B5EF4-FFF2-40B4-BE49-F238E27FC236}">
                <a16:creationId xmlns:a16="http://schemas.microsoft.com/office/drawing/2014/main" id="{30981612-B8FF-053B-8A01-891114FE7DE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0827" y="387417"/>
            <a:ext cx="2897431" cy="6083165"/>
          </a:xfrm>
          <a:prstGeom prst="rect">
            <a:avLst/>
          </a:prstGeom>
        </p:spPr>
      </p:pic>
      <p:pic>
        <p:nvPicPr>
          <p:cNvPr id="25" name="Picture 24" descr="A purple and black background&#10;&#10;Description automatically generated">
            <a:extLst>
              <a:ext uri="{FF2B5EF4-FFF2-40B4-BE49-F238E27FC236}">
                <a16:creationId xmlns:a16="http://schemas.microsoft.com/office/drawing/2014/main" id="{85F2F417-73E0-E8F4-E2C1-281629D794B2}"/>
              </a:ext>
            </a:extLst>
          </p:cNvPr>
          <p:cNvPicPr>
            <a:picLocks noChangeAspect="1"/>
          </p:cNvPicPr>
          <p:nvPr userDrawn="1"/>
        </p:nvPicPr>
        <p:blipFill>
          <a:blip r:embed="rId3"/>
          <a:stretch>
            <a:fillRect/>
          </a:stretch>
        </p:blipFill>
        <p:spPr>
          <a:xfrm rot="5400000">
            <a:off x="-499847" y="3372451"/>
            <a:ext cx="4003551" cy="3040865"/>
          </a:xfrm>
          <a:prstGeom prst="rect">
            <a:avLst/>
          </a:prstGeom>
        </p:spPr>
      </p:pic>
      <p:sp>
        <p:nvSpPr>
          <p:cNvPr id="2" name="Text Placeholder 11">
            <a:extLst>
              <a:ext uri="{FF2B5EF4-FFF2-40B4-BE49-F238E27FC236}">
                <a16:creationId xmlns:a16="http://schemas.microsoft.com/office/drawing/2014/main" id="{4F46BD62-6610-222D-413D-8C18FD4D4E3C}"/>
              </a:ext>
            </a:extLst>
          </p:cNvPr>
          <p:cNvSpPr>
            <a:spLocks noGrp="1"/>
          </p:cNvSpPr>
          <p:nvPr>
            <p:ph type="body" sz="quarter" idx="46" hasCustomPrompt="1"/>
          </p:nvPr>
        </p:nvSpPr>
        <p:spPr>
          <a:xfrm>
            <a:off x="5582443" y="1007270"/>
            <a:ext cx="560387" cy="400050"/>
          </a:xfrm>
          <a:prstGeom prst="rect">
            <a:avLst/>
          </a:prstGeom>
        </p:spPr>
        <p:txBody>
          <a:bodyPr/>
          <a:lstStyle>
            <a:lvl1pPr marL="0" indent="0">
              <a:buNone/>
              <a:defRPr sz="2000" b="0" i="0">
                <a:solidFill>
                  <a:srgbClr val="2087AB"/>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01</a:t>
            </a:r>
          </a:p>
        </p:txBody>
      </p:sp>
      <p:sp>
        <p:nvSpPr>
          <p:cNvPr id="4" name="Text Placeholder 11">
            <a:extLst>
              <a:ext uri="{FF2B5EF4-FFF2-40B4-BE49-F238E27FC236}">
                <a16:creationId xmlns:a16="http://schemas.microsoft.com/office/drawing/2014/main" id="{4CA619D5-4591-F538-DC7C-948B9555D2A1}"/>
              </a:ext>
            </a:extLst>
          </p:cNvPr>
          <p:cNvSpPr>
            <a:spLocks noGrp="1"/>
          </p:cNvSpPr>
          <p:nvPr>
            <p:ph type="body" sz="quarter" idx="47" hasCustomPrompt="1"/>
          </p:nvPr>
        </p:nvSpPr>
        <p:spPr>
          <a:xfrm>
            <a:off x="8571408" y="1007270"/>
            <a:ext cx="560387" cy="400050"/>
          </a:xfrm>
          <a:prstGeom prst="rect">
            <a:avLst/>
          </a:prstGeom>
        </p:spPr>
        <p:txBody>
          <a:bodyPr/>
          <a:lstStyle>
            <a:lvl1pPr marL="0" indent="0">
              <a:buNone/>
              <a:defRPr sz="2000" b="0" i="0">
                <a:solidFill>
                  <a:srgbClr val="2087AB"/>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05</a:t>
            </a:r>
          </a:p>
        </p:txBody>
      </p:sp>
      <p:sp>
        <p:nvSpPr>
          <p:cNvPr id="12" name="Text Placeholder 11">
            <a:extLst>
              <a:ext uri="{FF2B5EF4-FFF2-40B4-BE49-F238E27FC236}">
                <a16:creationId xmlns:a16="http://schemas.microsoft.com/office/drawing/2014/main" id="{1303CCA3-9BC2-7828-8C83-774987606E98}"/>
              </a:ext>
            </a:extLst>
          </p:cNvPr>
          <p:cNvSpPr>
            <a:spLocks noGrp="1"/>
          </p:cNvSpPr>
          <p:nvPr>
            <p:ph type="body" sz="quarter" idx="48" hasCustomPrompt="1"/>
          </p:nvPr>
        </p:nvSpPr>
        <p:spPr>
          <a:xfrm>
            <a:off x="5582443" y="2396222"/>
            <a:ext cx="560387" cy="400050"/>
          </a:xfrm>
          <a:prstGeom prst="rect">
            <a:avLst/>
          </a:prstGeom>
        </p:spPr>
        <p:txBody>
          <a:bodyPr/>
          <a:lstStyle>
            <a:lvl1pPr marL="0" indent="0">
              <a:buNone/>
              <a:defRPr sz="2000" b="0" i="0">
                <a:solidFill>
                  <a:schemeClr val="bg2"/>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02</a:t>
            </a:r>
          </a:p>
        </p:txBody>
      </p:sp>
      <p:sp>
        <p:nvSpPr>
          <p:cNvPr id="20" name="Text Placeholder 11">
            <a:extLst>
              <a:ext uri="{FF2B5EF4-FFF2-40B4-BE49-F238E27FC236}">
                <a16:creationId xmlns:a16="http://schemas.microsoft.com/office/drawing/2014/main" id="{DED7CED9-5CD5-DD76-804E-5F1825291031}"/>
              </a:ext>
            </a:extLst>
          </p:cNvPr>
          <p:cNvSpPr>
            <a:spLocks noGrp="1"/>
          </p:cNvSpPr>
          <p:nvPr>
            <p:ph type="body" sz="quarter" idx="49" hasCustomPrompt="1"/>
          </p:nvPr>
        </p:nvSpPr>
        <p:spPr>
          <a:xfrm>
            <a:off x="8571408" y="2396222"/>
            <a:ext cx="560387" cy="400050"/>
          </a:xfrm>
          <a:prstGeom prst="rect">
            <a:avLst/>
          </a:prstGeom>
        </p:spPr>
        <p:txBody>
          <a:bodyPr/>
          <a:lstStyle>
            <a:lvl1pPr marL="0" indent="0">
              <a:buNone/>
              <a:defRPr sz="2000" b="0" i="0">
                <a:solidFill>
                  <a:schemeClr val="bg2"/>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06</a:t>
            </a:r>
          </a:p>
        </p:txBody>
      </p:sp>
      <p:sp>
        <p:nvSpPr>
          <p:cNvPr id="22" name="Text Placeholder 11">
            <a:extLst>
              <a:ext uri="{FF2B5EF4-FFF2-40B4-BE49-F238E27FC236}">
                <a16:creationId xmlns:a16="http://schemas.microsoft.com/office/drawing/2014/main" id="{2D1CDCB1-09AE-CA26-F74A-651A4CBB822C}"/>
              </a:ext>
            </a:extLst>
          </p:cNvPr>
          <p:cNvSpPr>
            <a:spLocks noGrp="1"/>
          </p:cNvSpPr>
          <p:nvPr>
            <p:ph type="body" sz="quarter" idx="50" hasCustomPrompt="1"/>
          </p:nvPr>
        </p:nvSpPr>
        <p:spPr>
          <a:xfrm>
            <a:off x="5582443" y="3779723"/>
            <a:ext cx="560387" cy="400050"/>
          </a:xfrm>
          <a:prstGeom prst="rect">
            <a:avLst/>
          </a:prstGeom>
        </p:spPr>
        <p:txBody>
          <a:bodyPr/>
          <a:lstStyle>
            <a:lvl1pPr marL="0" indent="0">
              <a:buNone/>
              <a:defRPr sz="2000" b="0" i="0">
                <a:solidFill>
                  <a:schemeClr val="accent2"/>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03</a:t>
            </a:r>
          </a:p>
        </p:txBody>
      </p:sp>
      <p:sp>
        <p:nvSpPr>
          <p:cNvPr id="26" name="Text Placeholder 11">
            <a:extLst>
              <a:ext uri="{FF2B5EF4-FFF2-40B4-BE49-F238E27FC236}">
                <a16:creationId xmlns:a16="http://schemas.microsoft.com/office/drawing/2014/main" id="{C1A275E2-D7A8-0359-303F-59D68F80088C}"/>
              </a:ext>
            </a:extLst>
          </p:cNvPr>
          <p:cNvSpPr>
            <a:spLocks noGrp="1"/>
          </p:cNvSpPr>
          <p:nvPr>
            <p:ph type="body" sz="quarter" idx="51" hasCustomPrompt="1"/>
          </p:nvPr>
        </p:nvSpPr>
        <p:spPr>
          <a:xfrm>
            <a:off x="8571408" y="3779723"/>
            <a:ext cx="560387" cy="400050"/>
          </a:xfrm>
          <a:prstGeom prst="rect">
            <a:avLst/>
          </a:prstGeom>
        </p:spPr>
        <p:txBody>
          <a:bodyPr/>
          <a:lstStyle>
            <a:lvl1pPr marL="0" indent="0">
              <a:buNone/>
              <a:defRPr sz="2000" b="0" i="0">
                <a:solidFill>
                  <a:schemeClr val="accent2"/>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07</a:t>
            </a:r>
          </a:p>
        </p:txBody>
      </p:sp>
      <p:sp>
        <p:nvSpPr>
          <p:cNvPr id="27" name="Text Placeholder 11">
            <a:extLst>
              <a:ext uri="{FF2B5EF4-FFF2-40B4-BE49-F238E27FC236}">
                <a16:creationId xmlns:a16="http://schemas.microsoft.com/office/drawing/2014/main" id="{BA587012-BD4A-2795-8AC3-50156A0A8F22}"/>
              </a:ext>
            </a:extLst>
          </p:cNvPr>
          <p:cNvSpPr>
            <a:spLocks noGrp="1"/>
          </p:cNvSpPr>
          <p:nvPr>
            <p:ph type="body" sz="quarter" idx="52" hasCustomPrompt="1"/>
          </p:nvPr>
        </p:nvSpPr>
        <p:spPr>
          <a:xfrm>
            <a:off x="5582443" y="5202148"/>
            <a:ext cx="560387" cy="400050"/>
          </a:xfrm>
          <a:prstGeom prst="rect">
            <a:avLst/>
          </a:prstGeom>
        </p:spPr>
        <p:txBody>
          <a:bodyPr/>
          <a:lstStyle>
            <a:lvl1pPr marL="0" indent="0">
              <a:buNone/>
              <a:defRPr sz="2000" b="0" i="0">
                <a:solidFill>
                  <a:schemeClr val="accent4"/>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04</a:t>
            </a:r>
          </a:p>
        </p:txBody>
      </p:sp>
      <p:sp>
        <p:nvSpPr>
          <p:cNvPr id="28" name="Text Placeholder 11">
            <a:extLst>
              <a:ext uri="{FF2B5EF4-FFF2-40B4-BE49-F238E27FC236}">
                <a16:creationId xmlns:a16="http://schemas.microsoft.com/office/drawing/2014/main" id="{D76B1DFF-94E8-2C8F-797E-A905F268B72D}"/>
              </a:ext>
            </a:extLst>
          </p:cNvPr>
          <p:cNvSpPr>
            <a:spLocks noGrp="1"/>
          </p:cNvSpPr>
          <p:nvPr>
            <p:ph type="body" sz="quarter" idx="53" hasCustomPrompt="1"/>
          </p:nvPr>
        </p:nvSpPr>
        <p:spPr>
          <a:xfrm>
            <a:off x="8571408" y="5202148"/>
            <a:ext cx="560387" cy="400050"/>
          </a:xfrm>
          <a:prstGeom prst="rect">
            <a:avLst/>
          </a:prstGeom>
        </p:spPr>
        <p:txBody>
          <a:bodyPr/>
          <a:lstStyle>
            <a:lvl1pPr marL="0" indent="0">
              <a:buNone/>
              <a:defRPr sz="2000" b="0" i="0">
                <a:solidFill>
                  <a:schemeClr val="accent4"/>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08</a:t>
            </a:r>
          </a:p>
        </p:txBody>
      </p:sp>
    </p:spTree>
    <p:extLst>
      <p:ext uri="{BB962C8B-B14F-4D97-AF65-F5344CB8AC3E}">
        <p14:creationId xmlns:p14="http://schemas.microsoft.com/office/powerpoint/2010/main" val="4118723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genda slide">
    <p:bg>
      <p:bgPr>
        <a:solidFill>
          <a:srgbClr val="FDFDFD"/>
        </a:solidFill>
        <a:effectLst/>
      </p:bgPr>
    </p:bg>
    <p:spTree>
      <p:nvGrpSpPr>
        <p:cNvPr id="1" name=""/>
        <p:cNvGrpSpPr/>
        <p:nvPr/>
      </p:nvGrpSpPr>
      <p:grpSpPr>
        <a:xfrm>
          <a:off x="0" y="0"/>
          <a:ext cx="0" cy="0"/>
          <a:chOff x="0" y="0"/>
          <a:chExt cx="0" cy="0"/>
        </a:xfrm>
      </p:grpSpPr>
      <p:sp>
        <p:nvSpPr>
          <p:cNvPr id="3" name="Text Placeholder 102">
            <a:extLst>
              <a:ext uri="{FF2B5EF4-FFF2-40B4-BE49-F238E27FC236}">
                <a16:creationId xmlns:a16="http://schemas.microsoft.com/office/drawing/2014/main" id="{CCA6DED0-E4E8-39F1-3DDC-520585B8247C}"/>
              </a:ext>
            </a:extLst>
          </p:cNvPr>
          <p:cNvSpPr>
            <a:spLocks noGrp="1"/>
          </p:cNvSpPr>
          <p:nvPr>
            <p:ph type="body" sz="quarter" idx="22" hasCustomPrompt="1"/>
          </p:nvPr>
        </p:nvSpPr>
        <p:spPr>
          <a:xfrm>
            <a:off x="6023891" y="2698367"/>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6</a:t>
            </a:r>
          </a:p>
        </p:txBody>
      </p:sp>
      <p:sp>
        <p:nvSpPr>
          <p:cNvPr id="5" name="Text Placeholder 102">
            <a:extLst>
              <a:ext uri="{FF2B5EF4-FFF2-40B4-BE49-F238E27FC236}">
                <a16:creationId xmlns:a16="http://schemas.microsoft.com/office/drawing/2014/main" id="{C407FF1F-2401-E955-68A6-0CFAE2AB1DD5}"/>
              </a:ext>
            </a:extLst>
          </p:cNvPr>
          <p:cNvSpPr>
            <a:spLocks noGrp="1"/>
          </p:cNvSpPr>
          <p:nvPr>
            <p:ph type="body" sz="quarter" idx="26" hasCustomPrompt="1"/>
          </p:nvPr>
        </p:nvSpPr>
        <p:spPr>
          <a:xfrm>
            <a:off x="6021072" y="1293513"/>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5</a:t>
            </a:r>
          </a:p>
        </p:txBody>
      </p:sp>
      <p:sp>
        <p:nvSpPr>
          <p:cNvPr id="7" name="Text Placeholder 102">
            <a:extLst>
              <a:ext uri="{FF2B5EF4-FFF2-40B4-BE49-F238E27FC236}">
                <a16:creationId xmlns:a16="http://schemas.microsoft.com/office/drawing/2014/main" id="{79BA467C-00FD-FFE5-B6B3-257AD807C32C}"/>
              </a:ext>
            </a:extLst>
          </p:cNvPr>
          <p:cNvSpPr>
            <a:spLocks noGrp="1"/>
          </p:cNvSpPr>
          <p:nvPr>
            <p:ph type="body" sz="quarter" idx="29" hasCustomPrompt="1"/>
          </p:nvPr>
        </p:nvSpPr>
        <p:spPr>
          <a:xfrm>
            <a:off x="3015338" y="1293513"/>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1</a:t>
            </a:r>
          </a:p>
        </p:txBody>
      </p:sp>
      <p:sp>
        <p:nvSpPr>
          <p:cNvPr id="9" name="Text Placeholder 102">
            <a:extLst>
              <a:ext uri="{FF2B5EF4-FFF2-40B4-BE49-F238E27FC236}">
                <a16:creationId xmlns:a16="http://schemas.microsoft.com/office/drawing/2014/main" id="{B07E0235-FC5D-C1A5-0D05-82C90DAE7154}"/>
              </a:ext>
            </a:extLst>
          </p:cNvPr>
          <p:cNvSpPr>
            <a:spLocks noGrp="1"/>
          </p:cNvSpPr>
          <p:nvPr>
            <p:ph type="body" sz="quarter" idx="32" hasCustomPrompt="1"/>
          </p:nvPr>
        </p:nvSpPr>
        <p:spPr>
          <a:xfrm>
            <a:off x="3015338" y="2698367"/>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2</a:t>
            </a:r>
          </a:p>
        </p:txBody>
      </p:sp>
      <p:sp>
        <p:nvSpPr>
          <p:cNvPr id="13" name="Text Placeholder 102">
            <a:extLst>
              <a:ext uri="{FF2B5EF4-FFF2-40B4-BE49-F238E27FC236}">
                <a16:creationId xmlns:a16="http://schemas.microsoft.com/office/drawing/2014/main" id="{15EC97A3-A696-A850-DAC3-9B7F156D6435}"/>
              </a:ext>
            </a:extLst>
          </p:cNvPr>
          <p:cNvSpPr>
            <a:spLocks noGrp="1"/>
          </p:cNvSpPr>
          <p:nvPr>
            <p:ph type="body" sz="quarter" idx="35" hasCustomPrompt="1"/>
          </p:nvPr>
        </p:nvSpPr>
        <p:spPr>
          <a:xfrm>
            <a:off x="3015338" y="4078384"/>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3</a:t>
            </a:r>
          </a:p>
        </p:txBody>
      </p:sp>
      <p:sp>
        <p:nvSpPr>
          <p:cNvPr id="15" name="Text Placeholder 102">
            <a:extLst>
              <a:ext uri="{FF2B5EF4-FFF2-40B4-BE49-F238E27FC236}">
                <a16:creationId xmlns:a16="http://schemas.microsoft.com/office/drawing/2014/main" id="{676A4AA1-3572-4723-1C95-164DF0BCD503}"/>
              </a:ext>
            </a:extLst>
          </p:cNvPr>
          <p:cNvSpPr>
            <a:spLocks noGrp="1"/>
          </p:cNvSpPr>
          <p:nvPr>
            <p:ph type="body" sz="quarter" idx="38" hasCustomPrompt="1"/>
          </p:nvPr>
        </p:nvSpPr>
        <p:spPr>
          <a:xfrm>
            <a:off x="3015338" y="5483238"/>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4</a:t>
            </a:r>
          </a:p>
        </p:txBody>
      </p:sp>
      <p:sp>
        <p:nvSpPr>
          <p:cNvPr id="17" name="Text Placeholder 102">
            <a:extLst>
              <a:ext uri="{FF2B5EF4-FFF2-40B4-BE49-F238E27FC236}">
                <a16:creationId xmlns:a16="http://schemas.microsoft.com/office/drawing/2014/main" id="{3C367C00-132C-8896-2D13-153A6C7925AD}"/>
              </a:ext>
            </a:extLst>
          </p:cNvPr>
          <p:cNvSpPr>
            <a:spLocks noGrp="1"/>
          </p:cNvSpPr>
          <p:nvPr>
            <p:ph type="body" sz="quarter" idx="41" hasCustomPrompt="1"/>
          </p:nvPr>
        </p:nvSpPr>
        <p:spPr>
          <a:xfrm>
            <a:off x="6018253" y="4078384"/>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7</a:t>
            </a:r>
          </a:p>
        </p:txBody>
      </p:sp>
      <p:sp>
        <p:nvSpPr>
          <p:cNvPr id="18" name="Vertical Text Placeholder 3">
            <a:extLst>
              <a:ext uri="{FF2B5EF4-FFF2-40B4-BE49-F238E27FC236}">
                <a16:creationId xmlns:a16="http://schemas.microsoft.com/office/drawing/2014/main" id="{D53E8A67-9503-1E6E-F9A3-E01A96712B99}"/>
              </a:ext>
            </a:extLst>
          </p:cNvPr>
          <p:cNvSpPr>
            <a:spLocks noGrp="1"/>
          </p:cNvSpPr>
          <p:nvPr>
            <p:ph type="body" orient="vert" sz="quarter" idx="43" hasCustomPrompt="1"/>
          </p:nvPr>
        </p:nvSpPr>
        <p:spPr>
          <a:xfrm rot="16200000">
            <a:off x="1108509" y="438659"/>
            <a:ext cx="733158" cy="1585970"/>
          </a:xfrm>
          <a:prstGeom prst="rect">
            <a:avLst/>
          </a:prstGeom>
        </p:spPr>
        <p:txBody>
          <a:bodyPr vert="eaVert">
            <a:noAutofit/>
          </a:bodyPr>
          <a:lstStyle>
            <a:lvl1pPr marL="0" indent="0">
              <a:buNone/>
              <a:defRPr sz="3200" b="0" i="0">
                <a:gradFill flip="none" rotWithShape="1">
                  <a:gsLst>
                    <a:gs pos="50000">
                      <a:srgbClr val="0F5CCA"/>
                    </a:gs>
                    <a:gs pos="100000">
                      <a:srgbClr val="B238BA"/>
                    </a:gs>
                    <a:gs pos="0">
                      <a:srgbClr val="49C5B1"/>
                    </a:gs>
                  </a:gsLst>
                  <a:lin ang="10800000" scaled="1"/>
                  <a:tileRect/>
                </a:gradFill>
                <a:latin typeface="Segoe Sans Display" pitchFamily="2" charset="0"/>
                <a:cs typeface="Segoe Sans Display" pitchFamily="2" charset="0"/>
              </a:defRPr>
            </a:lvl1pPr>
          </a:lstStyle>
          <a:p>
            <a:pPr lvl="0"/>
            <a:r>
              <a:rPr lang="en-US"/>
              <a:t>Agenda</a:t>
            </a:r>
          </a:p>
        </p:txBody>
      </p:sp>
      <p:sp>
        <p:nvSpPr>
          <p:cNvPr id="21" name="Text Placeholder 102">
            <a:extLst>
              <a:ext uri="{FF2B5EF4-FFF2-40B4-BE49-F238E27FC236}">
                <a16:creationId xmlns:a16="http://schemas.microsoft.com/office/drawing/2014/main" id="{0051C787-FE09-A6FD-658C-A2AA371B60A0}"/>
              </a:ext>
            </a:extLst>
          </p:cNvPr>
          <p:cNvSpPr>
            <a:spLocks noGrp="1"/>
          </p:cNvSpPr>
          <p:nvPr>
            <p:ph type="body" sz="quarter" idx="45" hasCustomPrompt="1"/>
          </p:nvPr>
        </p:nvSpPr>
        <p:spPr>
          <a:xfrm>
            <a:off x="6018253" y="5483238"/>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7</a:t>
            </a:r>
          </a:p>
        </p:txBody>
      </p:sp>
      <p:sp>
        <p:nvSpPr>
          <p:cNvPr id="12" name="Text Placeholder 11">
            <a:extLst>
              <a:ext uri="{FF2B5EF4-FFF2-40B4-BE49-F238E27FC236}">
                <a16:creationId xmlns:a16="http://schemas.microsoft.com/office/drawing/2014/main" id="{6C4FB0E4-7942-3FC2-407F-B9500F035E5D}"/>
              </a:ext>
            </a:extLst>
          </p:cNvPr>
          <p:cNvSpPr>
            <a:spLocks noGrp="1"/>
          </p:cNvSpPr>
          <p:nvPr>
            <p:ph type="body" sz="quarter" idx="46" hasCustomPrompt="1"/>
          </p:nvPr>
        </p:nvSpPr>
        <p:spPr>
          <a:xfrm>
            <a:off x="3015338" y="863473"/>
            <a:ext cx="560387" cy="400050"/>
          </a:xfrm>
          <a:prstGeom prst="rect">
            <a:avLst/>
          </a:prstGeom>
        </p:spPr>
        <p:txBody>
          <a:bodyPr/>
          <a:lstStyle>
            <a:lvl1pPr marL="0" indent="0">
              <a:buNone/>
              <a:defRPr sz="2000" b="0" i="0">
                <a:solidFill>
                  <a:srgbClr val="2087AB"/>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01</a:t>
            </a:r>
          </a:p>
        </p:txBody>
      </p:sp>
      <p:sp>
        <p:nvSpPr>
          <p:cNvPr id="20" name="Text Placeholder 11">
            <a:extLst>
              <a:ext uri="{FF2B5EF4-FFF2-40B4-BE49-F238E27FC236}">
                <a16:creationId xmlns:a16="http://schemas.microsoft.com/office/drawing/2014/main" id="{D063535B-A7D0-15D4-B5A1-594D2F4162A5}"/>
              </a:ext>
            </a:extLst>
          </p:cNvPr>
          <p:cNvSpPr>
            <a:spLocks noGrp="1"/>
          </p:cNvSpPr>
          <p:nvPr>
            <p:ph type="body" sz="quarter" idx="47" hasCustomPrompt="1"/>
          </p:nvPr>
        </p:nvSpPr>
        <p:spPr>
          <a:xfrm>
            <a:off x="6004303" y="863473"/>
            <a:ext cx="560387" cy="400050"/>
          </a:xfrm>
          <a:prstGeom prst="rect">
            <a:avLst/>
          </a:prstGeom>
        </p:spPr>
        <p:txBody>
          <a:bodyPr/>
          <a:lstStyle>
            <a:lvl1pPr marL="0" indent="0">
              <a:buNone/>
              <a:defRPr sz="2000" b="0" i="0">
                <a:solidFill>
                  <a:srgbClr val="2087AB"/>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05</a:t>
            </a:r>
          </a:p>
        </p:txBody>
      </p:sp>
      <p:sp>
        <p:nvSpPr>
          <p:cNvPr id="22" name="Text Placeholder 11">
            <a:extLst>
              <a:ext uri="{FF2B5EF4-FFF2-40B4-BE49-F238E27FC236}">
                <a16:creationId xmlns:a16="http://schemas.microsoft.com/office/drawing/2014/main" id="{8D9099A6-3B0A-9464-367E-D5A8E455A408}"/>
              </a:ext>
            </a:extLst>
          </p:cNvPr>
          <p:cNvSpPr>
            <a:spLocks noGrp="1"/>
          </p:cNvSpPr>
          <p:nvPr>
            <p:ph type="body" sz="quarter" idx="48" hasCustomPrompt="1"/>
          </p:nvPr>
        </p:nvSpPr>
        <p:spPr>
          <a:xfrm>
            <a:off x="3015338" y="2252425"/>
            <a:ext cx="560387" cy="400050"/>
          </a:xfrm>
          <a:prstGeom prst="rect">
            <a:avLst/>
          </a:prstGeom>
        </p:spPr>
        <p:txBody>
          <a:bodyPr/>
          <a:lstStyle>
            <a:lvl1pPr marL="0" indent="0">
              <a:buNone/>
              <a:defRPr sz="2000" b="0" i="0">
                <a:solidFill>
                  <a:schemeClr val="bg2"/>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02</a:t>
            </a:r>
          </a:p>
        </p:txBody>
      </p:sp>
      <p:sp>
        <p:nvSpPr>
          <p:cNvPr id="23" name="Text Placeholder 11">
            <a:extLst>
              <a:ext uri="{FF2B5EF4-FFF2-40B4-BE49-F238E27FC236}">
                <a16:creationId xmlns:a16="http://schemas.microsoft.com/office/drawing/2014/main" id="{07AC5969-ACBC-CD3B-958B-C4688327203B}"/>
              </a:ext>
            </a:extLst>
          </p:cNvPr>
          <p:cNvSpPr>
            <a:spLocks noGrp="1"/>
          </p:cNvSpPr>
          <p:nvPr>
            <p:ph type="body" sz="quarter" idx="49" hasCustomPrompt="1"/>
          </p:nvPr>
        </p:nvSpPr>
        <p:spPr>
          <a:xfrm>
            <a:off x="6004303" y="2252425"/>
            <a:ext cx="560387" cy="400050"/>
          </a:xfrm>
          <a:prstGeom prst="rect">
            <a:avLst/>
          </a:prstGeom>
        </p:spPr>
        <p:txBody>
          <a:bodyPr/>
          <a:lstStyle>
            <a:lvl1pPr marL="0" indent="0">
              <a:buNone/>
              <a:defRPr sz="2000" b="0" i="0">
                <a:solidFill>
                  <a:schemeClr val="bg2"/>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06</a:t>
            </a:r>
          </a:p>
        </p:txBody>
      </p:sp>
      <p:sp>
        <p:nvSpPr>
          <p:cNvPr id="24" name="Text Placeholder 11">
            <a:extLst>
              <a:ext uri="{FF2B5EF4-FFF2-40B4-BE49-F238E27FC236}">
                <a16:creationId xmlns:a16="http://schemas.microsoft.com/office/drawing/2014/main" id="{AB03BDC5-976E-FC84-E7E5-F83B89DAEC42}"/>
              </a:ext>
            </a:extLst>
          </p:cNvPr>
          <p:cNvSpPr>
            <a:spLocks noGrp="1"/>
          </p:cNvSpPr>
          <p:nvPr>
            <p:ph type="body" sz="quarter" idx="50" hasCustomPrompt="1"/>
          </p:nvPr>
        </p:nvSpPr>
        <p:spPr>
          <a:xfrm>
            <a:off x="3015338" y="3635926"/>
            <a:ext cx="560387" cy="400050"/>
          </a:xfrm>
          <a:prstGeom prst="rect">
            <a:avLst/>
          </a:prstGeom>
        </p:spPr>
        <p:txBody>
          <a:bodyPr/>
          <a:lstStyle>
            <a:lvl1pPr marL="0" indent="0">
              <a:buNone/>
              <a:defRPr sz="2000" b="0" i="0">
                <a:solidFill>
                  <a:schemeClr val="accent2"/>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03</a:t>
            </a:r>
          </a:p>
        </p:txBody>
      </p:sp>
      <p:sp>
        <p:nvSpPr>
          <p:cNvPr id="25" name="Text Placeholder 11">
            <a:extLst>
              <a:ext uri="{FF2B5EF4-FFF2-40B4-BE49-F238E27FC236}">
                <a16:creationId xmlns:a16="http://schemas.microsoft.com/office/drawing/2014/main" id="{DD404668-7BFF-9D81-116D-D664F55583DC}"/>
              </a:ext>
            </a:extLst>
          </p:cNvPr>
          <p:cNvSpPr>
            <a:spLocks noGrp="1"/>
          </p:cNvSpPr>
          <p:nvPr>
            <p:ph type="body" sz="quarter" idx="51" hasCustomPrompt="1"/>
          </p:nvPr>
        </p:nvSpPr>
        <p:spPr>
          <a:xfrm>
            <a:off x="6004303" y="3635926"/>
            <a:ext cx="560387" cy="400050"/>
          </a:xfrm>
          <a:prstGeom prst="rect">
            <a:avLst/>
          </a:prstGeom>
        </p:spPr>
        <p:txBody>
          <a:bodyPr/>
          <a:lstStyle>
            <a:lvl1pPr marL="0" indent="0">
              <a:buNone/>
              <a:defRPr sz="2000" b="0" i="0">
                <a:solidFill>
                  <a:schemeClr val="accent2"/>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07</a:t>
            </a:r>
          </a:p>
        </p:txBody>
      </p:sp>
      <p:sp>
        <p:nvSpPr>
          <p:cNvPr id="26" name="Text Placeholder 11">
            <a:extLst>
              <a:ext uri="{FF2B5EF4-FFF2-40B4-BE49-F238E27FC236}">
                <a16:creationId xmlns:a16="http://schemas.microsoft.com/office/drawing/2014/main" id="{EF450C48-9DBC-7E11-76BF-521C525AD0C0}"/>
              </a:ext>
            </a:extLst>
          </p:cNvPr>
          <p:cNvSpPr>
            <a:spLocks noGrp="1"/>
          </p:cNvSpPr>
          <p:nvPr>
            <p:ph type="body" sz="quarter" idx="52" hasCustomPrompt="1"/>
          </p:nvPr>
        </p:nvSpPr>
        <p:spPr>
          <a:xfrm>
            <a:off x="3015338" y="5058351"/>
            <a:ext cx="560387" cy="400050"/>
          </a:xfrm>
          <a:prstGeom prst="rect">
            <a:avLst/>
          </a:prstGeom>
        </p:spPr>
        <p:txBody>
          <a:bodyPr/>
          <a:lstStyle>
            <a:lvl1pPr marL="0" indent="0">
              <a:buNone/>
              <a:defRPr sz="2000" b="0" i="0">
                <a:solidFill>
                  <a:schemeClr val="accent4"/>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04</a:t>
            </a:r>
          </a:p>
        </p:txBody>
      </p:sp>
      <p:sp>
        <p:nvSpPr>
          <p:cNvPr id="27" name="Text Placeholder 11">
            <a:extLst>
              <a:ext uri="{FF2B5EF4-FFF2-40B4-BE49-F238E27FC236}">
                <a16:creationId xmlns:a16="http://schemas.microsoft.com/office/drawing/2014/main" id="{C59416B7-40A3-0E61-131F-614A2055DC63}"/>
              </a:ext>
            </a:extLst>
          </p:cNvPr>
          <p:cNvSpPr>
            <a:spLocks noGrp="1"/>
          </p:cNvSpPr>
          <p:nvPr>
            <p:ph type="body" sz="quarter" idx="53" hasCustomPrompt="1"/>
          </p:nvPr>
        </p:nvSpPr>
        <p:spPr>
          <a:xfrm>
            <a:off x="6004303" y="5058351"/>
            <a:ext cx="560387" cy="400050"/>
          </a:xfrm>
          <a:prstGeom prst="rect">
            <a:avLst/>
          </a:prstGeom>
        </p:spPr>
        <p:txBody>
          <a:bodyPr/>
          <a:lstStyle>
            <a:lvl1pPr marL="0" indent="0">
              <a:buNone/>
              <a:defRPr sz="2000" b="0" i="0">
                <a:solidFill>
                  <a:schemeClr val="accent4"/>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08</a:t>
            </a:r>
          </a:p>
        </p:txBody>
      </p:sp>
    </p:spTree>
    <p:extLst>
      <p:ext uri="{BB962C8B-B14F-4D97-AF65-F5344CB8AC3E}">
        <p14:creationId xmlns:p14="http://schemas.microsoft.com/office/powerpoint/2010/main" val="4220400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ection title slide">
    <p:bg>
      <p:bgPr>
        <a:solidFill>
          <a:srgbClr val="F5F1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D13610-D10C-7EDB-D184-A911B7E375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Placeholder 15">
            <a:extLst>
              <a:ext uri="{FF2B5EF4-FFF2-40B4-BE49-F238E27FC236}">
                <a16:creationId xmlns:a16="http://schemas.microsoft.com/office/drawing/2014/main" id="{6BD9C85B-EC8F-D695-0FA1-6791980AB257}"/>
              </a:ext>
            </a:extLst>
          </p:cNvPr>
          <p:cNvSpPr>
            <a:spLocks noGrp="1"/>
          </p:cNvSpPr>
          <p:nvPr>
            <p:ph type="body" sz="quarter" idx="11" hasCustomPrompt="1"/>
          </p:nvPr>
        </p:nvSpPr>
        <p:spPr>
          <a:xfrm>
            <a:off x="7199551" y="4038049"/>
            <a:ext cx="3231416" cy="1398587"/>
          </a:xfrm>
          <a:prstGeom prst="rect">
            <a:avLst/>
          </a:prstGeom>
        </p:spPr>
        <p:txBody>
          <a:bodyPr>
            <a:normAutofit/>
          </a:bodyPr>
          <a:lstStyle>
            <a:lvl1pPr marL="0" indent="0">
              <a:buNone/>
              <a:defRPr sz="3200" b="0" i="0">
                <a:solidFill>
                  <a:srgbClr val="B238BA"/>
                </a:solidFill>
                <a:latin typeface="Segoe Sans Display" pitchFamily="2" charset="0"/>
                <a:cs typeface="Segoe Sans Display" pitchFamily="2" charset="0"/>
              </a:defRPr>
            </a:lvl1pPr>
          </a:lstStyle>
          <a:p>
            <a:pPr lvl="0"/>
            <a:r>
              <a:rPr lang="en-US"/>
              <a:t>Section title one</a:t>
            </a:r>
          </a:p>
        </p:txBody>
      </p:sp>
    </p:spTree>
    <p:extLst>
      <p:ext uri="{BB962C8B-B14F-4D97-AF65-F5344CB8AC3E}">
        <p14:creationId xmlns:p14="http://schemas.microsoft.com/office/powerpoint/2010/main" val="27862420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DF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0E9EE7-FB3C-7D1F-A2DB-596E0938886E}"/>
              </a:ext>
            </a:extLst>
          </p:cNvPr>
          <p:cNvSpPr>
            <a:spLocks noGrp="1"/>
          </p:cNvSpPr>
          <p:nvPr>
            <p:ph type="title"/>
          </p:nvPr>
        </p:nvSpPr>
        <p:spPr>
          <a:xfrm>
            <a:off x="607809" y="365125"/>
            <a:ext cx="10515600" cy="1325563"/>
          </a:xfrm>
          <a:prstGeom prst="rect">
            <a:avLst/>
          </a:prstGeom>
        </p:spPr>
        <p:txBody>
          <a:bodyPr vert="horz" lIns="91440" tIns="45720" rIns="91440" bIns="45720" rtlCol="0" anchor="ctr">
            <a:normAutofit/>
          </a:bodyPr>
          <a:lstStyle/>
          <a:p>
            <a:r>
              <a:rPr lang="en-US"/>
              <a:t>Title Slides</a:t>
            </a:r>
          </a:p>
        </p:txBody>
      </p:sp>
      <p:sp>
        <p:nvSpPr>
          <p:cNvPr id="6" name="Slide Number Placeholder 5">
            <a:extLst>
              <a:ext uri="{FF2B5EF4-FFF2-40B4-BE49-F238E27FC236}">
                <a16:creationId xmlns:a16="http://schemas.microsoft.com/office/drawing/2014/main" id="{6127FA82-318A-3A34-2934-24B034B5805F}"/>
              </a:ext>
            </a:extLst>
          </p:cNvPr>
          <p:cNvSpPr>
            <a:spLocks noGrp="1"/>
          </p:cNvSpPr>
          <p:nvPr>
            <p:ph type="sldNum" sz="quarter" idx="4"/>
          </p:nvPr>
        </p:nvSpPr>
        <p:spPr>
          <a:xfrm>
            <a:off x="607809" y="6311900"/>
            <a:ext cx="399288"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fld id="{B1356FBF-028C-F74E-A7B4-9B8ED246DD1B}" type="slidenum">
              <a:rPr lang="en-US" smtClean="0"/>
              <a:pPr/>
              <a:t>‹#›</a:t>
            </a:fld>
            <a:endParaRPr lang="en-US"/>
          </a:p>
        </p:txBody>
      </p:sp>
      <p:sp>
        <p:nvSpPr>
          <p:cNvPr id="10" name="Footer Placeholder 9">
            <a:extLst>
              <a:ext uri="{FF2B5EF4-FFF2-40B4-BE49-F238E27FC236}">
                <a16:creationId xmlns:a16="http://schemas.microsoft.com/office/drawing/2014/main" id="{8E92EE12-E16C-066A-7EFA-7E3A5BF6D573}"/>
              </a:ext>
            </a:extLst>
          </p:cNvPr>
          <p:cNvSpPr>
            <a:spLocks noGrp="1"/>
          </p:cNvSpPr>
          <p:nvPr>
            <p:ph type="ftr" sz="quarter" idx="3"/>
          </p:nvPr>
        </p:nvSpPr>
        <p:spPr>
          <a:xfrm>
            <a:off x="1007097" y="6311900"/>
            <a:ext cx="2078736"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r>
              <a:rPr lang="en-US"/>
              <a:t>Microsoft Fabric</a:t>
            </a:r>
          </a:p>
        </p:txBody>
      </p:sp>
    </p:spTree>
    <p:extLst>
      <p:ext uri="{BB962C8B-B14F-4D97-AF65-F5344CB8AC3E}">
        <p14:creationId xmlns:p14="http://schemas.microsoft.com/office/powerpoint/2010/main" val="4098733168"/>
      </p:ext>
    </p:extLst>
  </p:cSld>
  <p:clrMap bg1="lt1" tx1="dk1" bg2="lt2" tx2="dk2" accent1="accent1" accent2="accent2" accent3="accent3" accent4="accent4" accent5="accent5" accent6="accent6" hlink="hlink" folHlink="folHlink"/>
  <p:sldLayoutIdLst>
    <p:sldLayoutId id="2147483675" r:id="rId1"/>
    <p:sldLayoutId id="2147483649" r:id="rId2"/>
    <p:sldLayoutId id="2147483798" r:id="rId3"/>
    <p:sldLayoutId id="2147483799" r:id="rId4"/>
    <p:sldLayoutId id="2147483800" r:id="rId5"/>
    <p:sldLayoutId id="2147483801" r:id="rId6"/>
    <p:sldLayoutId id="2147483670" r:id="rId7"/>
    <p:sldLayoutId id="2147483650" r:id="rId8"/>
    <p:sldLayoutId id="2147483848" r:id="rId9"/>
    <p:sldLayoutId id="2147483850" r:id="rId10"/>
    <p:sldLayoutId id="2147483849" r:id="rId11"/>
    <p:sldLayoutId id="2147483851" r:id="rId12"/>
    <p:sldLayoutId id="2147483852" r:id="rId13"/>
    <p:sldLayoutId id="2147483794" r:id="rId14"/>
    <p:sldLayoutId id="2147483652"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53" r:id="rId25"/>
    <p:sldLayoutId id="2147483856" r:id="rId26"/>
    <p:sldLayoutId id="2147483854" r:id="rId27"/>
    <p:sldLayoutId id="2147483855" r:id="rId28"/>
    <p:sldLayoutId id="2147483745" r:id="rId29"/>
    <p:sldLayoutId id="2147483792" r:id="rId30"/>
    <p:sldLayoutId id="2147483784" r:id="rId31"/>
    <p:sldLayoutId id="2147483665" r:id="rId32"/>
    <p:sldLayoutId id="2147483793" r:id="rId33"/>
    <p:sldLayoutId id="2147483788" r:id="rId34"/>
    <p:sldLayoutId id="2147483795" r:id="rId35"/>
    <p:sldLayoutId id="2147483828" r:id="rId36"/>
    <p:sldLayoutId id="2147483829" r:id="rId37"/>
    <p:sldLayoutId id="2147483667" r:id="rId38"/>
    <p:sldLayoutId id="2147483775" r:id="rId39"/>
    <p:sldLayoutId id="2147483671" r:id="rId40"/>
    <p:sldLayoutId id="2147483789" r:id="rId41"/>
    <p:sldLayoutId id="2147483796" r:id="rId42"/>
    <p:sldLayoutId id="2147483791" r:id="rId43"/>
    <p:sldLayoutId id="2147483857" r:id="rId44"/>
  </p:sldLayoutIdLst>
  <p:hf hdr="0" dt="0"/>
  <p:txStyles>
    <p:titleStyle>
      <a:lvl1pPr algn="l" defTabSz="914400" rtl="0" eaLnBrk="1" latinLnBrk="0" hangingPunct="1">
        <a:lnSpc>
          <a:spcPct val="90000"/>
        </a:lnSpc>
        <a:spcBef>
          <a:spcPct val="0"/>
        </a:spcBef>
        <a:buNone/>
        <a:defRPr sz="3200" b="0" i="0" kern="1200">
          <a:solidFill>
            <a:schemeClr val="tx1"/>
          </a:solidFill>
          <a:latin typeface="Segoe Sans Display" pitchFamily="2" charset="0"/>
          <a:ea typeface="+mj-ea"/>
          <a:cs typeface="Segoe Sans Display"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8.pn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image" Target="../media/image57.png"/><Relationship Id="rId11" Type="http://schemas.openxmlformats.org/officeDocument/2006/relationships/image" Target="../media/image54.pn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62.png"/><Relationship Id="rId5" Type="http://schemas.openxmlformats.org/officeDocument/2006/relationships/image" Target="../media/image56.sv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64.svg"/></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 Id="rId1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2.png"/><Relationship Id="rId3" Type="http://schemas.openxmlformats.org/officeDocument/2006/relationships/image" Target="../media/image34.jpg"/><Relationship Id="rId7" Type="http://schemas.openxmlformats.org/officeDocument/2006/relationships/image" Target="../media/image29.png"/><Relationship Id="rId12" Type="http://schemas.microsoft.com/office/2007/relationships/hdphoto" Target="../media/hdphoto3.wdp"/><Relationship Id="rId2" Type="http://schemas.openxmlformats.org/officeDocument/2006/relationships/notesSlide" Target="../notesSlides/notesSlide2.xml"/><Relationship Id="rId16" Type="http://schemas.microsoft.com/office/2007/relationships/hdphoto" Target="../media/hdphoto5.wdp"/><Relationship Id="rId1" Type="http://schemas.openxmlformats.org/officeDocument/2006/relationships/slideLayout" Target="../slideLayouts/slideLayout44.xml"/><Relationship Id="rId6" Type="http://schemas.openxmlformats.org/officeDocument/2006/relationships/image" Target="../media/image37.gif"/><Relationship Id="rId11" Type="http://schemas.openxmlformats.org/officeDocument/2006/relationships/image" Target="../media/image31.png"/><Relationship Id="rId5" Type="http://schemas.openxmlformats.org/officeDocument/2006/relationships/image" Target="../media/image36.png"/><Relationship Id="rId15" Type="http://schemas.openxmlformats.org/officeDocument/2006/relationships/image" Target="../media/image33.png"/><Relationship Id="rId10" Type="http://schemas.microsoft.com/office/2007/relationships/hdphoto" Target="../media/hdphoto2.wdp"/><Relationship Id="rId4" Type="http://schemas.openxmlformats.org/officeDocument/2006/relationships/image" Target="../media/image35.jpeg"/><Relationship Id="rId9" Type="http://schemas.openxmlformats.org/officeDocument/2006/relationships/image" Target="../media/image30.png"/><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9.png"/><Relationship Id="rId7" Type="http://schemas.openxmlformats.org/officeDocument/2006/relationships/image" Target="../media/image83.svg"/><Relationship Id="rId12" Type="http://schemas.openxmlformats.org/officeDocument/2006/relationships/image" Target="../media/image88.jpe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9.png"/><Relationship Id="rId7" Type="http://schemas.openxmlformats.org/officeDocument/2006/relationships/image" Target="../media/image83.svg"/><Relationship Id="rId12"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9.png"/><Relationship Id="rId7" Type="http://schemas.openxmlformats.org/officeDocument/2006/relationships/image" Target="../media/image81.svg"/><Relationship Id="rId12" Type="http://schemas.openxmlformats.org/officeDocument/2006/relationships/image" Target="../media/image90.jpe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80.png"/><Relationship Id="rId11" Type="http://schemas.openxmlformats.org/officeDocument/2006/relationships/image" Target="../media/image87.svg"/><Relationship Id="rId5" Type="http://schemas.openxmlformats.org/officeDocument/2006/relationships/image" Target="../media/image83.svg"/><Relationship Id="rId10" Type="http://schemas.openxmlformats.org/officeDocument/2006/relationships/image" Target="../media/image86.png"/><Relationship Id="rId4" Type="http://schemas.openxmlformats.org/officeDocument/2006/relationships/image" Target="../media/image82.png"/><Relationship Id="rId9" Type="http://schemas.openxmlformats.org/officeDocument/2006/relationships/image" Target="../media/image85.svg"/></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9.png"/><Relationship Id="rId7" Type="http://schemas.openxmlformats.org/officeDocument/2006/relationships/image" Target="../media/image81.svg"/><Relationship Id="rId12" Type="http://schemas.openxmlformats.org/officeDocument/2006/relationships/image" Target="../media/image91.jpe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80.png"/><Relationship Id="rId11" Type="http://schemas.openxmlformats.org/officeDocument/2006/relationships/image" Target="../media/image87.svg"/><Relationship Id="rId5" Type="http://schemas.openxmlformats.org/officeDocument/2006/relationships/image" Target="../media/image83.svg"/><Relationship Id="rId10" Type="http://schemas.openxmlformats.org/officeDocument/2006/relationships/image" Target="../media/image86.png"/><Relationship Id="rId4" Type="http://schemas.openxmlformats.org/officeDocument/2006/relationships/image" Target="../media/image82.png"/><Relationship Id="rId9" Type="http://schemas.openxmlformats.org/officeDocument/2006/relationships/image" Target="../media/image85.sv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image" Target="../media/image96.svg"/><Relationship Id="rId5" Type="http://schemas.openxmlformats.org/officeDocument/2006/relationships/image" Target="../media/image55.png"/><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3.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4.xml"/><Relationship Id="rId1" Type="http://schemas.openxmlformats.org/officeDocument/2006/relationships/slideLayout" Target="../slideLayouts/slideLayout4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43.xml"/><Relationship Id="rId6" Type="http://schemas.openxmlformats.org/officeDocument/2006/relationships/image" Target="../media/image103.png"/><Relationship Id="rId5" Type="http://schemas.openxmlformats.org/officeDocument/2006/relationships/image" Target="../media/image99.png"/><Relationship Id="rId4" Type="http://schemas.openxmlformats.org/officeDocument/2006/relationships/image" Target="../media/image102.jpe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43.xml"/><Relationship Id="rId6" Type="http://schemas.openxmlformats.org/officeDocument/2006/relationships/image" Target="../media/image106.png"/><Relationship Id="rId5" Type="http://schemas.openxmlformats.org/officeDocument/2006/relationships/image" Target="../media/image99.png"/><Relationship Id="rId4" Type="http://schemas.openxmlformats.org/officeDocument/2006/relationships/image" Target="../media/image10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43.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107.png"/></Relationships>
</file>

<file path=ppt/slides/_rels/slide36.xml.rels><?xml version="1.0" encoding="UTF-8" standalone="yes"?>
<Relationships xmlns="http://schemas.openxmlformats.org/package/2006/relationships"><Relationship Id="rId3" Type="http://schemas.openxmlformats.org/officeDocument/2006/relationships/image" Target="../media/image108.emf"/><Relationship Id="rId7" Type="http://schemas.openxmlformats.org/officeDocument/2006/relationships/image" Target="../media/image56.svg"/><Relationship Id="rId2" Type="http://schemas.openxmlformats.org/officeDocument/2006/relationships/notesSlide" Target="../notesSlides/notesSlide28.xml"/><Relationship Id="rId1" Type="http://schemas.openxmlformats.org/officeDocument/2006/relationships/slideLayout" Target="../slideLayouts/slideLayout4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09.png"/></Relationships>
</file>

<file path=ppt/slides/_rels/slide37.xml.rels><?xml version="1.0" encoding="UTF-8" standalone="yes"?>
<Relationships xmlns="http://schemas.openxmlformats.org/package/2006/relationships"><Relationship Id="rId3" Type="http://schemas.openxmlformats.org/officeDocument/2006/relationships/image" Target="../media/image108.emf"/><Relationship Id="rId7" Type="http://schemas.openxmlformats.org/officeDocument/2006/relationships/image" Target="../media/image56.svg"/><Relationship Id="rId2" Type="http://schemas.openxmlformats.org/officeDocument/2006/relationships/notesSlide" Target="../notesSlides/notesSlide29.xml"/><Relationship Id="rId1" Type="http://schemas.openxmlformats.org/officeDocument/2006/relationships/slideLayout" Target="../slideLayouts/slideLayout4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0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s://dynamics.microsoft.com/" TargetMode="External"/><Relationship Id="rId2" Type="http://schemas.openxmlformats.org/officeDocument/2006/relationships/hyperlink" Target="https://aka.ms/try-fabric" TargetMode="External"/><Relationship Id="rId1" Type="http://schemas.openxmlformats.org/officeDocument/2006/relationships/slideLayout" Target="../slideLayouts/slideLayout34.xml"/><Relationship Id="rId5" Type="http://schemas.openxmlformats.org/officeDocument/2006/relationships/hyperlink" Target="https://aka.ms/Getting-Started-eBook" TargetMode="External"/><Relationship Id="rId4" Type="http://schemas.openxmlformats.org/officeDocument/2006/relationships/hyperlink" Target="https://info.microsoft.com/ww-landing-fabric-interest-capture.html"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hyperlink" Target="https://web-assets.bcg.com/1e/4f/925e66794465ad89953ff604b656/mit-bcg-expanding-ai-impact-with-organizational-learning-oct-2020-n.pdf" TargetMode="Externa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hyperlink" Target="https://businessagility.institute/learn/2022-business-agility-report-business-in-the-new-normal/727"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hyperlink" Target="https://www.forbes.com/sites/guild/2023/05/10/5-numbers-that-explain-the-talent-gap---and-what-leaders-can-do-about-it/?sh=41bf67801b9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DA245-A9F3-DB1D-78A6-66C02B4B9F75}"/>
              </a:ext>
            </a:extLst>
          </p:cNvPr>
          <p:cNvSpPr>
            <a:spLocks noGrp="1"/>
          </p:cNvSpPr>
          <p:nvPr>
            <p:ph type="title"/>
          </p:nvPr>
        </p:nvSpPr>
        <p:spPr>
          <a:xfrm>
            <a:off x="7381054" y="1859340"/>
            <a:ext cx="4167887" cy="1569660"/>
          </a:xfrm>
        </p:spPr>
        <p:txBody>
          <a:bodyPr/>
          <a:lstStyle/>
          <a:p>
            <a:r>
              <a:rPr lang="en-US" sz="3200" b="1" dirty="0"/>
              <a:t>Business applications meet cloud scale analytics</a:t>
            </a:r>
          </a:p>
        </p:txBody>
      </p:sp>
      <p:sp>
        <p:nvSpPr>
          <p:cNvPr id="3" name="Subtitle 2">
            <a:extLst>
              <a:ext uri="{FF2B5EF4-FFF2-40B4-BE49-F238E27FC236}">
                <a16:creationId xmlns:a16="http://schemas.microsoft.com/office/drawing/2014/main" id="{116E839C-FF1D-2D0C-F565-0817CB602F36}"/>
              </a:ext>
            </a:extLst>
          </p:cNvPr>
          <p:cNvSpPr>
            <a:spLocks noGrp="1"/>
          </p:cNvSpPr>
          <p:nvPr>
            <p:ph type="subTitle" idx="1"/>
          </p:nvPr>
        </p:nvSpPr>
        <p:spPr>
          <a:xfrm>
            <a:off x="7376991" y="3812758"/>
            <a:ext cx="4167887" cy="817719"/>
          </a:xfrm>
        </p:spPr>
        <p:txBody>
          <a:bodyPr/>
          <a:lstStyle/>
          <a:p>
            <a:r>
              <a:rPr lang="en-US" sz="2000" dirty="0"/>
              <a:t>Microsoft Fabric and Dynamics 365:</a:t>
            </a:r>
            <a:br>
              <a:rPr lang="en-US" sz="2000" dirty="0"/>
            </a:br>
            <a:r>
              <a:rPr lang="en-US" sz="2000" dirty="0"/>
              <a:t>Better Together</a:t>
            </a:r>
          </a:p>
          <a:p>
            <a:endParaRPr lang="en-US" sz="800" b="1" dirty="0"/>
          </a:p>
          <a:p>
            <a:r>
              <a:rPr lang="en-US" sz="2800" b="1" dirty="0"/>
              <a:t>Scott Sewell</a:t>
            </a:r>
            <a:r>
              <a:rPr lang="en-US" sz="1800" b="1" dirty="0"/>
              <a:t> </a:t>
            </a:r>
            <a:br>
              <a:rPr lang="en-US" sz="1800" b="1" dirty="0"/>
            </a:br>
            <a:r>
              <a:rPr lang="en-US" sz="1800" b="1" dirty="0"/>
              <a:t>Principal Product Manager</a:t>
            </a:r>
            <a:br>
              <a:rPr lang="en-US" sz="1800" b="1" dirty="0"/>
            </a:br>
            <a:r>
              <a:rPr lang="en-US" sz="1800" b="1" dirty="0"/>
              <a:t>Microsoft Fabric CAT</a:t>
            </a:r>
          </a:p>
        </p:txBody>
      </p:sp>
    </p:spTree>
    <p:extLst>
      <p:ext uri="{BB962C8B-B14F-4D97-AF65-F5344CB8AC3E}">
        <p14:creationId xmlns:p14="http://schemas.microsoft.com/office/powerpoint/2010/main" val="68042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D1FCD5E-80B3-11CE-D936-A0E87B5DCF33}"/>
              </a:ext>
              <a:ext uri="{C183D7F6-B498-43B3-948B-1728B52AA6E4}">
                <adec:decorative xmlns:adec="http://schemas.microsoft.com/office/drawing/2017/decorative" val="1"/>
              </a:ext>
            </a:extLst>
          </p:cNvPr>
          <p:cNvSpPr/>
          <p:nvPr/>
        </p:nvSpPr>
        <p:spPr>
          <a:xfrm>
            <a:off x="-1" y="0"/>
            <a:ext cx="5194301"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04366D1-781F-A573-C3CE-4010FD058F33}"/>
              </a:ext>
            </a:extLst>
          </p:cNvPr>
          <p:cNvSpPr>
            <a:spLocks noGrp="1"/>
          </p:cNvSpPr>
          <p:nvPr>
            <p:ph type="title" idx="4294967295"/>
          </p:nvPr>
        </p:nvSpPr>
        <p:spPr>
          <a:xfrm>
            <a:off x="635035" y="1341656"/>
            <a:ext cx="3454714"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F8F3"/>
                </a:solidFill>
                <a:effectLst/>
                <a:uLnTx/>
                <a:uFillTx/>
                <a:latin typeface="+mj-lt"/>
                <a:ea typeface="+mn-ea"/>
                <a:cs typeface="Segoe Sans Display" pitchFamily="2" charset="0"/>
              </a:rPr>
              <a:t>Unified analytics modernization is the key to shaping the future of your business</a:t>
            </a:r>
          </a:p>
        </p:txBody>
      </p:sp>
      <p:sp>
        <p:nvSpPr>
          <p:cNvPr id="3" name="Text Placeholder 2">
            <a:extLst>
              <a:ext uri="{FF2B5EF4-FFF2-40B4-BE49-F238E27FC236}">
                <a16:creationId xmlns:a16="http://schemas.microsoft.com/office/drawing/2014/main" id="{C438CBEC-8026-F688-4627-F0B8247C9169}"/>
              </a:ext>
            </a:extLst>
          </p:cNvPr>
          <p:cNvSpPr>
            <a:spLocks noGrp="1"/>
          </p:cNvSpPr>
          <p:nvPr>
            <p:ph type="body" sz="quarter" idx="24"/>
          </p:nvPr>
        </p:nvSpPr>
        <p:spPr>
          <a:xfrm>
            <a:off x="635035" y="3872945"/>
            <a:ext cx="2870986" cy="1785104"/>
          </a:xfrm>
        </p:spPr>
        <p:txBody>
          <a:bodyPr wrap="square">
            <a:spAutoFit/>
          </a:bodyPr>
          <a:lstStyle/>
          <a:p>
            <a:r>
              <a:rPr lang="en-US" sz="2200">
                <a:solidFill>
                  <a:srgbClr val="FFFDF9"/>
                </a:solidFill>
                <a:latin typeface="+mn-lt"/>
              </a:rPr>
              <a:t>Data and analytics are core to every business and application that drives experiences</a:t>
            </a:r>
          </a:p>
        </p:txBody>
      </p:sp>
      <p:pic>
        <p:nvPicPr>
          <p:cNvPr id="21" name="CloverNEWcolores" descr="Intelligent applications nucleus GIF">
            <a:hlinkClick r:id="" action="ppaction://media"/>
            <a:extLst>
              <a:ext uri="{FF2B5EF4-FFF2-40B4-BE49-F238E27FC236}">
                <a16:creationId xmlns:a16="http://schemas.microsoft.com/office/drawing/2014/main" id="{42C60B9B-7BBD-254F-427D-3D16D78A2E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02110" y="508000"/>
            <a:ext cx="6057900" cy="6057900"/>
          </a:xfrm>
          <a:prstGeom prst="rect">
            <a:avLst/>
          </a:prstGeom>
        </p:spPr>
      </p:pic>
      <p:sp>
        <p:nvSpPr>
          <p:cNvPr id="5" name="Slide Number Placeholder 4">
            <a:extLst>
              <a:ext uri="{FF2B5EF4-FFF2-40B4-BE49-F238E27FC236}">
                <a16:creationId xmlns:a16="http://schemas.microsoft.com/office/drawing/2014/main" id="{C36CAC92-F90A-FF16-97EB-A43F3E06B5D0}"/>
              </a:ext>
            </a:extLst>
          </p:cNvPr>
          <p:cNvSpPr>
            <a:spLocks noGrp="1"/>
          </p:cNvSpPr>
          <p:nvPr>
            <p:ph type="sldNum" sz="quarter" idx="26"/>
          </p:nvPr>
        </p:nvSpPr>
        <p:spPr/>
        <p:txBody>
          <a:bodyPr/>
          <a:lstStyle/>
          <a:p>
            <a:fld id="{B1356FBF-028C-F74E-A7B4-9B8ED246DD1B}" type="slidenum">
              <a:rPr lang="en-US" smtClean="0">
                <a:solidFill>
                  <a:srgbClr val="FFFDF9"/>
                </a:solidFill>
              </a:rPr>
              <a:pPr/>
              <a:t>10</a:t>
            </a:fld>
            <a:endParaRPr lang="en-US">
              <a:solidFill>
                <a:srgbClr val="FFFDF9"/>
              </a:solidFill>
            </a:endParaRPr>
          </a:p>
        </p:txBody>
      </p:sp>
      <p:sp>
        <p:nvSpPr>
          <p:cNvPr id="4" name="Footer Placeholder 3">
            <a:extLst>
              <a:ext uri="{FF2B5EF4-FFF2-40B4-BE49-F238E27FC236}">
                <a16:creationId xmlns:a16="http://schemas.microsoft.com/office/drawing/2014/main" id="{4B99FC33-02B0-EC68-3427-55F2FADA60E8}"/>
              </a:ext>
            </a:extLst>
          </p:cNvPr>
          <p:cNvSpPr>
            <a:spLocks noGrp="1"/>
          </p:cNvSpPr>
          <p:nvPr>
            <p:ph type="ftr" sz="quarter" idx="25"/>
          </p:nvPr>
        </p:nvSpPr>
        <p:spPr/>
        <p:txBody>
          <a:bodyPr/>
          <a:lstStyle/>
          <a:p>
            <a:r>
              <a:rPr lang="en-US">
                <a:solidFill>
                  <a:srgbClr val="FFFDF9"/>
                </a:solidFill>
              </a:rPr>
              <a:t>Microsoft Fabric</a:t>
            </a:r>
          </a:p>
        </p:txBody>
      </p:sp>
    </p:spTree>
    <p:extLst>
      <p:ext uri="{BB962C8B-B14F-4D97-AF65-F5344CB8AC3E}">
        <p14:creationId xmlns:p14="http://schemas.microsoft.com/office/powerpoint/2010/main" val="346248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9"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or: Curved 2">
            <a:extLst>
              <a:ext uri="{FF2B5EF4-FFF2-40B4-BE49-F238E27FC236}">
                <a16:creationId xmlns:a16="http://schemas.microsoft.com/office/drawing/2014/main" id="{92C45B81-5816-E601-ACCE-506F0977E751}"/>
              </a:ext>
              <a:ext uri="{C183D7F6-B498-43B3-948B-1728B52AA6E4}">
                <adec:decorative xmlns:adec="http://schemas.microsoft.com/office/drawing/2017/decorative" val="1"/>
              </a:ext>
            </a:extLst>
          </p:cNvPr>
          <p:cNvCxnSpPr>
            <a:cxnSpLocks/>
            <a:stCxn id="9" idx="6"/>
            <a:endCxn id="5" idx="7"/>
          </p:cNvCxnSpPr>
          <p:nvPr/>
        </p:nvCxnSpPr>
        <p:spPr>
          <a:xfrm>
            <a:off x="9147734" y="3422821"/>
            <a:ext cx="983591" cy="778358"/>
          </a:xfrm>
          <a:prstGeom prst="curvedConnector2">
            <a:avLst/>
          </a:prstGeom>
          <a:ln w="19050">
            <a:gradFill>
              <a:gsLst>
                <a:gs pos="0">
                  <a:schemeClr val="accent1"/>
                </a:gs>
                <a:gs pos="33000">
                  <a:schemeClr val="bg2"/>
                </a:gs>
                <a:gs pos="100000">
                  <a:schemeClr val="tx1"/>
                </a:gs>
              </a:gsLst>
              <a:lin ang="5400000" scaled="1"/>
            </a:gradFill>
            <a:prstDash val="dashDot"/>
          </a:ln>
        </p:spPr>
        <p:style>
          <a:lnRef idx="1">
            <a:schemeClr val="accent1"/>
          </a:lnRef>
          <a:fillRef idx="0">
            <a:schemeClr val="accent1"/>
          </a:fillRef>
          <a:effectRef idx="0">
            <a:schemeClr val="accent1"/>
          </a:effectRef>
          <a:fontRef idx="minor">
            <a:schemeClr val="tx1"/>
          </a:fontRef>
        </p:style>
      </p:cxnSp>
      <p:cxnSp>
        <p:nvCxnSpPr>
          <p:cNvPr id="4" name="Connector: Curved 3">
            <a:extLst>
              <a:ext uri="{FF2B5EF4-FFF2-40B4-BE49-F238E27FC236}">
                <a16:creationId xmlns:a16="http://schemas.microsoft.com/office/drawing/2014/main" id="{FFFC1994-D2FF-EADD-F936-E8422DFA259C}"/>
              </a:ext>
              <a:ext uri="{C183D7F6-B498-43B3-948B-1728B52AA6E4}">
                <adec:decorative xmlns:adec="http://schemas.microsoft.com/office/drawing/2017/decorative" val="1"/>
              </a:ext>
            </a:extLst>
          </p:cNvPr>
          <p:cNvCxnSpPr>
            <a:cxnSpLocks/>
            <a:stCxn id="5" idx="4"/>
          </p:cNvCxnSpPr>
          <p:nvPr/>
        </p:nvCxnSpPr>
        <p:spPr>
          <a:xfrm rot="5400000">
            <a:off x="9390463" y="4005077"/>
            <a:ext cx="148869" cy="1100948"/>
          </a:xfrm>
          <a:prstGeom prst="curvedConnector2">
            <a:avLst/>
          </a:prstGeom>
          <a:ln w="19050">
            <a:solidFill>
              <a:srgbClr val="117865"/>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854FF99D-4BCE-ECA9-AD4D-3935C92CDC5D}"/>
              </a:ext>
              <a:ext uri="{C183D7F6-B498-43B3-948B-1728B52AA6E4}">
                <adec:decorative xmlns:adec="http://schemas.microsoft.com/office/drawing/2017/decorative" val="1"/>
              </a:ext>
            </a:extLst>
          </p:cNvPr>
          <p:cNvSpPr/>
          <p:nvPr/>
        </p:nvSpPr>
        <p:spPr>
          <a:xfrm>
            <a:off x="9851387" y="4153149"/>
            <a:ext cx="327968" cy="32796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Sans Text" pitchFamily="2" charset="0"/>
              <a:cs typeface="Segoe Sans Text" pitchFamily="2" charset="0"/>
            </a:endParaRPr>
          </a:p>
        </p:txBody>
      </p:sp>
      <p:cxnSp>
        <p:nvCxnSpPr>
          <p:cNvPr id="6" name="Connector: Curved 5">
            <a:extLst>
              <a:ext uri="{FF2B5EF4-FFF2-40B4-BE49-F238E27FC236}">
                <a16:creationId xmlns:a16="http://schemas.microsoft.com/office/drawing/2014/main" id="{5CE575F7-C5AE-3F94-66B3-06ABD41C430B}"/>
              </a:ext>
              <a:ext uri="{C183D7F6-B498-43B3-948B-1728B52AA6E4}">
                <adec:decorative xmlns:adec="http://schemas.microsoft.com/office/drawing/2017/decorative" val="1"/>
              </a:ext>
            </a:extLst>
          </p:cNvPr>
          <p:cNvCxnSpPr>
            <a:cxnSpLocks/>
            <a:stCxn id="7" idx="4"/>
          </p:cNvCxnSpPr>
          <p:nvPr/>
        </p:nvCxnSpPr>
        <p:spPr>
          <a:xfrm rot="16200000" flipH="1">
            <a:off x="2653479" y="4005888"/>
            <a:ext cx="148868" cy="1099327"/>
          </a:xfrm>
          <a:prstGeom prst="curvedConnector2">
            <a:avLst/>
          </a:prstGeom>
          <a:ln w="19050">
            <a:solidFill>
              <a:srgbClr val="117865"/>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6D31910A-058E-52E1-3897-200495E82AAD}"/>
              </a:ext>
              <a:ext uri="{C183D7F6-B498-43B3-948B-1728B52AA6E4}">
                <adec:decorative xmlns:adec="http://schemas.microsoft.com/office/drawing/2017/decorative" val="1"/>
              </a:ext>
            </a:extLst>
          </p:cNvPr>
          <p:cNvSpPr/>
          <p:nvPr/>
        </p:nvSpPr>
        <p:spPr>
          <a:xfrm>
            <a:off x="2014266" y="4153150"/>
            <a:ext cx="327968" cy="32796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Sans Text" pitchFamily="2" charset="0"/>
              <a:cs typeface="Segoe Sans Text" pitchFamily="2" charset="0"/>
            </a:endParaRPr>
          </a:p>
        </p:txBody>
      </p:sp>
      <p:sp>
        <p:nvSpPr>
          <p:cNvPr id="8" name="Oval 7">
            <a:extLst>
              <a:ext uri="{FF2B5EF4-FFF2-40B4-BE49-F238E27FC236}">
                <a16:creationId xmlns:a16="http://schemas.microsoft.com/office/drawing/2014/main" id="{D2258B08-E9B3-98AD-494A-F0269869E7F5}"/>
              </a:ext>
              <a:ext uri="{C183D7F6-B498-43B3-948B-1728B52AA6E4}">
                <adec:decorative xmlns:adec="http://schemas.microsoft.com/office/drawing/2017/decorative" val="1"/>
              </a:ext>
            </a:extLst>
          </p:cNvPr>
          <p:cNvSpPr/>
          <p:nvPr/>
        </p:nvSpPr>
        <p:spPr>
          <a:xfrm>
            <a:off x="3085993" y="3264220"/>
            <a:ext cx="327968" cy="327968"/>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Sans Text" pitchFamily="2" charset="0"/>
              <a:cs typeface="Segoe Sans Text" pitchFamily="2" charset="0"/>
            </a:endParaRPr>
          </a:p>
        </p:txBody>
      </p:sp>
      <p:sp>
        <p:nvSpPr>
          <p:cNvPr id="9" name="Oval 8">
            <a:extLst>
              <a:ext uri="{FF2B5EF4-FFF2-40B4-BE49-F238E27FC236}">
                <a16:creationId xmlns:a16="http://schemas.microsoft.com/office/drawing/2014/main" id="{C4780A07-FA62-9920-FFC1-E111854C4FC7}"/>
              </a:ext>
              <a:ext uri="{C183D7F6-B498-43B3-948B-1728B52AA6E4}">
                <adec:decorative xmlns:adec="http://schemas.microsoft.com/office/drawing/2017/decorative" val="1"/>
              </a:ext>
            </a:extLst>
          </p:cNvPr>
          <p:cNvSpPr/>
          <p:nvPr/>
        </p:nvSpPr>
        <p:spPr>
          <a:xfrm>
            <a:off x="8819766" y="3258837"/>
            <a:ext cx="327968" cy="327968"/>
          </a:xfrm>
          <a:prstGeom prst="ellipse">
            <a:avLst/>
          </a:prstGeom>
          <a:solidFill>
            <a:srgbClr val="FFFD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Sans Text" pitchFamily="2" charset="0"/>
              <a:cs typeface="Segoe Sans Text" pitchFamily="2" charset="0"/>
            </a:endParaRPr>
          </a:p>
        </p:txBody>
      </p:sp>
      <p:cxnSp>
        <p:nvCxnSpPr>
          <p:cNvPr id="55" name="Connector: Curved 54">
            <a:extLst>
              <a:ext uri="{FF2B5EF4-FFF2-40B4-BE49-F238E27FC236}">
                <a16:creationId xmlns:a16="http://schemas.microsoft.com/office/drawing/2014/main" id="{074CA7F7-DD83-F583-2315-746947FBBC82}"/>
              </a:ext>
              <a:ext uri="{C183D7F6-B498-43B3-948B-1728B52AA6E4}">
                <adec:decorative xmlns:adec="http://schemas.microsoft.com/office/drawing/2017/decorative" val="1"/>
              </a:ext>
            </a:extLst>
          </p:cNvPr>
          <p:cNvCxnSpPr>
            <a:cxnSpLocks/>
          </p:cNvCxnSpPr>
          <p:nvPr/>
        </p:nvCxnSpPr>
        <p:spPr>
          <a:xfrm rot="16200000" flipH="1">
            <a:off x="2510235" y="2573155"/>
            <a:ext cx="405268" cy="915094"/>
          </a:xfrm>
          <a:prstGeom prst="curvedConnector2">
            <a:avLst/>
          </a:prstGeom>
          <a:ln w="19050">
            <a:gradFill>
              <a:gsLst>
                <a:gs pos="33000">
                  <a:schemeClr val="bg2"/>
                </a:gs>
                <a:gs pos="100000">
                  <a:schemeClr val="accent1"/>
                </a:gs>
                <a:gs pos="0">
                  <a:schemeClr val="tx1"/>
                </a:gs>
              </a:gsLst>
              <a:lin ang="5400000" scaled="1"/>
            </a:gra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Connector: Curved 55">
            <a:extLst>
              <a:ext uri="{FF2B5EF4-FFF2-40B4-BE49-F238E27FC236}">
                <a16:creationId xmlns:a16="http://schemas.microsoft.com/office/drawing/2014/main" id="{1A056145-25D0-94C5-EF73-4CCF09A196D1}"/>
              </a:ext>
              <a:ext uri="{C183D7F6-B498-43B3-948B-1728B52AA6E4}">
                <adec:decorative xmlns:adec="http://schemas.microsoft.com/office/drawing/2017/decorative" val="1"/>
              </a:ext>
            </a:extLst>
          </p:cNvPr>
          <p:cNvCxnSpPr>
            <a:cxnSpLocks/>
          </p:cNvCxnSpPr>
          <p:nvPr/>
        </p:nvCxnSpPr>
        <p:spPr>
          <a:xfrm rot="5400000">
            <a:off x="9409742" y="2491120"/>
            <a:ext cx="358092" cy="1016538"/>
          </a:xfrm>
          <a:prstGeom prst="curvedConnector2">
            <a:avLst/>
          </a:prstGeom>
          <a:ln w="19050">
            <a:gradFill>
              <a:gsLst>
                <a:gs pos="33000">
                  <a:schemeClr val="bg2"/>
                </a:gs>
                <a:gs pos="100000">
                  <a:schemeClr val="accent1"/>
                </a:gs>
                <a:gs pos="0">
                  <a:schemeClr val="tx1"/>
                </a:gs>
              </a:gsLst>
              <a:lin ang="5400000" scaled="1"/>
            </a:gra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Connector: Curved 56">
            <a:extLst>
              <a:ext uri="{FF2B5EF4-FFF2-40B4-BE49-F238E27FC236}">
                <a16:creationId xmlns:a16="http://schemas.microsoft.com/office/drawing/2014/main" id="{5D5AB846-F4D8-062E-56E3-9CFE6CAD5A6E}"/>
              </a:ext>
              <a:ext uri="{C183D7F6-B498-43B3-948B-1728B52AA6E4}">
                <adec:decorative xmlns:adec="http://schemas.microsoft.com/office/drawing/2017/decorative" val="1"/>
              </a:ext>
            </a:extLst>
          </p:cNvPr>
          <p:cNvCxnSpPr>
            <a:cxnSpLocks/>
            <a:stCxn id="8" idx="2"/>
            <a:endCxn id="7" idx="1"/>
          </p:cNvCxnSpPr>
          <p:nvPr/>
        </p:nvCxnSpPr>
        <p:spPr>
          <a:xfrm rot="10800000" flipV="1">
            <a:off x="2062297" y="3428204"/>
            <a:ext cx="1023697" cy="772976"/>
          </a:xfrm>
          <a:prstGeom prst="curvedConnector2">
            <a:avLst/>
          </a:prstGeom>
          <a:ln w="19050">
            <a:gradFill>
              <a:gsLst>
                <a:gs pos="0">
                  <a:schemeClr val="accent1"/>
                </a:gs>
                <a:gs pos="33000">
                  <a:schemeClr val="bg2"/>
                </a:gs>
                <a:gs pos="100000">
                  <a:schemeClr val="tx1"/>
                </a:gs>
              </a:gsLst>
              <a:lin ang="5400000" scaled="1"/>
            </a:gradFill>
            <a:prstDash val="dashDot"/>
          </a:ln>
        </p:spPr>
        <p:style>
          <a:lnRef idx="1">
            <a:schemeClr val="accent1"/>
          </a:lnRef>
          <a:fillRef idx="0">
            <a:schemeClr val="accent1"/>
          </a:fillRef>
          <a:effectRef idx="0">
            <a:schemeClr val="accent1"/>
          </a:effectRef>
          <a:fontRef idx="minor">
            <a:schemeClr val="tx1"/>
          </a:fontRef>
        </p:style>
      </p:cxnSp>
      <p:sp>
        <p:nvSpPr>
          <p:cNvPr id="11" name="Rectangle: Rounded Corners 4">
            <a:extLst>
              <a:ext uri="{FF2B5EF4-FFF2-40B4-BE49-F238E27FC236}">
                <a16:creationId xmlns:a16="http://schemas.microsoft.com/office/drawing/2014/main" id="{4F35301F-07A5-7281-C80E-73B20E9F1F9E}"/>
              </a:ext>
              <a:ext uri="{C183D7F6-B498-43B3-948B-1728B52AA6E4}">
                <adec:decorative xmlns:adec="http://schemas.microsoft.com/office/drawing/2017/decorative" val="1"/>
              </a:ext>
            </a:extLst>
          </p:cNvPr>
          <p:cNvSpPr/>
          <p:nvPr/>
        </p:nvSpPr>
        <p:spPr>
          <a:xfrm>
            <a:off x="3238500" y="2013646"/>
            <a:ext cx="5748614" cy="1884886"/>
          </a:xfrm>
          <a:prstGeom prst="roundRect">
            <a:avLst>
              <a:gd name="adj" fmla="val 16663"/>
            </a:avLst>
          </a:prstGeom>
          <a:solidFill>
            <a:srgbClr val="FFFDF9"/>
          </a:solidFill>
          <a:ln w="28575" cap="flat" cmpd="sng" algn="ctr">
            <a:gradFill>
              <a:gsLst>
                <a:gs pos="0">
                  <a:schemeClr val="bg2"/>
                </a:gs>
                <a:gs pos="100000">
                  <a:schemeClr val="tx1"/>
                </a:gs>
              </a:gsLst>
              <a:lin ang="5400000" scaled="1"/>
            </a:gradFill>
            <a:prstDash val="solid"/>
            <a:miter lim="800000"/>
          </a:ln>
          <a:effectLst>
            <a:outerShdw blurRad="228600" dist="25400" dir="5400000" algn="t" rotWithShape="0">
              <a:schemeClr val="bg1">
                <a:alpha val="16000"/>
              </a:schemeClr>
            </a:outerShdw>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Segoe Sans Text" pitchFamily="2" charset="0"/>
              <a:cs typeface="Segoe Sans Text" pitchFamily="2" charset="0"/>
            </a:endParaRPr>
          </a:p>
        </p:txBody>
      </p:sp>
      <p:sp>
        <p:nvSpPr>
          <p:cNvPr id="10" name="Title 1">
            <a:extLst>
              <a:ext uri="{FF2B5EF4-FFF2-40B4-BE49-F238E27FC236}">
                <a16:creationId xmlns:a16="http://schemas.microsoft.com/office/drawing/2014/main" id="{CD3A2D6F-EFF5-3CD8-6763-B4339BDE97DE}"/>
              </a:ext>
            </a:extLst>
          </p:cNvPr>
          <p:cNvSpPr txBox="1">
            <a:spLocks noGrp="1"/>
          </p:cNvSpPr>
          <p:nvPr>
            <p:ph type="title" idx="4294967295"/>
          </p:nvPr>
        </p:nvSpPr>
        <p:spPr>
          <a:xfrm>
            <a:off x="637868" y="686622"/>
            <a:ext cx="10916265" cy="38779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90000"/>
              </a:lnSpc>
              <a:spcBef>
                <a:spcPct val="0"/>
              </a:spcBef>
              <a:buNone/>
              <a:defRPr lang="en-US" sz="3200" b="0" i="0" kern="1200" cap="none" spc="-50" baseline="0" dirty="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50" normalizeH="0" baseline="0" noProof="0" dirty="0">
                <a:ln w="3175">
                  <a:noFill/>
                </a:ln>
                <a:solidFill>
                  <a:schemeClr val="tx1"/>
                </a:solidFill>
                <a:effectLst/>
                <a:uLnTx/>
                <a:uFillTx/>
                <a:latin typeface="+mj-lt"/>
                <a:ea typeface="+mn-ea"/>
                <a:cs typeface="Segoe Sans Display" pitchFamily="2" charset="0"/>
              </a:rPr>
              <a:t>Unlock cross-organizational impact by uniting disparate data sources</a:t>
            </a:r>
            <a:endParaRPr kumimoji="0" lang="en-US" sz="2800" b="0" i="0" u="none" strike="sngStrike" kern="1200" cap="none" spc="-50" normalizeH="0" baseline="0" noProof="0" dirty="0">
              <a:ln w="3175">
                <a:noFill/>
              </a:ln>
              <a:solidFill>
                <a:schemeClr val="tx1"/>
              </a:solidFill>
              <a:effectLst/>
              <a:uLnTx/>
              <a:uFillTx/>
              <a:latin typeface="+mj-lt"/>
              <a:ea typeface="+mn-ea"/>
              <a:cs typeface="Segoe Sans Display" pitchFamily="2" charset="0"/>
            </a:endParaRPr>
          </a:p>
        </p:txBody>
      </p:sp>
      <p:grpSp>
        <p:nvGrpSpPr>
          <p:cNvPr id="66" name="Group 65" descr="Icon of binary code, ones and zeros">
            <a:extLst>
              <a:ext uri="{FF2B5EF4-FFF2-40B4-BE49-F238E27FC236}">
                <a16:creationId xmlns:a16="http://schemas.microsoft.com/office/drawing/2014/main" id="{A805952E-481F-26C4-083A-213E02AD9F70}"/>
              </a:ext>
            </a:extLst>
          </p:cNvPr>
          <p:cNvGrpSpPr/>
          <p:nvPr/>
        </p:nvGrpSpPr>
        <p:grpSpPr>
          <a:xfrm>
            <a:off x="1798122" y="1410232"/>
            <a:ext cx="914400" cy="914400"/>
            <a:chOff x="1798122" y="1410232"/>
            <a:chExt cx="914400" cy="914400"/>
          </a:xfrm>
        </p:grpSpPr>
        <p:sp>
          <p:nvSpPr>
            <p:cNvPr id="48" name="Oval 47">
              <a:extLst>
                <a:ext uri="{FF2B5EF4-FFF2-40B4-BE49-F238E27FC236}">
                  <a16:creationId xmlns:a16="http://schemas.microsoft.com/office/drawing/2014/main" id="{DE293D39-657A-1BAE-04C1-008F458825B8}"/>
                </a:ext>
              </a:extLst>
            </p:cNvPr>
            <p:cNvSpPr/>
            <p:nvPr/>
          </p:nvSpPr>
          <p:spPr>
            <a:xfrm>
              <a:off x="1798122" y="1410232"/>
              <a:ext cx="914400" cy="914400"/>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Sans Text" pitchFamily="2" charset="0"/>
                <a:cs typeface="Segoe Sans Text" pitchFamily="2" charset="0"/>
              </a:endParaRPr>
            </a:p>
          </p:txBody>
        </p:sp>
        <p:sp>
          <p:nvSpPr>
            <p:cNvPr id="49" name="binary" descr="Icon of binary code, ones and zeros" title="Icon of binary code, ones and zeros">
              <a:extLst>
                <a:ext uri="{FF2B5EF4-FFF2-40B4-BE49-F238E27FC236}">
                  <a16:creationId xmlns:a16="http://schemas.microsoft.com/office/drawing/2014/main" id="{E5DE082A-5FED-43D4-E496-CF19A48A4D93}"/>
                </a:ext>
              </a:extLst>
            </p:cNvPr>
            <p:cNvSpPr>
              <a:spLocks noChangeAspect="1" noEditPoints="1"/>
            </p:cNvSpPr>
            <p:nvPr/>
          </p:nvSpPr>
          <p:spPr bwMode="auto">
            <a:xfrm>
              <a:off x="2043533" y="1684552"/>
              <a:ext cx="423579" cy="365760"/>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Segoe Sans Text" pitchFamily="2" charset="0"/>
                <a:cs typeface="Segoe Sans Text" pitchFamily="2" charset="0"/>
              </a:endParaRPr>
            </a:p>
          </p:txBody>
        </p:sp>
      </p:grpSp>
      <p:sp>
        <p:nvSpPr>
          <p:cNvPr id="46" name="TextBox 45">
            <a:extLst>
              <a:ext uri="{FF2B5EF4-FFF2-40B4-BE49-F238E27FC236}">
                <a16:creationId xmlns:a16="http://schemas.microsoft.com/office/drawing/2014/main" id="{493B990B-AE72-4E96-FC90-9BF7EBB7F9DE}"/>
              </a:ext>
            </a:extLst>
          </p:cNvPr>
          <p:cNvSpPr txBox="1"/>
          <p:nvPr/>
        </p:nvSpPr>
        <p:spPr>
          <a:xfrm>
            <a:off x="1445307" y="2366403"/>
            <a:ext cx="16200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cs typeface="Segoe Sans Text" pitchFamily="2" charset="0"/>
              </a:rPr>
              <a:t>Microsoft 365 and Power Platform data</a:t>
            </a:r>
          </a:p>
        </p:txBody>
      </p:sp>
      <p:grpSp>
        <p:nvGrpSpPr>
          <p:cNvPr id="65" name="Group 64" descr="Icon of multiple app windows">
            <a:extLst>
              <a:ext uri="{FF2B5EF4-FFF2-40B4-BE49-F238E27FC236}">
                <a16:creationId xmlns:a16="http://schemas.microsoft.com/office/drawing/2014/main" id="{AC93144E-38BC-6B0A-329D-E524D337CCCA}"/>
              </a:ext>
            </a:extLst>
          </p:cNvPr>
          <p:cNvGrpSpPr/>
          <p:nvPr/>
        </p:nvGrpSpPr>
        <p:grpSpPr>
          <a:xfrm>
            <a:off x="9639856" y="1405663"/>
            <a:ext cx="914400" cy="914400"/>
            <a:chOff x="9639856" y="1405663"/>
            <a:chExt cx="914400" cy="914400"/>
          </a:xfrm>
        </p:grpSpPr>
        <p:sp>
          <p:nvSpPr>
            <p:cNvPr id="44" name="Oval 43">
              <a:extLst>
                <a:ext uri="{FF2B5EF4-FFF2-40B4-BE49-F238E27FC236}">
                  <a16:creationId xmlns:a16="http://schemas.microsoft.com/office/drawing/2014/main" id="{D4113823-3F9B-9E42-D83F-97A88237DCF2}"/>
                </a:ext>
              </a:extLst>
            </p:cNvPr>
            <p:cNvSpPr/>
            <p:nvPr/>
          </p:nvSpPr>
          <p:spPr>
            <a:xfrm>
              <a:off x="9639856" y="1405663"/>
              <a:ext cx="914400" cy="914400"/>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Sans Text" pitchFamily="2" charset="0"/>
                <a:cs typeface="Segoe Sans Text" pitchFamily="2" charset="0"/>
              </a:endParaRPr>
            </a:p>
          </p:txBody>
        </p:sp>
        <p:sp>
          <p:nvSpPr>
            <p:cNvPr id="45" name="Website" descr="Icon of multiple app windows" title="Icon of multiple app windows">
              <a:extLst>
                <a:ext uri="{FF2B5EF4-FFF2-40B4-BE49-F238E27FC236}">
                  <a16:creationId xmlns:a16="http://schemas.microsoft.com/office/drawing/2014/main" id="{1FE66351-B4DD-BE35-F6FD-BF96CDE5FD53}"/>
                </a:ext>
              </a:extLst>
            </p:cNvPr>
            <p:cNvSpPr>
              <a:spLocks noChangeAspect="1" noEditPoints="1"/>
            </p:cNvSpPr>
            <p:nvPr/>
          </p:nvSpPr>
          <p:spPr bwMode="auto">
            <a:xfrm>
              <a:off x="9883337" y="1677860"/>
              <a:ext cx="417429" cy="365760"/>
            </a:xfrm>
            <a:custGeom>
              <a:avLst/>
              <a:gdLst>
                <a:gd name="T0" fmla="*/ 0 w 614"/>
                <a:gd name="T1" fmla="*/ 0 h 538"/>
                <a:gd name="T2" fmla="*/ 614 w 614"/>
                <a:gd name="T3" fmla="*/ 0 h 538"/>
                <a:gd name="T4" fmla="*/ 614 w 614"/>
                <a:gd name="T5" fmla="*/ 538 h 538"/>
                <a:gd name="T6" fmla="*/ 0 w 614"/>
                <a:gd name="T7" fmla="*/ 538 h 538"/>
                <a:gd name="T8" fmla="*/ 0 w 614"/>
                <a:gd name="T9" fmla="*/ 0 h 538"/>
                <a:gd name="T10" fmla="*/ 0 w 614"/>
                <a:gd name="T11" fmla="*/ 0 h 538"/>
                <a:gd name="T12" fmla="*/ 327 w 614"/>
                <a:gd name="T13" fmla="*/ 250 h 538"/>
                <a:gd name="T14" fmla="*/ 327 w 614"/>
                <a:gd name="T15" fmla="*/ 250 h 538"/>
                <a:gd name="T16" fmla="*/ 327 w 614"/>
                <a:gd name="T17" fmla="*/ 87 h 538"/>
                <a:gd name="T18" fmla="*/ 77 w 614"/>
                <a:gd name="T19" fmla="*/ 87 h 538"/>
                <a:gd name="T20" fmla="*/ 77 w 614"/>
                <a:gd name="T21" fmla="*/ 250 h 538"/>
                <a:gd name="T22" fmla="*/ 128 w 614"/>
                <a:gd name="T23" fmla="*/ 250 h 538"/>
                <a:gd name="T24" fmla="*/ 327 w 614"/>
                <a:gd name="T25" fmla="*/ 250 h 538"/>
                <a:gd name="T26" fmla="*/ 327 w 614"/>
                <a:gd name="T27" fmla="*/ 250 h 538"/>
                <a:gd name="T28" fmla="*/ 139 w 614"/>
                <a:gd name="T29" fmla="*/ 254 h 538"/>
                <a:gd name="T30" fmla="*/ 139 w 614"/>
                <a:gd name="T31" fmla="*/ 362 h 538"/>
                <a:gd name="T32" fmla="*/ 513 w 614"/>
                <a:gd name="T33" fmla="*/ 362 h 538"/>
                <a:gd name="T34" fmla="*/ 513 w 614"/>
                <a:gd name="T35" fmla="*/ 163 h 538"/>
                <a:gd name="T36" fmla="*/ 325 w 614"/>
                <a:gd name="T37" fmla="*/ 163 h 538"/>
                <a:gd name="T38" fmla="*/ 0 w 614"/>
                <a:gd name="T39" fmla="*/ 451 h 538"/>
                <a:gd name="T40" fmla="*/ 614 w 614"/>
                <a:gd name="T41" fmla="*/ 45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4" h="538">
                  <a:moveTo>
                    <a:pt x="0" y="0"/>
                  </a:moveTo>
                  <a:lnTo>
                    <a:pt x="614" y="0"/>
                  </a:lnTo>
                  <a:lnTo>
                    <a:pt x="614" y="538"/>
                  </a:lnTo>
                  <a:lnTo>
                    <a:pt x="0" y="538"/>
                  </a:lnTo>
                  <a:lnTo>
                    <a:pt x="0" y="0"/>
                  </a:lnTo>
                  <a:lnTo>
                    <a:pt x="0" y="0"/>
                  </a:lnTo>
                  <a:moveTo>
                    <a:pt x="327" y="250"/>
                  </a:moveTo>
                  <a:lnTo>
                    <a:pt x="327" y="250"/>
                  </a:lnTo>
                  <a:lnTo>
                    <a:pt x="327" y="87"/>
                  </a:lnTo>
                  <a:lnTo>
                    <a:pt x="77" y="87"/>
                  </a:lnTo>
                  <a:lnTo>
                    <a:pt x="77" y="250"/>
                  </a:lnTo>
                  <a:lnTo>
                    <a:pt x="128" y="250"/>
                  </a:lnTo>
                  <a:lnTo>
                    <a:pt x="327" y="250"/>
                  </a:lnTo>
                  <a:lnTo>
                    <a:pt x="327" y="250"/>
                  </a:lnTo>
                  <a:moveTo>
                    <a:pt x="139" y="254"/>
                  </a:moveTo>
                  <a:lnTo>
                    <a:pt x="139" y="362"/>
                  </a:lnTo>
                  <a:lnTo>
                    <a:pt x="513" y="362"/>
                  </a:lnTo>
                  <a:lnTo>
                    <a:pt x="513" y="163"/>
                  </a:lnTo>
                  <a:lnTo>
                    <a:pt x="325" y="163"/>
                  </a:lnTo>
                  <a:moveTo>
                    <a:pt x="0" y="451"/>
                  </a:moveTo>
                  <a:lnTo>
                    <a:pt x="614" y="451"/>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Segoe Sans Text" pitchFamily="2" charset="0"/>
                <a:cs typeface="Segoe Sans Text" pitchFamily="2" charset="0"/>
              </a:endParaRPr>
            </a:p>
          </p:txBody>
        </p:sp>
      </p:grpSp>
      <p:sp>
        <p:nvSpPr>
          <p:cNvPr id="42" name="TextBox 41">
            <a:extLst>
              <a:ext uri="{FF2B5EF4-FFF2-40B4-BE49-F238E27FC236}">
                <a16:creationId xmlns:a16="http://schemas.microsoft.com/office/drawing/2014/main" id="{AED7C0F8-FC89-4397-8375-FE0580532147}"/>
              </a:ext>
            </a:extLst>
          </p:cNvPr>
          <p:cNvSpPr txBox="1"/>
          <p:nvPr/>
        </p:nvSpPr>
        <p:spPr>
          <a:xfrm>
            <a:off x="9447420" y="2358678"/>
            <a:ext cx="1299273" cy="461665"/>
          </a:xfrm>
          <a:prstGeom prst="rect">
            <a:avLst/>
          </a:prstGeom>
          <a:solidFill>
            <a:srgbClr val="FFFDF9"/>
          </a:solidFill>
        </p:spPr>
        <p:txBody>
          <a:bodyPr wrap="square" rtlCol="0">
            <a:spAutoFit/>
          </a:bodyPr>
          <a:lstStyle/>
          <a:p>
            <a:pPr algn="ctr">
              <a:defRPr/>
            </a:pPr>
            <a:r>
              <a:rPr lang="en-US" sz="1200" kern="0" dirty="0">
                <a:solidFill>
                  <a:schemeClr val="bg1"/>
                </a:solidFill>
                <a:cs typeface="Segoe Sans Text" pitchFamily="2" charset="0"/>
              </a:rPr>
              <a:t>3P, Website and IoT data</a:t>
            </a:r>
          </a:p>
        </p:txBody>
      </p:sp>
      <p:sp>
        <p:nvSpPr>
          <p:cNvPr id="12" name="TextBox 11">
            <a:extLst>
              <a:ext uri="{FF2B5EF4-FFF2-40B4-BE49-F238E27FC236}">
                <a16:creationId xmlns:a16="http://schemas.microsoft.com/office/drawing/2014/main" id="{A6BCB927-050F-BAA0-B24C-C749877E64C0}"/>
              </a:ext>
            </a:extLst>
          </p:cNvPr>
          <p:cNvSpPr txBox="1"/>
          <p:nvPr/>
        </p:nvSpPr>
        <p:spPr>
          <a:xfrm>
            <a:off x="5357046" y="1643408"/>
            <a:ext cx="1487165" cy="523220"/>
          </a:xfrm>
          <a:prstGeom prst="rect">
            <a:avLst/>
          </a:prstGeom>
          <a:solidFill>
            <a:srgbClr val="FFFDF9"/>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cs typeface="Segoe Sans Text" pitchFamily="2" charset="0"/>
              </a:rPr>
              <a:t>Business data</a:t>
            </a:r>
            <a:br>
              <a:rPr kumimoji="0" lang="en-US" sz="1400" b="0" i="0" u="none" strike="noStrike" kern="0" cap="none" spc="0" normalizeH="0" baseline="0" noProof="0">
                <a:ln>
                  <a:noFill/>
                </a:ln>
                <a:solidFill>
                  <a:srgbClr val="000000"/>
                </a:solidFill>
                <a:effectLst/>
                <a:uLnTx/>
                <a:uFillTx/>
                <a:cs typeface="Segoe Sans Text" pitchFamily="2" charset="0"/>
              </a:rPr>
            </a:br>
            <a:r>
              <a:rPr kumimoji="0" lang="en-US" sz="1400" b="0" i="0" u="none" strike="noStrike" kern="0" cap="none" spc="0" normalizeH="0" baseline="0" noProof="0">
                <a:ln>
                  <a:noFill/>
                </a:ln>
                <a:solidFill>
                  <a:srgbClr val="000000"/>
                </a:solidFill>
                <a:effectLst/>
                <a:uLnTx/>
                <a:uFillTx/>
                <a:cs typeface="Segoe Sans Text" pitchFamily="2" charset="0"/>
              </a:rPr>
              <a:t> &amp; processes</a:t>
            </a:r>
          </a:p>
        </p:txBody>
      </p:sp>
      <p:cxnSp>
        <p:nvCxnSpPr>
          <p:cNvPr id="37" name="Straight Connector 36">
            <a:extLst>
              <a:ext uri="{FF2B5EF4-FFF2-40B4-BE49-F238E27FC236}">
                <a16:creationId xmlns:a16="http://schemas.microsoft.com/office/drawing/2014/main" id="{8589DA66-E5FE-4499-A701-B41D9B7351C4}"/>
              </a:ext>
              <a:ext uri="{C183D7F6-B498-43B3-948B-1728B52AA6E4}">
                <adec:decorative xmlns:adec="http://schemas.microsoft.com/office/drawing/2017/decorative" val="1"/>
              </a:ext>
            </a:extLst>
          </p:cNvPr>
          <p:cNvCxnSpPr/>
          <p:nvPr/>
        </p:nvCxnSpPr>
        <p:spPr>
          <a:xfrm>
            <a:off x="5358629" y="1738131"/>
            <a:ext cx="0" cy="381019"/>
          </a:xfrm>
          <a:prstGeom prst="line">
            <a:avLst/>
          </a:prstGeom>
          <a:ln w="28575" cap="rnd">
            <a:gradFill>
              <a:gsLst>
                <a:gs pos="100000">
                  <a:schemeClr val="bg2"/>
                </a:gs>
                <a:gs pos="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3148BED-65BB-64C7-EA0D-E2BB12F442C4}"/>
              </a:ext>
              <a:ext uri="{C183D7F6-B498-43B3-948B-1728B52AA6E4}">
                <adec:decorative xmlns:adec="http://schemas.microsoft.com/office/drawing/2017/decorative" val="1"/>
              </a:ext>
            </a:extLst>
          </p:cNvPr>
          <p:cNvCxnSpPr/>
          <p:nvPr/>
        </p:nvCxnSpPr>
        <p:spPr>
          <a:xfrm>
            <a:off x="6842627" y="1738131"/>
            <a:ext cx="0" cy="381019"/>
          </a:xfrm>
          <a:prstGeom prst="line">
            <a:avLst/>
          </a:prstGeom>
          <a:ln w="28575" cap="rnd">
            <a:gradFill>
              <a:gsLst>
                <a:gs pos="100000">
                  <a:schemeClr val="bg2"/>
                </a:gs>
                <a:gs pos="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3" name="Picture 12" descr="Microsoft Dynamics 365 lock up logo">
            <a:extLst>
              <a:ext uri="{FF2B5EF4-FFF2-40B4-BE49-F238E27FC236}">
                <a16:creationId xmlns:a16="http://schemas.microsoft.com/office/drawing/2014/main" id="{04D87074-CADF-DCFA-0CCC-C1BAF724A30A}"/>
              </a:ext>
            </a:extLst>
          </p:cNvPr>
          <p:cNvPicPr>
            <a:picLocks noChangeAspect="1"/>
          </p:cNvPicPr>
          <p:nvPr/>
        </p:nvPicPr>
        <p:blipFill rotWithShape="1">
          <a:blip r:embed="rId3"/>
          <a:srcRect/>
          <a:stretch/>
        </p:blipFill>
        <p:spPr>
          <a:xfrm>
            <a:off x="4365865" y="2063342"/>
            <a:ext cx="3417670" cy="857593"/>
          </a:xfrm>
          <a:prstGeom prst="rect">
            <a:avLst/>
          </a:prstGeom>
        </p:spPr>
      </p:pic>
      <p:cxnSp>
        <p:nvCxnSpPr>
          <p:cNvPr id="27" name="Straight Connector 26">
            <a:extLst>
              <a:ext uri="{FF2B5EF4-FFF2-40B4-BE49-F238E27FC236}">
                <a16:creationId xmlns:a16="http://schemas.microsoft.com/office/drawing/2014/main" id="{FF034105-177C-E242-FF11-1E1E29419D00}"/>
              </a:ext>
              <a:ext uri="{C183D7F6-B498-43B3-948B-1728B52AA6E4}">
                <adec:decorative xmlns:adec="http://schemas.microsoft.com/office/drawing/2017/decorative" val="1"/>
              </a:ext>
            </a:extLst>
          </p:cNvPr>
          <p:cNvCxnSpPr>
            <a:cxnSpLocks/>
          </p:cNvCxnSpPr>
          <p:nvPr/>
        </p:nvCxnSpPr>
        <p:spPr>
          <a:xfrm>
            <a:off x="4365865" y="2798302"/>
            <a:ext cx="3417670" cy="0"/>
          </a:xfrm>
          <a:prstGeom prst="line">
            <a:avLst/>
          </a:prstGeom>
          <a:noFill/>
          <a:ln w="9525" cap="flat" cmpd="sng" algn="ctr">
            <a:solidFill>
              <a:sysClr val="window" lastClr="FFFFFF">
                <a:lumMod val="65000"/>
              </a:sysClr>
            </a:solidFill>
            <a:prstDash val="solid"/>
            <a:miter lim="800000"/>
          </a:ln>
          <a:effectLst/>
        </p:spPr>
      </p:cxnSp>
      <p:grpSp>
        <p:nvGrpSpPr>
          <p:cNvPr id="17" name="Group 16" descr="Customer Insights logo and text">
            <a:extLst>
              <a:ext uri="{FF2B5EF4-FFF2-40B4-BE49-F238E27FC236}">
                <a16:creationId xmlns:a16="http://schemas.microsoft.com/office/drawing/2014/main" id="{ABB61E90-98CD-A594-4C22-8509758D78F1}"/>
              </a:ext>
            </a:extLst>
          </p:cNvPr>
          <p:cNvGrpSpPr/>
          <p:nvPr/>
        </p:nvGrpSpPr>
        <p:grpSpPr>
          <a:xfrm>
            <a:off x="3834230" y="3045056"/>
            <a:ext cx="886063" cy="570707"/>
            <a:chOff x="3834230" y="3045056"/>
            <a:chExt cx="886063" cy="570707"/>
          </a:xfrm>
        </p:grpSpPr>
        <p:sp>
          <p:nvSpPr>
            <p:cNvPr id="14" name="Rectangle 1243">
              <a:extLst>
                <a:ext uri="{FF2B5EF4-FFF2-40B4-BE49-F238E27FC236}">
                  <a16:creationId xmlns:a16="http://schemas.microsoft.com/office/drawing/2014/main" id="{977E9825-9A56-92E9-8AEA-A824CBD3BB3F}"/>
                </a:ext>
              </a:extLst>
            </p:cNvPr>
            <p:cNvSpPr/>
            <p:nvPr/>
          </p:nvSpPr>
          <p:spPr bwMode="auto">
            <a:xfrm>
              <a:off x="3834230" y="3461875"/>
              <a:ext cx="886063" cy="153888"/>
            </a:xfrm>
            <a:prstGeom prst="rect">
              <a:avLst/>
            </a:prstGeom>
          </p:spPr>
          <p:txBody>
            <a:bodyPr wrap="square" lIns="0" tIns="0" rIns="0" bIns="0" anchor="ctr">
              <a:spAutoFit/>
            </a:bodyPr>
            <a:lstStyle/>
            <a:p>
              <a:pPr marL="0" marR="0" lvl="0" indent="0" algn="ctr" defTabSz="860921" rtl="0" eaLnBrk="1" fontAlgn="auto" latinLnBrk="0" hangingPunct="1">
                <a:lnSpc>
                  <a:spcPct val="100000"/>
                </a:lnSpc>
                <a:spcBef>
                  <a:spcPts val="0"/>
                </a:spcBef>
                <a:spcAft>
                  <a:spcPts val="400"/>
                </a:spcAft>
                <a:buClrTx/>
                <a:buSzTx/>
                <a:buFontTx/>
                <a:buNone/>
                <a:tabLst/>
                <a:defRPr/>
              </a:pPr>
              <a:r>
                <a:rPr kumimoji="0" lang="en-US" sz="1000" b="0" i="0" u="none" strike="noStrike" kern="0" cap="none" spc="0" normalizeH="0" baseline="0" noProof="0" dirty="0">
                  <a:ln>
                    <a:noFill/>
                  </a:ln>
                  <a:solidFill>
                    <a:prstClr val="black"/>
                  </a:solidFill>
                  <a:effectLst/>
                  <a:uLnTx/>
                  <a:uFillTx/>
                  <a:cs typeface="Segoe Sans Text" pitchFamily="2" charset="0"/>
                </a:rPr>
                <a:t>Finance</a:t>
              </a:r>
            </a:p>
          </p:txBody>
        </p:sp>
        <p:pic>
          <p:nvPicPr>
            <p:cNvPr id="32" name="Picture 31">
              <a:extLst>
                <a:ext uri="{FF2B5EF4-FFF2-40B4-BE49-F238E27FC236}">
                  <a16:creationId xmlns:a16="http://schemas.microsoft.com/office/drawing/2014/main" id="{74D4DA32-A706-5BBA-3B16-CC8AF9EA1A9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119036" y="3045056"/>
              <a:ext cx="316450" cy="316450"/>
            </a:xfrm>
            <a:prstGeom prst="rect">
              <a:avLst/>
            </a:prstGeom>
          </p:spPr>
        </p:pic>
      </p:grpSp>
      <p:grpSp>
        <p:nvGrpSpPr>
          <p:cNvPr id="18" name="Group 17" descr="Customer Insights logo and text">
            <a:extLst>
              <a:ext uri="{FF2B5EF4-FFF2-40B4-BE49-F238E27FC236}">
                <a16:creationId xmlns:a16="http://schemas.microsoft.com/office/drawing/2014/main" id="{20661EF7-483E-A0E7-57E6-9BE3C4A6AEEE}"/>
              </a:ext>
            </a:extLst>
          </p:cNvPr>
          <p:cNvGrpSpPr/>
          <p:nvPr/>
        </p:nvGrpSpPr>
        <p:grpSpPr>
          <a:xfrm>
            <a:off x="4674647" y="3036232"/>
            <a:ext cx="886063" cy="579531"/>
            <a:chOff x="4674647" y="3036232"/>
            <a:chExt cx="886063" cy="579531"/>
          </a:xfrm>
        </p:grpSpPr>
        <p:sp>
          <p:nvSpPr>
            <p:cNvPr id="26" name="Rectangle 1243">
              <a:extLst>
                <a:ext uri="{FF2B5EF4-FFF2-40B4-BE49-F238E27FC236}">
                  <a16:creationId xmlns:a16="http://schemas.microsoft.com/office/drawing/2014/main" id="{1081E52D-A0A3-8077-6370-013E447F2219}"/>
                </a:ext>
              </a:extLst>
            </p:cNvPr>
            <p:cNvSpPr/>
            <p:nvPr/>
          </p:nvSpPr>
          <p:spPr bwMode="auto">
            <a:xfrm>
              <a:off x="4674647" y="3461875"/>
              <a:ext cx="886063" cy="153888"/>
            </a:xfrm>
            <a:prstGeom prst="rect">
              <a:avLst/>
            </a:prstGeom>
          </p:spPr>
          <p:txBody>
            <a:bodyPr wrap="square" lIns="0" tIns="0" rIns="0" bIns="0" anchor="ctr">
              <a:spAutoFit/>
            </a:bodyPr>
            <a:lstStyle/>
            <a:p>
              <a:pPr marL="0" marR="0" lvl="0" indent="0" algn="ctr" defTabSz="860921" rtl="0" eaLnBrk="1" fontAlgn="auto" latinLnBrk="0" hangingPunct="1">
                <a:lnSpc>
                  <a:spcPct val="100000"/>
                </a:lnSpc>
                <a:spcBef>
                  <a:spcPts val="0"/>
                </a:spcBef>
                <a:spcAft>
                  <a:spcPts val="400"/>
                </a:spcAft>
                <a:buClrTx/>
                <a:buSzTx/>
                <a:buFontTx/>
                <a:buNone/>
                <a:tabLst/>
                <a:defRPr/>
              </a:pPr>
              <a:r>
                <a:rPr kumimoji="0" lang="en-US" sz="1000" b="0" i="0" u="none" strike="noStrike" kern="0" cap="none" spc="0" normalizeH="0" baseline="0" noProof="0">
                  <a:ln>
                    <a:noFill/>
                  </a:ln>
                  <a:solidFill>
                    <a:prstClr val="black"/>
                  </a:solidFill>
                  <a:effectLst/>
                  <a:uLnTx/>
                  <a:uFillTx/>
                  <a:cs typeface="Segoe Sans Text" pitchFamily="2" charset="0"/>
                </a:rPr>
                <a:t>Sales</a:t>
              </a:r>
            </a:p>
          </p:txBody>
        </p:sp>
        <p:pic>
          <p:nvPicPr>
            <p:cNvPr id="29" name="Picture 28">
              <a:extLst>
                <a:ext uri="{FF2B5EF4-FFF2-40B4-BE49-F238E27FC236}">
                  <a16:creationId xmlns:a16="http://schemas.microsoft.com/office/drawing/2014/main" id="{E6000529-A518-4F07-FC23-DE4DAC5E204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959456" y="3036232"/>
              <a:ext cx="316450" cy="316450"/>
            </a:xfrm>
            <a:prstGeom prst="rect">
              <a:avLst/>
            </a:prstGeom>
          </p:spPr>
        </p:pic>
      </p:grpSp>
      <p:grpSp>
        <p:nvGrpSpPr>
          <p:cNvPr id="19" name="Group 18" descr="Customer Insights logo and text">
            <a:extLst>
              <a:ext uri="{FF2B5EF4-FFF2-40B4-BE49-F238E27FC236}">
                <a16:creationId xmlns:a16="http://schemas.microsoft.com/office/drawing/2014/main" id="{94994FFB-8BA6-6D27-1C65-0A7EB70A6B14}"/>
              </a:ext>
            </a:extLst>
          </p:cNvPr>
          <p:cNvGrpSpPr/>
          <p:nvPr/>
        </p:nvGrpSpPr>
        <p:grpSpPr>
          <a:xfrm>
            <a:off x="5518434" y="3036232"/>
            <a:ext cx="1139223" cy="579531"/>
            <a:chOff x="5518434" y="3036232"/>
            <a:chExt cx="1139223" cy="579531"/>
          </a:xfrm>
        </p:grpSpPr>
        <p:sp>
          <p:nvSpPr>
            <p:cNvPr id="23" name="Rectangle 1243">
              <a:extLst>
                <a:ext uri="{FF2B5EF4-FFF2-40B4-BE49-F238E27FC236}">
                  <a16:creationId xmlns:a16="http://schemas.microsoft.com/office/drawing/2014/main" id="{35BA00AC-CDD6-779B-6FFE-469FD7DD8BC9}"/>
                </a:ext>
              </a:extLst>
            </p:cNvPr>
            <p:cNvSpPr/>
            <p:nvPr/>
          </p:nvSpPr>
          <p:spPr bwMode="auto">
            <a:xfrm>
              <a:off x="5518434" y="3461875"/>
              <a:ext cx="1139223" cy="153888"/>
            </a:xfrm>
            <a:prstGeom prst="rect">
              <a:avLst/>
            </a:prstGeom>
          </p:spPr>
          <p:txBody>
            <a:bodyPr wrap="square" lIns="0" tIns="0" rIns="0" bIns="0" anchor="ctr">
              <a:spAutoFit/>
            </a:bodyPr>
            <a:lstStyle/>
            <a:p>
              <a:pPr marL="0" marR="0" lvl="0" indent="0" algn="ctr" defTabSz="860921" rtl="0" eaLnBrk="1" fontAlgn="auto" latinLnBrk="0" hangingPunct="1">
                <a:lnSpc>
                  <a:spcPct val="100000"/>
                </a:lnSpc>
                <a:spcBef>
                  <a:spcPts val="0"/>
                </a:spcBef>
                <a:spcAft>
                  <a:spcPts val="400"/>
                </a:spcAft>
                <a:buClrTx/>
                <a:buSzTx/>
                <a:buFontTx/>
                <a:buNone/>
                <a:tabLst/>
                <a:defRPr/>
              </a:pPr>
              <a:r>
                <a:rPr kumimoji="0" lang="en-US" sz="1000" b="0" i="0" u="none" strike="noStrike" kern="0" cap="none" spc="0" normalizeH="0" baseline="0" noProof="0">
                  <a:ln>
                    <a:noFill/>
                  </a:ln>
                  <a:solidFill>
                    <a:prstClr val="black"/>
                  </a:solidFill>
                  <a:effectLst/>
                  <a:uLnTx/>
                  <a:uFillTx/>
                  <a:cs typeface="Segoe Sans Text" pitchFamily="2" charset="0"/>
                </a:rPr>
                <a:t>Supply Chain</a:t>
              </a:r>
            </a:p>
          </p:txBody>
        </p:sp>
        <p:pic>
          <p:nvPicPr>
            <p:cNvPr id="31" name="Picture 30">
              <a:extLst>
                <a:ext uri="{FF2B5EF4-FFF2-40B4-BE49-F238E27FC236}">
                  <a16:creationId xmlns:a16="http://schemas.microsoft.com/office/drawing/2014/main" id="{5BD0BC9D-95E4-561E-C478-7FF1F7198D9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919980" y="3036232"/>
              <a:ext cx="316450" cy="316450"/>
            </a:xfrm>
            <a:prstGeom prst="rect">
              <a:avLst/>
            </a:prstGeom>
          </p:spPr>
        </p:pic>
      </p:grpSp>
      <p:grpSp>
        <p:nvGrpSpPr>
          <p:cNvPr id="20" name="Group 19" descr="Customer Insights logo and text">
            <a:extLst>
              <a:ext uri="{FF2B5EF4-FFF2-40B4-BE49-F238E27FC236}">
                <a16:creationId xmlns:a16="http://schemas.microsoft.com/office/drawing/2014/main" id="{AB69D037-4B9F-4FE1-7479-094D6C653D84}"/>
              </a:ext>
            </a:extLst>
          </p:cNvPr>
          <p:cNvGrpSpPr/>
          <p:nvPr/>
        </p:nvGrpSpPr>
        <p:grpSpPr>
          <a:xfrm>
            <a:off x="6615382" y="3036232"/>
            <a:ext cx="886063" cy="579531"/>
            <a:chOff x="6615382" y="3036232"/>
            <a:chExt cx="886063" cy="579531"/>
          </a:xfrm>
        </p:grpSpPr>
        <p:sp>
          <p:nvSpPr>
            <p:cNvPr id="22" name="Rectangle 1243">
              <a:extLst>
                <a:ext uri="{FF2B5EF4-FFF2-40B4-BE49-F238E27FC236}">
                  <a16:creationId xmlns:a16="http://schemas.microsoft.com/office/drawing/2014/main" id="{AA976772-711F-D09D-1CC7-83971FA60219}"/>
                </a:ext>
              </a:extLst>
            </p:cNvPr>
            <p:cNvSpPr/>
            <p:nvPr/>
          </p:nvSpPr>
          <p:spPr bwMode="auto">
            <a:xfrm>
              <a:off x="6615382" y="3461875"/>
              <a:ext cx="886063" cy="153888"/>
            </a:xfrm>
            <a:prstGeom prst="rect">
              <a:avLst/>
            </a:prstGeom>
          </p:spPr>
          <p:txBody>
            <a:bodyPr wrap="square" lIns="0" tIns="0" rIns="0" bIns="0" anchor="ctr">
              <a:spAutoFit/>
            </a:bodyPr>
            <a:lstStyle/>
            <a:p>
              <a:pPr marL="0" marR="0" lvl="0" indent="0" algn="ctr" defTabSz="860921" rtl="0" eaLnBrk="1" fontAlgn="auto" latinLnBrk="0" hangingPunct="1">
                <a:lnSpc>
                  <a:spcPct val="100000"/>
                </a:lnSpc>
                <a:spcBef>
                  <a:spcPts val="0"/>
                </a:spcBef>
                <a:spcAft>
                  <a:spcPts val="400"/>
                </a:spcAft>
                <a:buClrTx/>
                <a:buSzTx/>
                <a:buFontTx/>
                <a:buNone/>
                <a:tabLst/>
                <a:defRPr/>
              </a:pPr>
              <a:r>
                <a:rPr kumimoji="0" lang="en-US" sz="1000" b="0" i="0" u="none" strike="noStrike" kern="0" cap="none" spc="0" normalizeH="0" baseline="0" noProof="0">
                  <a:ln>
                    <a:noFill/>
                  </a:ln>
                  <a:solidFill>
                    <a:prstClr val="black"/>
                  </a:solidFill>
                  <a:effectLst/>
                  <a:uLnTx/>
                  <a:uFillTx/>
                  <a:cs typeface="Segoe Sans Text" pitchFamily="2" charset="0"/>
                </a:rPr>
                <a:t>Service</a:t>
              </a:r>
            </a:p>
          </p:txBody>
        </p:sp>
        <p:pic>
          <p:nvPicPr>
            <p:cNvPr id="30" name="Picture 29">
              <a:extLst>
                <a:ext uri="{FF2B5EF4-FFF2-40B4-BE49-F238E27FC236}">
                  <a16:creationId xmlns:a16="http://schemas.microsoft.com/office/drawing/2014/main" id="{D341AEC1-8802-4292-7C6E-C37368F2D660}"/>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900192" y="3036232"/>
              <a:ext cx="316450" cy="316450"/>
            </a:xfrm>
            <a:prstGeom prst="rect">
              <a:avLst/>
            </a:prstGeom>
          </p:spPr>
        </p:pic>
      </p:grpSp>
      <p:grpSp>
        <p:nvGrpSpPr>
          <p:cNvPr id="21" name="Group 20" descr="Customer Insights logo and text">
            <a:extLst>
              <a:ext uri="{FF2B5EF4-FFF2-40B4-BE49-F238E27FC236}">
                <a16:creationId xmlns:a16="http://schemas.microsoft.com/office/drawing/2014/main" id="{A1131242-388B-9347-7EA8-17835FA489A2}"/>
              </a:ext>
            </a:extLst>
          </p:cNvPr>
          <p:cNvGrpSpPr/>
          <p:nvPr/>
        </p:nvGrpSpPr>
        <p:grpSpPr>
          <a:xfrm>
            <a:off x="7475676" y="3013320"/>
            <a:ext cx="886063" cy="692140"/>
            <a:chOff x="7475676" y="3013320"/>
            <a:chExt cx="886063" cy="692140"/>
          </a:xfrm>
        </p:grpSpPr>
        <p:pic>
          <p:nvPicPr>
            <p:cNvPr id="63" name="Picture 62">
              <a:extLst>
                <a:ext uri="{FF2B5EF4-FFF2-40B4-BE49-F238E27FC236}">
                  <a16:creationId xmlns:a16="http://schemas.microsoft.com/office/drawing/2014/main" id="{D865330E-2527-A644-92D1-2FD8985479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40397" y="3013320"/>
              <a:ext cx="357430" cy="357430"/>
            </a:xfrm>
            <a:prstGeom prst="rect">
              <a:avLst/>
            </a:prstGeom>
          </p:spPr>
        </p:pic>
        <p:sp>
          <p:nvSpPr>
            <p:cNvPr id="64" name="Rectangle 1243">
              <a:extLst>
                <a:ext uri="{FF2B5EF4-FFF2-40B4-BE49-F238E27FC236}">
                  <a16:creationId xmlns:a16="http://schemas.microsoft.com/office/drawing/2014/main" id="{632A52EF-26C7-D54F-816A-BECFD9DBA143}"/>
                </a:ext>
              </a:extLst>
            </p:cNvPr>
            <p:cNvSpPr/>
            <p:nvPr/>
          </p:nvSpPr>
          <p:spPr bwMode="auto">
            <a:xfrm>
              <a:off x="7475676" y="3397683"/>
              <a:ext cx="886063" cy="307777"/>
            </a:xfrm>
            <a:prstGeom prst="rect">
              <a:avLst/>
            </a:prstGeom>
          </p:spPr>
          <p:txBody>
            <a:bodyPr wrap="square" lIns="0" tIns="0" rIns="0" bIns="0" anchor="ctr">
              <a:spAutoFit/>
            </a:bodyPr>
            <a:lstStyle/>
            <a:p>
              <a:pPr marL="0" marR="0" lvl="0" indent="0" algn="ctr" defTabSz="860921" rtl="0" eaLnBrk="1" fontAlgn="auto" latinLnBrk="0" hangingPunct="1">
                <a:lnSpc>
                  <a:spcPct val="100000"/>
                </a:lnSpc>
                <a:spcBef>
                  <a:spcPts val="0"/>
                </a:spcBef>
                <a:spcAft>
                  <a:spcPts val="400"/>
                </a:spcAft>
                <a:buClrTx/>
                <a:buSzTx/>
                <a:buFontTx/>
                <a:buNone/>
                <a:tabLst/>
                <a:defRPr/>
              </a:pPr>
              <a:r>
                <a:rPr kumimoji="0" lang="en-US" sz="1000" b="0" i="0" u="none" strike="noStrike" kern="0" cap="none" spc="0" normalizeH="0" baseline="0" noProof="0">
                  <a:ln>
                    <a:noFill/>
                  </a:ln>
                  <a:solidFill>
                    <a:prstClr val="black"/>
                  </a:solidFill>
                  <a:effectLst/>
                  <a:uLnTx/>
                  <a:uFillTx/>
                  <a:cs typeface="Segoe Sans Text" pitchFamily="2" charset="0"/>
                </a:rPr>
                <a:t>Customer Insights</a:t>
              </a:r>
            </a:p>
          </p:txBody>
        </p:sp>
      </p:grpSp>
      <p:grpSp>
        <p:nvGrpSpPr>
          <p:cNvPr id="58" name="Group 57" descr="Microsoft Graph logo and text">
            <a:extLst>
              <a:ext uri="{FF2B5EF4-FFF2-40B4-BE49-F238E27FC236}">
                <a16:creationId xmlns:a16="http://schemas.microsoft.com/office/drawing/2014/main" id="{C075BF02-8A2C-CF6B-4EB6-27DB23E5DFD4}"/>
              </a:ext>
            </a:extLst>
          </p:cNvPr>
          <p:cNvGrpSpPr/>
          <p:nvPr/>
        </p:nvGrpSpPr>
        <p:grpSpPr>
          <a:xfrm>
            <a:off x="1751402" y="3716140"/>
            <a:ext cx="1007840" cy="1428429"/>
            <a:chOff x="1674331" y="3859934"/>
            <a:chExt cx="1007840" cy="1428429"/>
          </a:xfrm>
        </p:grpSpPr>
        <p:sp>
          <p:nvSpPr>
            <p:cNvPr id="59" name="TextBox 58">
              <a:extLst>
                <a:ext uri="{FF2B5EF4-FFF2-40B4-BE49-F238E27FC236}">
                  <a16:creationId xmlns:a16="http://schemas.microsoft.com/office/drawing/2014/main" id="{0371F93F-2C52-F5FE-9C27-A55D3253C57E}"/>
                </a:ext>
              </a:extLst>
            </p:cNvPr>
            <p:cNvSpPr txBox="1"/>
            <p:nvPr/>
          </p:nvSpPr>
          <p:spPr>
            <a:xfrm>
              <a:off x="1674331" y="4826698"/>
              <a:ext cx="10078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cs typeface="Segoe Sans Text" pitchFamily="2" charset="0"/>
                </a:rPr>
                <a:t>Microsoft Graph</a:t>
              </a:r>
            </a:p>
          </p:txBody>
        </p:sp>
        <p:grpSp>
          <p:nvGrpSpPr>
            <p:cNvPr id="60" name="Group 59">
              <a:extLst>
                <a:ext uri="{FF2B5EF4-FFF2-40B4-BE49-F238E27FC236}">
                  <a16:creationId xmlns:a16="http://schemas.microsoft.com/office/drawing/2014/main" id="{1318B3C6-E643-D078-DAA2-3CD4CAE5EB52}"/>
                </a:ext>
              </a:extLst>
            </p:cNvPr>
            <p:cNvGrpSpPr/>
            <p:nvPr/>
          </p:nvGrpSpPr>
          <p:grpSpPr>
            <a:xfrm>
              <a:off x="1721051" y="3859934"/>
              <a:ext cx="914400" cy="914400"/>
              <a:chOff x="1654157" y="3538162"/>
              <a:chExt cx="914400" cy="914400"/>
            </a:xfrm>
          </p:grpSpPr>
          <p:sp>
            <p:nvSpPr>
              <p:cNvPr id="61" name="Oval 60">
                <a:extLst>
                  <a:ext uri="{FF2B5EF4-FFF2-40B4-BE49-F238E27FC236}">
                    <a16:creationId xmlns:a16="http://schemas.microsoft.com/office/drawing/2014/main" id="{65894D0D-43DF-4972-A518-371BEC4BFBD1}"/>
                  </a:ext>
                </a:extLst>
              </p:cNvPr>
              <p:cNvSpPr/>
              <p:nvPr/>
            </p:nvSpPr>
            <p:spPr>
              <a:xfrm>
                <a:off x="1654157" y="3538162"/>
                <a:ext cx="914400" cy="914400"/>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Sans Text" pitchFamily="2" charset="0"/>
                  <a:cs typeface="Segoe Sans Text" pitchFamily="2" charset="0"/>
                </a:endParaRPr>
              </a:p>
            </p:txBody>
          </p:sp>
          <p:pic>
            <p:nvPicPr>
              <p:cNvPr id="62" name="Picture 61" descr="A blue hexagon shaped object&#10;&#10;Description automatically generated">
                <a:extLst>
                  <a:ext uri="{FF2B5EF4-FFF2-40B4-BE49-F238E27FC236}">
                    <a16:creationId xmlns:a16="http://schemas.microsoft.com/office/drawing/2014/main" id="{1DA364D6-E225-ADDC-3058-DADDD5FA25C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73974" y="3757979"/>
                <a:ext cx="474766" cy="474766"/>
              </a:xfrm>
              <a:prstGeom prst="rect">
                <a:avLst/>
              </a:prstGeom>
              <a:effectLst>
                <a:outerShdw blurRad="228600" dist="38100" algn="ctr" rotWithShape="0">
                  <a:prstClr val="black">
                    <a:alpha val="20000"/>
                  </a:prstClr>
                </a:outerShdw>
              </a:effectLst>
            </p:spPr>
          </p:pic>
        </p:grpSp>
      </p:grpSp>
      <p:grpSp>
        <p:nvGrpSpPr>
          <p:cNvPr id="50" name="Group 49" descr="Microsoft Dataverse logo and text">
            <a:extLst>
              <a:ext uri="{FF2B5EF4-FFF2-40B4-BE49-F238E27FC236}">
                <a16:creationId xmlns:a16="http://schemas.microsoft.com/office/drawing/2014/main" id="{0B12B99F-A3FD-2B1A-B60E-20391A38F45C}"/>
              </a:ext>
            </a:extLst>
          </p:cNvPr>
          <p:cNvGrpSpPr/>
          <p:nvPr/>
        </p:nvGrpSpPr>
        <p:grpSpPr>
          <a:xfrm>
            <a:off x="9595681" y="3716140"/>
            <a:ext cx="1007840" cy="1428429"/>
            <a:chOff x="9509830" y="3859934"/>
            <a:chExt cx="1007840" cy="1428429"/>
          </a:xfrm>
        </p:grpSpPr>
        <p:sp>
          <p:nvSpPr>
            <p:cNvPr id="51" name="TextBox 50">
              <a:extLst>
                <a:ext uri="{FF2B5EF4-FFF2-40B4-BE49-F238E27FC236}">
                  <a16:creationId xmlns:a16="http://schemas.microsoft.com/office/drawing/2014/main" id="{98D67D1A-9564-BC41-3B4F-BF6835552BCB}"/>
                </a:ext>
              </a:extLst>
            </p:cNvPr>
            <p:cNvSpPr txBox="1"/>
            <p:nvPr/>
          </p:nvSpPr>
          <p:spPr>
            <a:xfrm>
              <a:off x="9509830" y="4826698"/>
              <a:ext cx="1007840" cy="461665"/>
            </a:xfrm>
            <a:prstGeom prst="rect">
              <a:avLst/>
            </a:prstGeom>
            <a:solidFill>
              <a:srgbClr val="FFFDF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cs typeface="Segoe Sans Text" pitchFamily="2" charset="0"/>
                </a:rPr>
                <a:t>Microsoft Dataverse</a:t>
              </a:r>
            </a:p>
          </p:txBody>
        </p:sp>
        <p:grpSp>
          <p:nvGrpSpPr>
            <p:cNvPr id="52" name="Group 51">
              <a:extLst>
                <a:ext uri="{FF2B5EF4-FFF2-40B4-BE49-F238E27FC236}">
                  <a16:creationId xmlns:a16="http://schemas.microsoft.com/office/drawing/2014/main" id="{D138443C-2062-598B-D42A-29FD72B52B77}"/>
                </a:ext>
              </a:extLst>
            </p:cNvPr>
            <p:cNvGrpSpPr/>
            <p:nvPr/>
          </p:nvGrpSpPr>
          <p:grpSpPr>
            <a:xfrm>
              <a:off x="9556550" y="3859934"/>
              <a:ext cx="914400" cy="914400"/>
              <a:chOff x="9512036" y="3538162"/>
              <a:chExt cx="914400" cy="914400"/>
            </a:xfrm>
          </p:grpSpPr>
          <p:sp>
            <p:nvSpPr>
              <p:cNvPr id="53" name="Oval 52">
                <a:extLst>
                  <a:ext uri="{FF2B5EF4-FFF2-40B4-BE49-F238E27FC236}">
                    <a16:creationId xmlns:a16="http://schemas.microsoft.com/office/drawing/2014/main" id="{00072ED0-6574-22D6-F8A2-73EDD3A8ACBC}"/>
                  </a:ext>
                </a:extLst>
              </p:cNvPr>
              <p:cNvSpPr/>
              <p:nvPr/>
            </p:nvSpPr>
            <p:spPr>
              <a:xfrm>
                <a:off x="9512036" y="3538162"/>
                <a:ext cx="914400" cy="91440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Segoe Sans Text" pitchFamily="2" charset="0"/>
                  <a:cs typeface="Segoe Sans Text" pitchFamily="2" charset="0"/>
                </a:endParaRPr>
              </a:p>
            </p:txBody>
          </p:sp>
          <p:pic>
            <p:nvPicPr>
              <p:cNvPr id="54" name="Picture 4" descr="Power BI Desktop Connecting to Dataverse - Hat Full of Data">
                <a:extLst>
                  <a:ext uri="{FF2B5EF4-FFF2-40B4-BE49-F238E27FC236}">
                    <a16:creationId xmlns:a16="http://schemas.microsoft.com/office/drawing/2014/main" id="{4C258C9F-DB9B-EEF4-10BA-7B2FD48027C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731853" y="3757979"/>
                <a:ext cx="474766" cy="474766"/>
              </a:xfrm>
              <a:prstGeom prst="rect">
                <a:avLst/>
              </a:prstGeom>
              <a:noFill/>
              <a:effectLst>
                <a:outerShdw blurRad="2286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grpSp>
      <p:sp>
        <p:nvSpPr>
          <p:cNvPr id="36" name="Rectangle: Rounded Corners 12">
            <a:extLst>
              <a:ext uri="{FF2B5EF4-FFF2-40B4-BE49-F238E27FC236}">
                <a16:creationId xmlns:a16="http://schemas.microsoft.com/office/drawing/2014/main" id="{76EA4BE6-548D-D717-29F8-FFDD7525FE5E}"/>
              </a:ext>
            </a:extLst>
          </p:cNvPr>
          <p:cNvSpPr/>
          <p:nvPr/>
        </p:nvSpPr>
        <p:spPr>
          <a:xfrm>
            <a:off x="3277577" y="4311954"/>
            <a:ext cx="5636846" cy="636063"/>
          </a:xfrm>
          <a:prstGeom prst="roundRect">
            <a:avLst>
              <a:gd name="adj" fmla="val 7365"/>
            </a:avLst>
          </a:prstGeom>
          <a:solidFill>
            <a:schemeClr val="tx2">
              <a:lumMod val="20000"/>
              <a:lumOff val="80000"/>
            </a:schemeClr>
          </a:solidFill>
          <a:ln w="19050" cap="flat" cmpd="sng" algn="ctr">
            <a:noFill/>
            <a:prstDash val="solid"/>
            <a:miter lim="800000"/>
          </a:ln>
          <a:effectLst>
            <a:outerShdw blurRad="50800" dist="38100" dir="2700000" algn="tl" rotWithShape="0">
              <a:prstClr val="black">
                <a:alpha val="40000"/>
              </a:prstClr>
            </a:outerShdw>
          </a:effectLst>
        </p:spPr>
        <p:txBody>
          <a:bodyPr tIns="45720" rtlCol="0" anchor="ctr"/>
          <a:lstStyle/>
          <a:p>
            <a:pPr algn="ctr">
              <a:defRPr/>
            </a:pPr>
            <a:r>
              <a:rPr kumimoji="0" lang="en-US" sz="1400" b="0" i="0" u="none" strike="noStrike" kern="0" cap="none" spc="0" normalizeH="0" baseline="0" noProof="0" dirty="0">
                <a:ln>
                  <a:noFill/>
                </a:ln>
                <a:effectLst/>
                <a:uLnTx/>
                <a:uFillTx/>
                <a:cs typeface="Segoe Sans Text" pitchFamily="2" charset="0"/>
              </a:rPr>
              <a:t>Azure OpenAI Service</a:t>
            </a:r>
          </a:p>
        </p:txBody>
      </p:sp>
      <p:sp>
        <p:nvSpPr>
          <p:cNvPr id="35" name="Rectangle: Rounded Corners 12">
            <a:extLst>
              <a:ext uri="{FF2B5EF4-FFF2-40B4-BE49-F238E27FC236}">
                <a16:creationId xmlns:a16="http://schemas.microsoft.com/office/drawing/2014/main" id="{D555CB39-DC93-65B9-7731-4DFEFC6A9E3F}"/>
              </a:ext>
            </a:extLst>
          </p:cNvPr>
          <p:cNvSpPr/>
          <p:nvPr/>
        </p:nvSpPr>
        <p:spPr>
          <a:xfrm>
            <a:off x="3452319" y="4859037"/>
            <a:ext cx="5287362" cy="636063"/>
          </a:xfrm>
          <a:prstGeom prst="roundRect">
            <a:avLst>
              <a:gd name="adj" fmla="val 7365"/>
            </a:avLst>
          </a:prstGeom>
          <a:solidFill>
            <a:schemeClr val="tx1"/>
          </a:solidFill>
          <a:ln w="19050" cap="flat" cmpd="sng" algn="ctr">
            <a:noFill/>
            <a:prstDash val="solid"/>
            <a:miter lim="800000"/>
          </a:ln>
          <a:effectLst>
            <a:outerShdw blurRad="50800" dist="38100" dir="2700000" algn="tl" rotWithShape="0">
              <a:prstClr val="black">
                <a:alpha val="40000"/>
              </a:prstClr>
            </a:outerShdw>
          </a:effectLst>
        </p:spPr>
        <p:txBody>
          <a:bodyPr t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DF9"/>
                </a:solidFill>
                <a:effectLst/>
                <a:uLnTx/>
                <a:uFillTx/>
                <a:cs typeface="Segoe Sans Text" pitchFamily="2" charset="0"/>
              </a:rPr>
              <a:t>Microsoft Fabric</a:t>
            </a:r>
          </a:p>
        </p:txBody>
      </p:sp>
      <p:sp>
        <p:nvSpPr>
          <p:cNvPr id="34" name="Rectangle: Rounded Corners 7">
            <a:extLst>
              <a:ext uri="{FF2B5EF4-FFF2-40B4-BE49-F238E27FC236}">
                <a16:creationId xmlns:a16="http://schemas.microsoft.com/office/drawing/2014/main" id="{ECE5CA32-8310-625A-A364-AAF6FB4BCEB6}"/>
              </a:ext>
            </a:extLst>
          </p:cNvPr>
          <p:cNvSpPr/>
          <p:nvPr/>
        </p:nvSpPr>
        <p:spPr>
          <a:xfrm>
            <a:off x="3742268" y="5463547"/>
            <a:ext cx="4707464" cy="636063"/>
          </a:xfrm>
          <a:prstGeom prst="roundRect">
            <a:avLst>
              <a:gd name="adj" fmla="val 7365"/>
            </a:avLst>
          </a:prstGeom>
          <a:solidFill>
            <a:schemeClr val="tx2">
              <a:lumMod val="20000"/>
              <a:lumOff val="80000"/>
            </a:schemeClr>
          </a:solidFill>
          <a:ln w="19050" cap="flat" cmpd="sng" algn="ctr">
            <a:noFill/>
            <a:prstDash val="solid"/>
            <a:miter lim="800000"/>
          </a:ln>
          <a:effectLst/>
        </p:spPr>
        <p:txBody>
          <a:bodyPr tIns="1371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0" dirty="0">
                <a:cs typeface="Segoe Sans Text" pitchFamily="2" charset="0"/>
              </a:rPr>
              <a:t>Security</a:t>
            </a:r>
            <a:r>
              <a:rPr kumimoji="0" lang="en-US" sz="1400" b="0" i="0" u="none" strike="noStrike" kern="0" cap="none" spc="0" normalizeH="0" baseline="0" noProof="0" dirty="0">
                <a:ln>
                  <a:noFill/>
                </a:ln>
                <a:effectLst/>
                <a:uLnTx/>
                <a:uFillTx/>
                <a:cs typeface="Segoe Sans Text" pitchFamily="2" charset="0"/>
              </a:rPr>
              <a:t>, governance, and compliance</a:t>
            </a:r>
          </a:p>
        </p:txBody>
      </p:sp>
      <p:sp>
        <p:nvSpPr>
          <p:cNvPr id="25" name="Slide Number Placeholder 5">
            <a:extLst>
              <a:ext uri="{FF2B5EF4-FFF2-40B4-BE49-F238E27FC236}">
                <a16:creationId xmlns:a16="http://schemas.microsoft.com/office/drawing/2014/main" id="{E1681910-53B0-DB09-CAC6-ECEF029E8566}"/>
              </a:ext>
            </a:extLst>
          </p:cNvPr>
          <p:cNvSpPr txBox="1">
            <a:spLocks/>
          </p:cNvSpPr>
          <p:nvPr/>
        </p:nvSpPr>
        <p:spPr>
          <a:xfrm>
            <a:off x="612648" y="6311900"/>
            <a:ext cx="399288"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356FBF-028C-F74E-A7B4-9B8ED246DD1B}" type="slidenum">
              <a:rPr lang="en-US" sz="800" smtClean="0">
                <a:solidFill>
                  <a:schemeClr val="bg1">
                    <a:lumMod val="50000"/>
                    <a:lumOff val="50000"/>
                  </a:schemeClr>
                </a:solidFill>
                <a:latin typeface="Segoe Sans Small Semilight" pitchFamily="2" charset="0"/>
                <a:cs typeface="Segoe Sans Small Semilight" pitchFamily="2" charset="0"/>
              </a:rPr>
              <a:pPr/>
              <a:t>11</a:t>
            </a:fld>
            <a:endParaRPr lang="en-US" sz="800">
              <a:solidFill>
                <a:schemeClr val="bg1">
                  <a:lumMod val="50000"/>
                  <a:lumOff val="50000"/>
                </a:schemeClr>
              </a:solidFill>
              <a:latin typeface="Segoe Sans Small Semilight" pitchFamily="2" charset="0"/>
              <a:cs typeface="Segoe Sans Small Semilight" pitchFamily="2" charset="0"/>
            </a:endParaRPr>
          </a:p>
        </p:txBody>
      </p:sp>
      <p:sp>
        <p:nvSpPr>
          <p:cNvPr id="24" name="Footer Placeholder 4">
            <a:extLst>
              <a:ext uri="{FF2B5EF4-FFF2-40B4-BE49-F238E27FC236}">
                <a16:creationId xmlns:a16="http://schemas.microsoft.com/office/drawing/2014/main" id="{D422E301-DDB3-B591-1D91-6D0CB875C000}"/>
              </a:ext>
            </a:extLst>
          </p:cNvPr>
          <p:cNvSpPr txBox="1">
            <a:spLocks/>
          </p:cNvSpPr>
          <p:nvPr/>
        </p:nvSpPr>
        <p:spPr>
          <a:xfrm>
            <a:off x="1007097" y="6311900"/>
            <a:ext cx="2078736"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lumMod val="50000"/>
                    <a:lumOff val="50000"/>
                  </a:schemeClr>
                </a:solidFill>
                <a:latin typeface="Segoe Sans Small Semilight" pitchFamily="2" charset="0"/>
                <a:cs typeface="Segoe Sans Small Semilight" pitchFamily="2" charset="0"/>
              </a:rPr>
              <a:t>Microsoft Fabric</a:t>
            </a:r>
          </a:p>
        </p:txBody>
      </p:sp>
    </p:spTree>
    <p:extLst>
      <p:ext uri="{BB962C8B-B14F-4D97-AF65-F5344CB8AC3E}">
        <p14:creationId xmlns:p14="http://schemas.microsoft.com/office/powerpoint/2010/main" val="48174449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67FBC3-2936-203F-6E0C-8D84CA727E28}"/>
              </a:ext>
            </a:extLst>
          </p:cNvPr>
          <p:cNvSpPr>
            <a:spLocks noGrp="1"/>
          </p:cNvSpPr>
          <p:nvPr>
            <p:ph type="title" idx="4294967295"/>
          </p:nvPr>
        </p:nvSpPr>
        <p:spPr>
          <a:xfrm>
            <a:off x="7199551" y="4038049"/>
            <a:ext cx="3942350" cy="13985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B238BA"/>
                </a:solidFill>
                <a:effectLst/>
                <a:uLnTx/>
                <a:uFillTx/>
                <a:latin typeface="Segoe Sans Display" pitchFamily="2" charset="0"/>
                <a:ea typeface="+mn-ea"/>
                <a:cs typeface="Segoe Sans Display" pitchFamily="2" charset="0"/>
              </a:rPr>
              <a:t>How business applications meet cloud scale analytics</a:t>
            </a:r>
          </a:p>
        </p:txBody>
      </p:sp>
    </p:spTree>
    <p:extLst>
      <p:ext uri="{BB962C8B-B14F-4D97-AF65-F5344CB8AC3E}">
        <p14:creationId xmlns:p14="http://schemas.microsoft.com/office/powerpoint/2010/main" val="2256990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F9"/>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45164FB-1BC4-72AA-5D52-2C2B51EC513C}"/>
              </a:ext>
              <a:ext uri="{C183D7F6-B498-43B3-948B-1728B52AA6E4}">
                <adec:decorative xmlns:adec="http://schemas.microsoft.com/office/drawing/2017/decorative" val="1"/>
              </a:ext>
            </a:extLst>
          </p:cNvPr>
          <p:cNvPicPr>
            <a:picLocks noChangeAspect="1"/>
          </p:cNvPicPr>
          <p:nvPr/>
        </p:nvPicPr>
        <p:blipFill rotWithShape="1">
          <a:blip r:embed="rId3" cstate="screen">
            <a:alphaModFix amt="62000"/>
            <a:extLst>
              <a:ext uri="{28A0092B-C50C-407E-A947-70E740481C1C}">
                <a14:useLocalDpi xmlns:a14="http://schemas.microsoft.com/office/drawing/2010/main"/>
              </a:ext>
            </a:extLst>
          </a:blip>
          <a:srcRect l="10184" t="55501" r="-1820" b="4494"/>
          <a:stretch/>
        </p:blipFill>
        <p:spPr>
          <a:xfrm rot="10800000">
            <a:off x="3366534" y="0"/>
            <a:ext cx="8825465" cy="6858000"/>
          </a:xfrm>
          <a:prstGeom prst="rect">
            <a:avLst/>
          </a:prstGeom>
        </p:spPr>
      </p:pic>
      <p:grpSp>
        <p:nvGrpSpPr>
          <p:cNvPr id="3" name="Group 2" descr="Image of a circle representing the 5 pillars of Microsoft Dynamics 365 with the logo in the center.">
            <a:extLst>
              <a:ext uri="{FF2B5EF4-FFF2-40B4-BE49-F238E27FC236}">
                <a16:creationId xmlns:a16="http://schemas.microsoft.com/office/drawing/2014/main" id="{BDB8EFD9-C362-3BBA-F276-FE6B692FC51C}"/>
              </a:ext>
            </a:extLst>
          </p:cNvPr>
          <p:cNvGrpSpPr/>
          <p:nvPr/>
        </p:nvGrpSpPr>
        <p:grpSpPr>
          <a:xfrm>
            <a:off x="599423" y="790732"/>
            <a:ext cx="1641761" cy="1689446"/>
            <a:chOff x="7114928" y="2111096"/>
            <a:chExt cx="2040656" cy="2099927"/>
          </a:xfrm>
        </p:grpSpPr>
        <p:grpSp>
          <p:nvGrpSpPr>
            <p:cNvPr id="4" name="Group 3" descr="Microsoft Power Platform icon and text">
              <a:extLst>
                <a:ext uri="{FF2B5EF4-FFF2-40B4-BE49-F238E27FC236}">
                  <a16:creationId xmlns:a16="http://schemas.microsoft.com/office/drawing/2014/main" id="{4B48F436-AC09-B469-C149-A98F67688D64}"/>
                </a:ext>
              </a:extLst>
            </p:cNvPr>
            <p:cNvGrpSpPr/>
            <p:nvPr/>
          </p:nvGrpSpPr>
          <p:grpSpPr>
            <a:xfrm>
              <a:off x="7114928" y="2111096"/>
              <a:ext cx="2040656" cy="2099927"/>
              <a:chOff x="7114928" y="1893233"/>
              <a:chExt cx="2040656" cy="2099927"/>
            </a:xfrm>
          </p:grpSpPr>
          <p:grpSp>
            <p:nvGrpSpPr>
              <p:cNvPr id="6" name="Group 5" descr="Graphic showing the four pillars of Microsoft Fabric">
                <a:extLst>
                  <a:ext uri="{FF2B5EF4-FFF2-40B4-BE49-F238E27FC236}">
                    <a16:creationId xmlns:a16="http://schemas.microsoft.com/office/drawing/2014/main" id="{F37907C0-F43F-51B7-B6A0-20EF3ABA8BC5}"/>
                  </a:ext>
                </a:extLst>
              </p:cNvPr>
              <p:cNvGrpSpPr/>
              <p:nvPr/>
            </p:nvGrpSpPr>
            <p:grpSpPr>
              <a:xfrm>
                <a:off x="7114928" y="1893233"/>
                <a:ext cx="2040656" cy="2099927"/>
                <a:chOff x="7316872" y="2330771"/>
                <a:chExt cx="2040656" cy="2099927"/>
              </a:xfrm>
            </p:grpSpPr>
            <p:sp>
              <p:nvSpPr>
                <p:cNvPr id="8" name="!!Arc 77">
                  <a:extLst>
                    <a:ext uri="{FF2B5EF4-FFF2-40B4-BE49-F238E27FC236}">
                      <a16:creationId xmlns:a16="http://schemas.microsoft.com/office/drawing/2014/main" id="{26EBA852-92FB-314D-DD94-9CF63D75F069}"/>
                    </a:ext>
                  </a:extLst>
                </p:cNvPr>
                <p:cNvSpPr/>
                <p:nvPr/>
              </p:nvSpPr>
              <p:spPr bwMode="auto">
                <a:xfrm>
                  <a:off x="7316872" y="2390044"/>
                  <a:ext cx="2040656" cy="2040654"/>
                </a:xfrm>
                <a:prstGeom prst="ellipse">
                  <a:avLst/>
                </a:prstGeom>
                <a:noFill/>
                <a:ln w="6350" cap="rnd" cmpd="sng" algn="ctr">
                  <a:solidFill>
                    <a:schemeClr val="accent2"/>
                  </a:solidFill>
                  <a:prstDash val="lgDash"/>
                  <a:headEnd type="none" w="med" len="med"/>
                  <a:tailEnd type="none" w="med" len="med"/>
                  <a:extLst>
                    <a:ext uri="{C807C97D-BFC1-408E-A445-0C87EB9F89A2}">
                      <ask:lineSketchStyleProps xmlns:ask="http://schemas.microsoft.com/office/drawing/2018/sketchyshapes" sd="1219033472">
                        <a:custGeom>
                          <a:avLst/>
                          <a:gdLst>
                            <a:gd name="connsiteX0" fmla="*/ 0 w 2040656"/>
                            <a:gd name="connsiteY0" fmla="*/ 1020327 h 2040654"/>
                            <a:gd name="connsiteX1" fmla="*/ 1020328 w 2040656"/>
                            <a:gd name="connsiteY1" fmla="*/ 0 h 2040654"/>
                            <a:gd name="connsiteX2" fmla="*/ 2040656 w 2040656"/>
                            <a:gd name="connsiteY2" fmla="*/ 1020327 h 2040654"/>
                            <a:gd name="connsiteX3" fmla="*/ 1020328 w 2040656"/>
                            <a:gd name="connsiteY3" fmla="*/ 2040654 h 2040654"/>
                            <a:gd name="connsiteX4" fmla="*/ 0 w 2040656"/>
                            <a:gd name="connsiteY4" fmla="*/ 1020327 h 2040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656" h="2040654" extrusionOk="0">
                              <a:moveTo>
                                <a:pt x="0" y="1020327"/>
                              </a:moveTo>
                              <a:cubicBezTo>
                                <a:pt x="-77113" y="409251"/>
                                <a:pt x="416751" y="15037"/>
                                <a:pt x="1020328" y="0"/>
                              </a:cubicBezTo>
                              <a:cubicBezTo>
                                <a:pt x="1610530" y="5619"/>
                                <a:pt x="1966063" y="459188"/>
                                <a:pt x="2040656" y="1020327"/>
                              </a:cubicBezTo>
                              <a:cubicBezTo>
                                <a:pt x="2011783" y="1612034"/>
                                <a:pt x="1569320" y="2120909"/>
                                <a:pt x="1020328" y="2040654"/>
                              </a:cubicBezTo>
                              <a:cubicBezTo>
                                <a:pt x="383858" y="2000737"/>
                                <a:pt x="54378" y="1609820"/>
                                <a:pt x="0" y="1020327"/>
                              </a:cubicBezTo>
                              <a:close/>
                            </a:path>
                          </a:pathLst>
                        </a:custGeom>
                        <ask:type>
                          <ask:lineSketchNone/>
                        </ask:type>
                      </ask:lineSketchStyleProps>
                    </a:ext>
                  </a:extLst>
                </a:ln>
                <a:effectLst>
                  <a:outerShdw blurRad="228600" dist="127000" dir="2700000" algn="ctr" rotWithShape="0">
                    <a:srgbClr val="000000">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Segoe UI"/>
                    <a:ea typeface="+mn-ea"/>
                    <a:cs typeface="Segoe UI" pitchFamily="34" charset="0"/>
                  </a:endParaRPr>
                </a:p>
              </p:txBody>
            </p:sp>
            <p:sp>
              <p:nvSpPr>
                <p:cNvPr id="9" name="Oval 8">
                  <a:extLst>
                    <a:ext uri="{FF2B5EF4-FFF2-40B4-BE49-F238E27FC236}">
                      <a16:creationId xmlns:a16="http://schemas.microsoft.com/office/drawing/2014/main" id="{B5096E7F-C69A-E9C8-3D37-37E1B8367C79}"/>
                    </a:ext>
                  </a:extLst>
                </p:cNvPr>
                <p:cNvSpPr/>
                <p:nvPr/>
              </p:nvSpPr>
              <p:spPr bwMode="auto">
                <a:xfrm>
                  <a:off x="9018479" y="4043640"/>
                  <a:ext cx="125145" cy="125145"/>
                </a:xfrm>
                <a:prstGeom prst="ellipse">
                  <a:avLst/>
                </a:prstGeom>
                <a:solidFill>
                  <a:srgbClr val="6C7AE6"/>
                </a:solidFill>
                <a:ln w="9525" cap="flat">
                  <a:noFill/>
                  <a:prstDash val="solid"/>
                  <a:miter/>
                </a:ln>
                <a:effectLst>
                  <a:outerShdw blurRad="228600" dist="1270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noFill/>
                      <a:effectLst/>
                      <a:uLnTx/>
                      <a:uFillTx/>
                      <a:latin typeface="Segoe UI"/>
                      <a:ea typeface="+mn-ea"/>
                      <a:cs typeface="+mn-cs"/>
                    </a:rPr>
                    <a:t>2</a:t>
                  </a:r>
                </a:p>
              </p:txBody>
            </p:sp>
            <p:sp>
              <p:nvSpPr>
                <p:cNvPr id="10" name="Oval 9">
                  <a:extLst>
                    <a:ext uri="{FF2B5EF4-FFF2-40B4-BE49-F238E27FC236}">
                      <a16:creationId xmlns:a16="http://schemas.microsoft.com/office/drawing/2014/main" id="{8C1BD8B9-F9F3-642A-39B2-55403254142F}"/>
                    </a:ext>
                  </a:extLst>
                </p:cNvPr>
                <p:cNvSpPr/>
                <p:nvPr/>
              </p:nvSpPr>
              <p:spPr bwMode="auto">
                <a:xfrm>
                  <a:off x="7527274" y="4043640"/>
                  <a:ext cx="125145" cy="125145"/>
                </a:xfrm>
                <a:prstGeom prst="ellipse">
                  <a:avLst/>
                </a:prstGeom>
                <a:solidFill>
                  <a:srgbClr val="6C7AE6"/>
                </a:solidFill>
                <a:ln w="9525" cap="flat">
                  <a:noFill/>
                  <a:prstDash val="solid"/>
                  <a:miter/>
                </a:ln>
                <a:effectLst>
                  <a:outerShdw blurRad="228600" dist="1270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noFill/>
                      <a:effectLst/>
                      <a:uLnTx/>
                      <a:uFillTx/>
                      <a:latin typeface="Segoe UI"/>
                      <a:ea typeface="+mn-ea"/>
                      <a:cs typeface="+mn-cs"/>
                    </a:rPr>
                    <a:t>2</a:t>
                  </a:r>
                </a:p>
              </p:txBody>
            </p:sp>
            <p:sp>
              <p:nvSpPr>
                <p:cNvPr id="11" name="Oval 10">
                  <a:extLst>
                    <a:ext uri="{FF2B5EF4-FFF2-40B4-BE49-F238E27FC236}">
                      <a16:creationId xmlns:a16="http://schemas.microsoft.com/office/drawing/2014/main" id="{EFD7145E-7691-1AB9-5358-EC70508A2B80}"/>
                    </a:ext>
                  </a:extLst>
                </p:cNvPr>
                <p:cNvSpPr/>
                <p:nvPr/>
              </p:nvSpPr>
              <p:spPr bwMode="auto">
                <a:xfrm>
                  <a:off x="8308679" y="2330771"/>
                  <a:ext cx="125145" cy="125145"/>
                </a:xfrm>
                <a:prstGeom prst="ellipse">
                  <a:avLst/>
                </a:prstGeom>
                <a:solidFill>
                  <a:srgbClr val="6C7AE6"/>
                </a:solidFill>
                <a:ln w="9525" cap="flat">
                  <a:noFill/>
                  <a:prstDash val="solid"/>
                  <a:miter/>
                </a:ln>
                <a:effectLst>
                  <a:outerShdw blurRad="228600" dist="1270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noFill/>
                      <a:effectLst/>
                      <a:uLnTx/>
                      <a:uFillTx/>
                      <a:latin typeface="Segoe UI"/>
                      <a:ea typeface="+mn-ea"/>
                      <a:cs typeface="+mn-cs"/>
                    </a:rPr>
                    <a:t>2</a:t>
                  </a:r>
                </a:p>
              </p:txBody>
            </p:sp>
            <p:sp>
              <p:nvSpPr>
                <p:cNvPr id="12" name="Oval 11">
                  <a:extLst>
                    <a:ext uri="{FF2B5EF4-FFF2-40B4-BE49-F238E27FC236}">
                      <a16:creationId xmlns:a16="http://schemas.microsoft.com/office/drawing/2014/main" id="{B2F0028B-8086-44D3-FC96-6F2BDEBB4D79}"/>
                    </a:ext>
                  </a:extLst>
                </p:cNvPr>
                <p:cNvSpPr/>
                <p:nvPr/>
              </p:nvSpPr>
              <p:spPr bwMode="auto">
                <a:xfrm>
                  <a:off x="9204763" y="2962038"/>
                  <a:ext cx="125145" cy="125145"/>
                </a:xfrm>
                <a:prstGeom prst="ellipse">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noFill/>
                      <a:effectLst/>
                      <a:uLnTx/>
                      <a:uFillTx/>
                      <a:latin typeface="Segoe UI"/>
                      <a:ea typeface="+mn-ea"/>
                      <a:cs typeface="+mn-cs"/>
                    </a:rPr>
                    <a:t>2</a:t>
                  </a:r>
                </a:p>
              </p:txBody>
            </p:sp>
            <p:sp>
              <p:nvSpPr>
                <p:cNvPr id="13" name="Oval 12">
                  <a:extLst>
                    <a:ext uri="{FF2B5EF4-FFF2-40B4-BE49-F238E27FC236}">
                      <a16:creationId xmlns:a16="http://schemas.microsoft.com/office/drawing/2014/main" id="{0837E602-2993-6F7A-9A9A-C8D593BA9032}"/>
                    </a:ext>
                  </a:extLst>
                </p:cNvPr>
                <p:cNvSpPr/>
                <p:nvPr/>
              </p:nvSpPr>
              <p:spPr bwMode="auto">
                <a:xfrm>
                  <a:off x="7340768" y="2962038"/>
                  <a:ext cx="125145" cy="125145"/>
                </a:xfrm>
                <a:prstGeom prst="ellipse">
                  <a:avLst/>
                </a:prstGeom>
                <a:solidFill>
                  <a:srgbClr val="6C7AE6"/>
                </a:solidFill>
                <a:ln w="9525" cap="flat">
                  <a:noFill/>
                  <a:prstDash val="solid"/>
                  <a:miter/>
                </a:ln>
                <a:effectLst>
                  <a:outerShdw blurRad="228600" dist="1270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kern="0">
                      <a:noFill/>
                      <a:latin typeface="Segoe UI"/>
                    </a:rPr>
                    <a:t>2</a:t>
                  </a:r>
                </a:p>
              </p:txBody>
            </p:sp>
            <p:sp>
              <p:nvSpPr>
                <p:cNvPr id="14" name="Oval 13">
                  <a:extLst>
                    <a:ext uri="{FF2B5EF4-FFF2-40B4-BE49-F238E27FC236}">
                      <a16:creationId xmlns:a16="http://schemas.microsoft.com/office/drawing/2014/main" id="{751DBBA4-AF8E-1457-7B97-6071C3057B6C}"/>
                    </a:ext>
                  </a:extLst>
                </p:cNvPr>
                <p:cNvSpPr/>
                <p:nvPr/>
              </p:nvSpPr>
              <p:spPr bwMode="auto">
                <a:xfrm>
                  <a:off x="9225580" y="2962038"/>
                  <a:ext cx="125144" cy="125144"/>
                </a:xfrm>
                <a:prstGeom prst="ellipse">
                  <a:avLst/>
                </a:prstGeom>
                <a:solidFill>
                  <a:srgbClr val="6C7AE6"/>
                </a:solidFill>
                <a:ln w="9525" cap="flat">
                  <a:noFill/>
                  <a:prstDash val="solid"/>
                  <a:miter/>
                </a:ln>
                <a:effectLst>
                  <a:outerShdw blurRad="228600" dist="1270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kern="0">
                      <a:noFill/>
                      <a:latin typeface="Segoe UI"/>
                    </a:rPr>
                    <a:t>2</a:t>
                  </a:r>
                </a:p>
              </p:txBody>
            </p:sp>
          </p:grpSp>
          <p:sp>
            <p:nvSpPr>
              <p:cNvPr id="7" name="TextBox 6">
                <a:extLst>
                  <a:ext uri="{FF2B5EF4-FFF2-40B4-BE49-F238E27FC236}">
                    <a16:creationId xmlns:a16="http://schemas.microsoft.com/office/drawing/2014/main" id="{DC1E44EC-8316-15CA-CF51-32172BB2357D}"/>
                  </a:ext>
                </a:extLst>
              </p:cNvPr>
              <p:cNvSpPr txBox="1"/>
              <p:nvPr/>
            </p:nvSpPr>
            <p:spPr>
              <a:xfrm>
                <a:off x="7328832" y="3188112"/>
                <a:ext cx="1612849" cy="45906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Segoe Sans Display" pitchFamily="2" charset="0"/>
                    <a:cs typeface="Segoe Sans Display" pitchFamily="2" charset="0"/>
                  </a:rPr>
                  <a:t>Microsoft </a:t>
                </a:r>
                <a:br>
                  <a:rPr kumimoji="0" lang="en-US" sz="1200" b="1" i="0" u="none" strike="noStrike" kern="1200" cap="none" spc="0" normalizeH="0" baseline="0" noProof="0">
                    <a:ln>
                      <a:noFill/>
                    </a:ln>
                    <a:effectLst/>
                    <a:uLnTx/>
                    <a:uFillTx/>
                    <a:latin typeface="Segoe Sans Display" pitchFamily="2" charset="0"/>
                    <a:cs typeface="Segoe Sans Display" pitchFamily="2" charset="0"/>
                  </a:rPr>
                </a:br>
                <a:r>
                  <a:rPr kumimoji="0" lang="en-US" sz="1200" b="1" i="0" u="none" strike="noStrike" kern="1200" cap="none" spc="0" normalizeH="0" baseline="0" noProof="0">
                    <a:ln>
                      <a:noFill/>
                    </a:ln>
                    <a:effectLst/>
                    <a:uLnTx/>
                    <a:uFillTx/>
                    <a:latin typeface="Segoe Sans Display" pitchFamily="2" charset="0"/>
                    <a:cs typeface="Segoe Sans Display" pitchFamily="2" charset="0"/>
                  </a:rPr>
                  <a:t>Dynamics 365</a:t>
                </a:r>
                <a:endParaRPr kumimoji="0" lang="en-US" sz="1050" b="1" i="0" u="none" strike="noStrike" kern="1200" cap="none" spc="0" normalizeH="0" baseline="0" noProof="0">
                  <a:ln>
                    <a:noFill/>
                  </a:ln>
                  <a:effectLst/>
                  <a:uLnTx/>
                  <a:uFillTx/>
                  <a:latin typeface="Segoe Sans Display" pitchFamily="2" charset="0"/>
                  <a:cs typeface="Segoe Sans Display" pitchFamily="2" charset="0"/>
                </a:endParaRPr>
              </a:p>
            </p:txBody>
          </p:sp>
        </p:grpSp>
        <p:pic>
          <p:nvPicPr>
            <p:cNvPr id="5" name="Graphic 4">
              <a:extLst>
                <a:ext uri="{FF2B5EF4-FFF2-40B4-BE49-F238E27FC236}">
                  <a16:creationId xmlns:a16="http://schemas.microsoft.com/office/drawing/2014/main" id="{9DF4C2B4-7257-880D-2E89-CD886BC1A6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53477" y="2574008"/>
              <a:ext cx="770654" cy="730650"/>
            </a:xfrm>
            <a:prstGeom prst="rect">
              <a:avLst/>
            </a:prstGeom>
            <a:effectLst/>
          </p:spPr>
        </p:pic>
      </p:grpSp>
      <p:sp>
        <p:nvSpPr>
          <p:cNvPr id="15" name="Title 24">
            <a:extLst>
              <a:ext uri="{FF2B5EF4-FFF2-40B4-BE49-F238E27FC236}">
                <a16:creationId xmlns:a16="http://schemas.microsoft.com/office/drawing/2014/main" id="{6E1DCFD7-96DE-4DAC-0A7F-6D88EC5FCDAD}"/>
              </a:ext>
            </a:extLst>
          </p:cNvPr>
          <p:cNvSpPr txBox="1">
            <a:spLocks noGrp="1"/>
          </p:cNvSpPr>
          <p:nvPr>
            <p:ph type="title" idx="4294967295"/>
          </p:nvPr>
        </p:nvSpPr>
        <p:spPr>
          <a:xfrm>
            <a:off x="2871476" y="982756"/>
            <a:ext cx="7228585" cy="13295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4400" b="0" i="0" kern="1200" cap="none" spc="-50" baseline="0">
                <a:ln w="3175">
                  <a:noFill/>
                </a:ln>
                <a:solidFill>
                  <a:schemeClr val="tx1"/>
                </a:solidFill>
                <a:effectLst/>
                <a:latin typeface="+mj-lt"/>
                <a:ea typeface="+mj-ea"/>
                <a:cs typeface="+mj-cs"/>
              </a:defRPr>
            </a:lvl1p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Segoe Sans Display" pitchFamily="2" charset="0"/>
                <a:ea typeface="+mj-ea"/>
                <a:cs typeface="Segoe Sans Display" pitchFamily="2" charset="0"/>
              </a:rPr>
              <a:t>Microsoft Dynamics 365</a:t>
            </a:r>
            <a:br>
              <a:rPr kumimoji="0" lang="en-US" sz="3200" b="1" i="0" u="none" strike="noStrike" kern="1200" cap="none" spc="0" normalizeH="0" baseline="0" noProof="0">
                <a:ln>
                  <a:noFill/>
                </a:ln>
                <a:solidFill>
                  <a:schemeClr val="bg1"/>
                </a:solidFill>
                <a:effectLst/>
                <a:uLnTx/>
                <a:uFillTx/>
                <a:latin typeface="Segoe Sans Display" pitchFamily="2" charset="0"/>
                <a:ea typeface="+mj-ea"/>
                <a:cs typeface="Segoe Sans Display" pitchFamily="2" charset="0"/>
              </a:rPr>
            </a:br>
            <a:r>
              <a:rPr kumimoji="0" lang="en-US" sz="3200" b="0" i="0" u="none" strike="noStrike" kern="1200" cap="none" spc="0" normalizeH="0" baseline="0" noProof="0">
                <a:ln>
                  <a:noFill/>
                </a:ln>
                <a:solidFill>
                  <a:schemeClr val="bg1"/>
                </a:solidFill>
                <a:effectLst/>
                <a:uLnTx/>
                <a:uFillTx/>
                <a:latin typeface="Segoe Sans Display" pitchFamily="2" charset="0"/>
                <a:ea typeface="+mj-ea"/>
                <a:cs typeface="Segoe Sans Display" pitchFamily="2" charset="0"/>
              </a:rPr>
              <a:t>best-in-class portfolio of intelligent business applications</a:t>
            </a:r>
            <a:endParaRPr kumimoji="0" lang="en-US" sz="3200" b="0" i="0" u="none" strike="noStrike" kern="1200" cap="none" spc="0" normalizeH="0" baseline="0" noProof="0">
              <a:ln>
                <a:noFill/>
              </a:ln>
              <a:solidFill>
                <a:schemeClr val="bg1"/>
              </a:solidFill>
              <a:effectLst/>
              <a:highlight>
                <a:srgbClr val="FFFF00"/>
              </a:highlight>
              <a:uLnTx/>
              <a:uFillTx/>
              <a:latin typeface="Segoe Sans Display" pitchFamily="2" charset="0"/>
              <a:ea typeface="+mj-ea"/>
              <a:cs typeface="Segoe Sans Display" pitchFamily="2" charset="0"/>
            </a:endParaRPr>
          </a:p>
        </p:txBody>
      </p:sp>
      <p:sp>
        <p:nvSpPr>
          <p:cNvPr id="42" name="Rectangle: Rounded Corners 64">
            <a:extLst>
              <a:ext uri="{FF2B5EF4-FFF2-40B4-BE49-F238E27FC236}">
                <a16:creationId xmlns:a16="http://schemas.microsoft.com/office/drawing/2014/main" id="{7132743E-D363-1249-B60B-937D0FDCB356}"/>
              </a:ext>
              <a:ext uri="{C183D7F6-B498-43B3-948B-1728B52AA6E4}">
                <adec:decorative xmlns:adec="http://schemas.microsoft.com/office/drawing/2017/decorative" val="1"/>
              </a:ext>
            </a:extLst>
          </p:cNvPr>
          <p:cNvSpPr/>
          <p:nvPr/>
        </p:nvSpPr>
        <p:spPr bwMode="auto">
          <a:xfrm>
            <a:off x="308863" y="3025484"/>
            <a:ext cx="11537951" cy="3047465"/>
          </a:xfrm>
          <a:prstGeom prst="roundRect">
            <a:avLst>
              <a:gd name="adj" fmla="val 12054"/>
            </a:avLst>
          </a:prstGeom>
          <a:solidFill>
            <a:srgbClr val="FCFEFE"/>
          </a:solidFill>
          <a:ln>
            <a:noFill/>
            <a:headEnd type="none" w="med" len="med"/>
            <a:tailEnd type="none" w="med" len="med"/>
          </a:ln>
          <a:effectLst>
            <a:outerShdw blurRad="228600" dist="50800" dir="3000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31" name="Group 30" descr="Sales">
            <a:extLst>
              <a:ext uri="{FF2B5EF4-FFF2-40B4-BE49-F238E27FC236}">
                <a16:creationId xmlns:a16="http://schemas.microsoft.com/office/drawing/2014/main" id="{DAFFCD71-5E0E-A7F2-694F-46B976766234}"/>
              </a:ext>
            </a:extLst>
          </p:cNvPr>
          <p:cNvGrpSpPr/>
          <p:nvPr/>
        </p:nvGrpSpPr>
        <p:grpSpPr>
          <a:xfrm>
            <a:off x="587007" y="3397792"/>
            <a:ext cx="1828800" cy="752492"/>
            <a:chOff x="587007" y="3397792"/>
            <a:chExt cx="1828800" cy="752492"/>
          </a:xfrm>
        </p:grpSpPr>
        <p:pic>
          <p:nvPicPr>
            <p:cNvPr id="43" name="Picture 42">
              <a:extLst>
                <a:ext uri="{FF2B5EF4-FFF2-40B4-BE49-F238E27FC236}">
                  <a16:creationId xmlns:a16="http://schemas.microsoft.com/office/drawing/2014/main" id="{F2289892-70F8-B141-86BF-09F7A4F4C28D}"/>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590748" y="3397792"/>
              <a:ext cx="381632" cy="389115"/>
            </a:xfrm>
            <a:prstGeom prst="rect">
              <a:avLst/>
            </a:prstGeom>
          </p:spPr>
        </p:pic>
        <p:sp>
          <p:nvSpPr>
            <p:cNvPr id="44" name="Title 1">
              <a:extLst>
                <a:ext uri="{FF2B5EF4-FFF2-40B4-BE49-F238E27FC236}">
                  <a16:creationId xmlns:a16="http://schemas.microsoft.com/office/drawing/2014/main" id="{0F625B32-A612-904E-9B12-55F576A5219A}"/>
                </a:ext>
              </a:extLst>
            </p:cNvPr>
            <p:cNvSpPr txBox="1">
              <a:spLocks/>
            </p:cNvSpPr>
            <p:nvPr/>
          </p:nvSpPr>
          <p:spPr>
            <a:xfrm>
              <a:off x="587007" y="3956385"/>
              <a:ext cx="1828800" cy="1938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822960" rtl="0" eaLnBrk="1" fontAlgn="base" latinLnBrk="0" hangingPunct="1">
                <a:lnSpc>
                  <a:spcPct val="90000"/>
                </a:lnSpc>
                <a:spcBef>
                  <a:spcPct val="0"/>
                </a:spcBef>
                <a:spcAft>
                  <a:spcPct val="0"/>
                </a:spcAft>
                <a:buClrTx/>
                <a:buSzTx/>
                <a:buFontTx/>
                <a:buNone/>
                <a:tabLst/>
                <a:defRPr/>
              </a:pPr>
              <a:r>
                <a:rPr kumimoji="0" lang="en-US" sz="1400" b="1" i="0" u="none" strike="noStrike" kern="0" cap="none" spc="0" normalizeH="0" baseline="0" noProof="0" dirty="0">
                  <a:ln>
                    <a:noFill/>
                  </a:ln>
                  <a:solidFill>
                    <a:schemeClr val="accent3">
                      <a:lumMod val="50000"/>
                    </a:schemeClr>
                  </a:solidFill>
                  <a:effectLst/>
                  <a:uLnTx/>
                  <a:uFillTx/>
                  <a:ea typeface="+mn-ea"/>
                  <a:cs typeface="Arial" charset="0"/>
                </a:rPr>
                <a:t>Sales</a:t>
              </a:r>
            </a:p>
          </p:txBody>
        </p:sp>
      </p:grpSp>
      <p:sp>
        <p:nvSpPr>
          <p:cNvPr id="45" name="TextBox 44">
            <a:extLst>
              <a:ext uri="{FF2B5EF4-FFF2-40B4-BE49-F238E27FC236}">
                <a16:creationId xmlns:a16="http://schemas.microsoft.com/office/drawing/2014/main" id="{320334A2-14BC-2A46-B2BD-C4DC8096DCEC}"/>
              </a:ext>
            </a:extLst>
          </p:cNvPr>
          <p:cNvSpPr txBox="1"/>
          <p:nvPr/>
        </p:nvSpPr>
        <p:spPr>
          <a:xfrm>
            <a:off x="587007" y="4317943"/>
            <a:ext cx="1828800" cy="110799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ea typeface="+mn-ea"/>
                <a:cs typeface="Segoe UI" panose="020B0502040204020203" pitchFamily="34" charset="0"/>
              </a:rPr>
              <a:t>Empower sales teams and make selling easier with AI, automation, and real-time insights built into the seller’s flow of work.</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ea typeface="+mn-ea"/>
              <a:cs typeface="Segoe UI" panose="020B0502040204020203" pitchFamily="34" charset="0"/>
            </a:endParaRPr>
          </a:p>
        </p:txBody>
      </p:sp>
      <p:cxnSp>
        <p:nvCxnSpPr>
          <p:cNvPr id="46" name="Straight Connector 45">
            <a:extLst>
              <a:ext uri="{FF2B5EF4-FFF2-40B4-BE49-F238E27FC236}">
                <a16:creationId xmlns:a16="http://schemas.microsoft.com/office/drawing/2014/main" id="{2A55CE24-FA01-1C41-A1E8-FC1D9B9F4D6A}"/>
              </a:ext>
              <a:ext uri="{C183D7F6-B498-43B3-948B-1728B52AA6E4}">
                <adec:decorative xmlns:adec="http://schemas.microsoft.com/office/drawing/2017/decorative" val="1"/>
              </a:ext>
            </a:extLst>
          </p:cNvPr>
          <p:cNvCxnSpPr>
            <a:cxnSpLocks/>
          </p:cNvCxnSpPr>
          <p:nvPr/>
        </p:nvCxnSpPr>
        <p:spPr>
          <a:xfrm flipV="1">
            <a:off x="2645513" y="3372008"/>
            <a:ext cx="0" cy="2372289"/>
          </a:xfrm>
          <a:prstGeom prst="line">
            <a:avLst/>
          </a:prstGeom>
          <a:ln w="6350">
            <a:gradFill flip="none" rotWithShape="1">
              <a:gsLst>
                <a:gs pos="0">
                  <a:schemeClr val="bg1">
                    <a:lumMod val="75000"/>
                  </a:schemeClr>
                </a:gs>
                <a:gs pos="47700">
                  <a:srgbClr val="DEDEDE"/>
                </a:gs>
                <a:gs pos="100000">
                  <a:schemeClr val="bg1"/>
                </a:gs>
              </a:gsLst>
              <a:lin ang="0" scaled="1"/>
              <a:tileRect/>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2" name="Group 31" descr="Customer Insights">
            <a:extLst>
              <a:ext uri="{FF2B5EF4-FFF2-40B4-BE49-F238E27FC236}">
                <a16:creationId xmlns:a16="http://schemas.microsoft.com/office/drawing/2014/main" id="{6E069AAF-F099-DDE6-8101-0BD93D7C27E6}"/>
              </a:ext>
            </a:extLst>
          </p:cNvPr>
          <p:cNvGrpSpPr/>
          <p:nvPr/>
        </p:nvGrpSpPr>
        <p:grpSpPr>
          <a:xfrm>
            <a:off x="2875219" y="3380723"/>
            <a:ext cx="1828800" cy="772700"/>
            <a:chOff x="2875219" y="3380723"/>
            <a:chExt cx="1828800" cy="772700"/>
          </a:xfrm>
        </p:grpSpPr>
        <p:pic>
          <p:nvPicPr>
            <p:cNvPr id="64" name="Picture 63">
              <a:extLst>
                <a:ext uri="{FF2B5EF4-FFF2-40B4-BE49-F238E27FC236}">
                  <a16:creationId xmlns:a16="http://schemas.microsoft.com/office/drawing/2014/main" id="{8BFA22A5-43CF-DD4C-B99D-68AE44812613}"/>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81102" y="3380723"/>
              <a:ext cx="441292" cy="441292"/>
            </a:xfrm>
            <a:prstGeom prst="rect">
              <a:avLst/>
            </a:prstGeom>
          </p:spPr>
        </p:pic>
        <p:sp>
          <p:nvSpPr>
            <p:cNvPr id="47" name="Title 1">
              <a:extLst>
                <a:ext uri="{FF2B5EF4-FFF2-40B4-BE49-F238E27FC236}">
                  <a16:creationId xmlns:a16="http://schemas.microsoft.com/office/drawing/2014/main" id="{2D63D7F6-BD49-9448-923F-0F5A975D36DA}"/>
                </a:ext>
              </a:extLst>
            </p:cNvPr>
            <p:cNvSpPr txBox="1">
              <a:spLocks/>
            </p:cNvSpPr>
            <p:nvPr/>
          </p:nvSpPr>
          <p:spPr>
            <a:xfrm>
              <a:off x="2875219" y="3959524"/>
              <a:ext cx="1828800" cy="1938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822960" rtl="0" eaLnBrk="1" fontAlgn="base" latinLnBrk="0" hangingPunct="1">
                <a:lnSpc>
                  <a:spcPct val="90000"/>
                </a:lnSpc>
                <a:spcBef>
                  <a:spcPct val="0"/>
                </a:spcBef>
                <a:spcAft>
                  <a:spcPct val="0"/>
                </a:spcAft>
                <a:buClrTx/>
                <a:buSzTx/>
                <a:buFontTx/>
                <a:buNone/>
                <a:tabLst/>
                <a:defRPr/>
              </a:pPr>
              <a:r>
                <a:rPr kumimoji="0" lang="en-US" sz="1400" b="1" i="0" u="none" strike="noStrike" kern="0" cap="none" spc="0" normalizeH="0" baseline="0" noProof="0">
                  <a:ln>
                    <a:noFill/>
                  </a:ln>
                  <a:solidFill>
                    <a:srgbClr val="002060"/>
                  </a:solidFill>
                  <a:effectLst/>
                  <a:uLnTx/>
                  <a:uFillTx/>
                  <a:ea typeface="+mn-ea"/>
                  <a:cs typeface="Arial" charset="0"/>
                </a:rPr>
                <a:t>Customer Insights</a:t>
              </a:r>
            </a:p>
          </p:txBody>
        </p:sp>
      </p:grpSp>
      <p:sp>
        <p:nvSpPr>
          <p:cNvPr id="48" name="TextBox 47">
            <a:extLst>
              <a:ext uri="{FF2B5EF4-FFF2-40B4-BE49-F238E27FC236}">
                <a16:creationId xmlns:a16="http://schemas.microsoft.com/office/drawing/2014/main" id="{D85C29AF-B464-364B-9D06-129F99B9043A}"/>
              </a:ext>
            </a:extLst>
          </p:cNvPr>
          <p:cNvSpPr txBox="1"/>
          <p:nvPr/>
        </p:nvSpPr>
        <p:spPr>
          <a:xfrm>
            <a:off x="2875219" y="4318645"/>
            <a:ext cx="1828800" cy="129266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ea typeface="+mn-ea"/>
                <a:cs typeface="Segoe UI" panose="020B0502040204020203" pitchFamily="34" charset="0"/>
              </a:rPr>
              <a:t>Understand your customers like never before and personalize customer journeys by using AI to deliver real-time insights.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ea typeface="+mn-ea"/>
              <a:cs typeface="Segoe UI" panose="020B0502040204020203" pitchFamily="34" charset="0"/>
            </a:endParaRPr>
          </a:p>
        </p:txBody>
      </p:sp>
      <p:cxnSp>
        <p:nvCxnSpPr>
          <p:cNvPr id="49" name="Straight Connector 48">
            <a:extLst>
              <a:ext uri="{FF2B5EF4-FFF2-40B4-BE49-F238E27FC236}">
                <a16:creationId xmlns:a16="http://schemas.microsoft.com/office/drawing/2014/main" id="{1A240D12-2C41-2B47-97F7-58E6FD5EC96D}"/>
              </a:ext>
              <a:ext uri="{C183D7F6-B498-43B3-948B-1728B52AA6E4}">
                <adec:decorative xmlns:adec="http://schemas.microsoft.com/office/drawing/2017/decorative" val="1"/>
              </a:ext>
            </a:extLst>
          </p:cNvPr>
          <p:cNvCxnSpPr>
            <a:cxnSpLocks/>
          </p:cNvCxnSpPr>
          <p:nvPr/>
        </p:nvCxnSpPr>
        <p:spPr>
          <a:xfrm flipV="1">
            <a:off x="4933725" y="3372008"/>
            <a:ext cx="0" cy="2372289"/>
          </a:xfrm>
          <a:prstGeom prst="line">
            <a:avLst/>
          </a:prstGeom>
          <a:ln w="6350">
            <a:gradFill flip="none" rotWithShape="1">
              <a:gsLst>
                <a:gs pos="0">
                  <a:schemeClr val="bg1">
                    <a:lumMod val="75000"/>
                  </a:schemeClr>
                </a:gs>
                <a:gs pos="47700">
                  <a:srgbClr val="DEDEDE"/>
                </a:gs>
                <a:gs pos="100000">
                  <a:schemeClr val="bg1"/>
                </a:gs>
              </a:gsLst>
              <a:lin ang="0" scaled="1"/>
              <a:tileRect/>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3" name="Group 32" descr="Service">
            <a:extLst>
              <a:ext uri="{FF2B5EF4-FFF2-40B4-BE49-F238E27FC236}">
                <a16:creationId xmlns:a16="http://schemas.microsoft.com/office/drawing/2014/main" id="{0710EF02-FD36-A1B2-8A54-85697E783BFB}"/>
              </a:ext>
            </a:extLst>
          </p:cNvPr>
          <p:cNvGrpSpPr/>
          <p:nvPr/>
        </p:nvGrpSpPr>
        <p:grpSpPr>
          <a:xfrm>
            <a:off x="5163437" y="3404069"/>
            <a:ext cx="1828800" cy="749354"/>
            <a:chOff x="5163437" y="3404069"/>
            <a:chExt cx="1828800" cy="749354"/>
          </a:xfrm>
        </p:grpSpPr>
        <p:pic>
          <p:nvPicPr>
            <p:cNvPr id="50" name="Picture 49">
              <a:extLst>
                <a:ext uri="{FF2B5EF4-FFF2-40B4-BE49-F238E27FC236}">
                  <a16:creationId xmlns:a16="http://schemas.microsoft.com/office/drawing/2014/main" id="{563542A3-5B8C-5B40-A509-B173D31FE7BB}"/>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5166569" y="3404069"/>
              <a:ext cx="382838" cy="382838"/>
            </a:xfrm>
            <a:prstGeom prst="rect">
              <a:avLst/>
            </a:prstGeom>
          </p:spPr>
        </p:pic>
        <p:sp>
          <p:nvSpPr>
            <p:cNvPr id="51" name="Title 1">
              <a:extLst>
                <a:ext uri="{FF2B5EF4-FFF2-40B4-BE49-F238E27FC236}">
                  <a16:creationId xmlns:a16="http://schemas.microsoft.com/office/drawing/2014/main" id="{28C89496-DFE6-7B45-9C4C-696915EDAE72}"/>
                </a:ext>
              </a:extLst>
            </p:cNvPr>
            <p:cNvSpPr txBox="1">
              <a:spLocks/>
            </p:cNvSpPr>
            <p:nvPr/>
          </p:nvSpPr>
          <p:spPr>
            <a:xfrm>
              <a:off x="5163437" y="3959524"/>
              <a:ext cx="1828800" cy="1938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822960" rtl="0" eaLnBrk="1" fontAlgn="base" latinLnBrk="0" hangingPunct="1">
                <a:lnSpc>
                  <a:spcPct val="9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2060"/>
                  </a:solidFill>
                  <a:effectLst/>
                  <a:uLnTx/>
                  <a:uFillTx/>
                  <a:ea typeface="+mn-ea"/>
                  <a:cs typeface="Arial" charset="0"/>
                </a:rPr>
                <a:t>Customer Service</a:t>
              </a:r>
            </a:p>
          </p:txBody>
        </p:sp>
      </p:grpSp>
      <p:sp>
        <p:nvSpPr>
          <p:cNvPr id="52" name="TextBox 51">
            <a:extLst>
              <a:ext uri="{FF2B5EF4-FFF2-40B4-BE49-F238E27FC236}">
                <a16:creationId xmlns:a16="http://schemas.microsoft.com/office/drawing/2014/main" id="{DD259E06-1BF8-9247-8E9E-8DC395F762D3}"/>
              </a:ext>
            </a:extLst>
          </p:cNvPr>
          <p:cNvSpPr txBox="1"/>
          <p:nvPr/>
        </p:nvSpPr>
        <p:spPr>
          <a:xfrm>
            <a:off x="5163437" y="4315994"/>
            <a:ext cx="1828800" cy="129266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ea typeface="+mn-ea"/>
                <a:cs typeface="Segoe UI" panose="020B0502040204020203" pitchFamily="34" charset="0"/>
              </a:rPr>
              <a:t>Transform customer experiences by empowering agents to drive faster resolution and quality service using generative AI and automation.</a:t>
            </a:r>
          </a:p>
        </p:txBody>
      </p:sp>
      <p:cxnSp>
        <p:nvCxnSpPr>
          <p:cNvPr id="53" name="Straight Connector 52">
            <a:extLst>
              <a:ext uri="{FF2B5EF4-FFF2-40B4-BE49-F238E27FC236}">
                <a16:creationId xmlns:a16="http://schemas.microsoft.com/office/drawing/2014/main" id="{0CF55CAB-4429-154F-BEA3-0C6DD3230D19}"/>
              </a:ext>
              <a:ext uri="{C183D7F6-B498-43B3-948B-1728B52AA6E4}">
                <adec:decorative xmlns:adec="http://schemas.microsoft.com/office/drawing/2017/decorative" val="1"/>
              </a:ext>
            </a:extLst>
          </p:cNvPr>
          <p:cNvCxnSpPr>
            <a:cxnSpLocks/>
          </p:cNvCxnSpPr>
          <p:nvPr/>
        </p:nvCxnSpPr>
        <p:spPr>
          <a:xfrm flipV="1">
            <a:off x="7221943" y="3372008"/>
            <a:ext cx="0" cy="2372289"/>
          </a:xfrm>
          <a:prstGeom prst="line">
            <a:avLst/>
          </a:prstGeom>
          <a:ln w="6350">
            <a:gradFill flip="none" rotWithShape="1">
              <a:gsLst>
                <a:gs pos="0">
                  <a:schemeClr val="bg1">
                    <a:lumMod val="75000"/>
                  </a:schemeClr>
                </a:gs>
                <a:gs pos="47700">
                  <a:srgbClr val="DEDEDE"/>
                </a:gs>
                <a:gs pos="100000">
                  <a:schemeClr val="bg1"/>
                </a:gs>
              </a:gsLst>
              <a:lin ang="0" scaled="1"/>
              <a:tileRect/>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4" name="Group 33" descr="Supply Chain">
            <a:extLst>
              <a:ext uri="{FF2B5EF4-FFF2-40B4-BE49-F238E27FC236}">
                <a16:creationId xmlns:a16="http://schemas.microsoft.com/office/drawing/2014/main" id="{71679C37-A60C-9664-E75D-FD12BF2327B0}"/>
              </a:ext>
            </a:extLst>
          </p:cNvPr>
          <p:cNvGrpSpPr/>
          <p:nvPr/>
        </p:nvGrpSpPr>
        <p:grpSpPr>
          <a:xfrm>
            <a:off x="7451653" y="3426531"/>
            <a:ext cx="1828800" cy="726892"/>
            <a:chOff x="7451653" y="3426531"/>
            <a:chExt cx="1828800" cy="726892"/>
          </a:xfrm>
        </p:grpSpPr>
        <p:pic>
          <p:nvPicPr>
            <p:cNvPr id="54" name="Picture 53">
              <a:extLst>
                <a:ext uri="{FF2B5EF4-FFF2-40B4-BE49-F238E27FC236}">
                  <a16:creationId xmlns:a16="http://schemas.microsoft.com/office/drawing/2014/main" id="{C70BF9F7-F2CB-5644-9AAE-F7A17E75B2D9}"/>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7477249" y="3426531"/>
              <a:ext cx="337915" cy="337915"/>
            </a:xfrm>
            <a:prstGeom prst="rect">
              <a:avLst/>
            </a:prstGeom>
          </p:spPr>
        </p:pic>
        <p:sp>
          <p:nvSpPr>
            <p:cNvPr id="55" name="Title 1">
              <a:extLst>
                <a:ext uri="{FF2B5EF4-FFF2-40B4-BE49-F238E27FC236}">
                  <a16:creationId xmlns:a16="http://schemas.microsoft.com/office/drawing/2014/main" id="{D3937D53-7833-1540-8216-BD893B0D2479}"/>
                </a:ext>
              </a:extLst>
            </p:cNvPr>
            <p:cNvSpPr txBox="1">
              <a:spLocks/>
            </p:cNvSpPr>
            <p:nvPr/>
          </p:nvSpPr>
          <p:spPr>
            <a:xfrm>
              <a:off x="7451653" y="3959524"/>
              <a:ext cx="1828800" cy="1938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822960" rtl="0" eaLnBrk="1" fontAlgn="base" latinLnBrk="0" hangingPunct="1">
                <a:lnSpc>
                  <a:spcPct val="9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2060"/>
                  </a:solidFill>
                  <a:effectLst/>
                  <a:uLnTx/>
                  <a:uFillTx/>
                  <a:ea typeface="+mn-ea"/>
                  <a:cs typeface="Arial" charset="0"/>
                </a:rPr>
                <a:t>Supply Chain</a:t>
              </a:r>
            </a:p>
          </p:txBody>
        </p:sp>
      </p:grpSp>
      <p:sp>
        <p:nvSpPr>
          <p:cNvPr id="56" name="TextBox 55">
            <a:extLst>
              <a:ext uri="{FF2B5EF4-FFF2-40B4-BE49-F238E27FC236}">
                <a16:creationId xmlns:a16="http://schemas.microsoft.com/office/drawing/2014/main" id="{9BE4E6B5-1EAB-0F48-9956-3DB85C3BB1A1}"/>
              </a:ext>
            </a:extLst>
          </p:cNvPr>
          <p:cNvSpPr txBox="1"/>
          <p:nvPr/>
        </p:nvSpPr>
        <p:spPr>
          <a:xfrm>
            <a:off x="7451653" y="4321082"/>
            <a:ext cx="1828800" cy="129266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ea typeface="+mn-ea"/>
                <a:cs typeface="Segoe UI" panose="020B0502040204020203" pitchFamily="34" charset="0"/>
              </a:rPr>
              <a:t>Build an adaptable, resilient supply chain that automatically reacts to challenges using real-time visibility, agile planning, and advanced insights.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ea typeface="+mn-ea"/>
              <a:cs typeface="Segoe UI" panose="020B0502040204020203" pitchFamily="34" charset="0"/>
            </a:endParaRPr>
          </a:p>
        </p:txBody>
      </p:sp>
      <p:cxnSp>
        <p:nvCxnSpPr>
          <p:cNvPr id="57" name="Straight Connector 56">
            <a:extLst>
              <a:ext uri="{FF2B5EF4-FFF2-40B4-BE49-F238E27FC236}">
                <a16:creationId xmlns:a16="http://schemas.microsoft.com/office/drawing/2014/main" id="{2E0D6041-F45A-1A45-A9D7-C98A5A0588FE}"/>
              </a:ext>
              <a:ext uri="{C183D7F6-B498-43B3-948B-1728B52AA6E4}">
                <adec:decorative xmlns:adec="http://schemas.microsoft.com/office/drawing/2017/decorative" val="1"/>
              </a:ext>
            </a:extLst>
          </p:cNvPr>
          <p:cNvCxnSpPr>
            <a:cxnSpLocks/>
          </p:cNvCxnSpPr>
          <p:nvPr/>
        </p:nvCxnSpPr>
        <p:spPr>
          <a:xfrm flipV="1">
            <a:off x="9510159" y="3372008"/>
            <a:ext cx="0" cy="2372289"/>
          </a:xfrm>
          <a:prstGeom prst="line">
            <a:avLst/>
          </a:prstGeom>
          <a:ln w="6350">
            <a:gradFill flip="none" rotWithShape="1">
              <a:gsLst>
                <a:gs pos="0">
                  <a:schemeClr val="bg1">
                    <a:lumMod val="75000"/>
                  </a:schemeClr>
                </a:gs>
                <a:gs pos="47700">
                  <a:srgbClr val="DEDEDE"/>
                </a:gs>
                <a:gs pos="100000">
                  <a:schemeClr val="bg1"/>
                </a:gs>
              </a:gsLst>
              <a:lin ang="0" scaled="1"/>
              <a:tileRect/>
            </a:gra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5" name="Group 34" descr="Finance">
            <a:extLst>
              <a:ext uri="{FF2B5EF4-FFF2-40B4-BE49-F238E27FC236}">
                <a16:creationId xmlns:a16="http://schemas.microsoft.com/office/drawing/2014/main" id="{4D33CBEF-1A07-5BC9-F791-F7C831F36287}"/>
              </a:ext>
            </a:extLst>
          </p:cNvPr>
          <p:cNvGrpSpPr/>
          <p:nvPr/>
        </p:nvGrpSpPr>
        <p:grpSpPr>
          <a:xfrm>
            <a:off x="9739869" y="3404672"/>
            <a:ext cx="1828800" cy="748751"/>
            <a:chOff x="9739869" y="3404672"/>
            <a:chExt cx="1828800" cy="748751"/>
          </a:xfrm>
        </p:grpSpPr>
        <p:pic>
          <p:nvPicPr>
            <p:cNvPr id="58" name="Picture 57">
              <a:extLst>
                <a:ext uri="{FF2B5EF4-FFF2-40B4-BE49-F238E27FC236}">
                  <a16:creationId xmlns:a16="http://schemas.microsoft.com/office/drawing/2014/main" id="{17D158D4-4C4B-544B-8982-23222EE29B8B}"/>
                </a:ext>
                <a:ext uri="{C183D7F6-B498-43B3-948B-1728B52AA6E4}">
                  <adec:decorative xmlns:adec="http://schemas.microsoft.com/office/drawing/2017/decorative" val="1"/>
                </a:ext>
              </a:extLst>
            </p:cNvPr>
            <p:cNvPicPr>
              <a:picLocks noChangeAspect="1"/>
            </p:cNvPicPr>
            <p:nvPr/>
          </p:nvPicPr>
          <p:blipFill>
            <a:blip r:embed="rId10"/>
            <a:srcRect/>
            <a:stretch/>
          </p:blipFill>
          <p:spPr>
            <a:xfrm>
              <a:off x="9739869" y="3404672"/>
              <a:ext cx="389115" cy="381632"/>
            </a:xfrm>
            <a:prstGeom prst="rect">
              <a:avLst/>
            </a:prstGeom>
          </p:spPr>
        </p:pic>
        <p:sp>
          <p:nvSpPr>
            <p:cNvPr id="59" name="Title 1">
              <a:extLst>
                <a:ext uri="{FF2B5EF4-FFF2-40B4-BE49-F238E27FC236}">
                  <a16:creationId xmlns:a16="http://schemas.microsoft.com/office/drawing/2014/main" id="{81DB1B48-0939-7E4B-9020-6D222FA05EA4}"/>
                </a:ext>
              </a:extLst>
            </p:cNvPr>
            <p:cNvSpPr txBox="1">
              <a:spLocks/>
            </p:cNvSpPr>
            <p:nvPr/>
          </p:nvSpPr>
          <p:spPr>
            <a:xfrm>
              <a:off x="9739869" y="3959524"/>
              <a:ext cx="1828800" cy="1938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822960" rtl="0" eaLnBrk="1" fontAlgn="base" latinLnBrk="0" hangingPunct="1">
                <a:lnSpc>
                  <a:spcPct val="90000"/>
                </a:lnSpc>
                <a:spcBef>
                  <a:spcPct val="0"/>
                </a:spcBef>
                <a:spcAft>
                  <a:spcPct val="0"/>
                </a:spcAft>
                <a:buClrTx/>
                <a:buSzTx/>
                <a:buFontTx/>
                <a:buNone/>
                <a:tabLst/>
                <a:defRPr/>
              </a:pPr>
              <a:r>
                <a:rPr kumimoji="0" lang="en-US" sz="1400" b="1" i="0" u="none" strike="noStrike" kern="0" cap="none" spc="0" normalizeH="0" baseline="0" noProof="0">
                  <a:ln>
                    <a:noFill/>
                  </a:ln>
                  <a:solidFill>
                    <a:srgbClr val="002060"/>
                  </a:solidFill>
                  <a:effectLst/>
                  <a:uLnTx/>
                  <a:uFillTx/>
                  <a:ea typeface="+mn-ea"/>
                  <a:cs typeface="Arial" charset="0"/>
                </a:rPr>
                <a:t>Finance</a:t>
              </a:r>
            </a:p>
          </p:txBody>
        </p:sp>
      </p:grpSp>
      <p:sp>
        <p:nvSpPr>
          <p:cNvPr id="60" name="TextBox 59">
            <a:extLst>
              <a:ext uri="{FF2B5EF4-FFF2-40B4-BE49-F238E27FC236}">
                <a16:creationId xmlns:a16="http://schemas.microsoft.com/office/drawing/2014/main" id="{75EE204B-1CC2-2E4A-967F-1492A88C1BAC}"/>
              </a:ext>
            </a:extLst>
          </p:cNvPr>
          <p:cNvSpPr txBox="1"/>
          <p:nvPr/>
        </p:nvSpPr>
        <p:spPr>
          <a:xfrm>
            <a:off x="9739869" y="4319790"/>
            <a:ext cx="1828800" cy="110799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ea typeface="+mn-ea"/>
                <a:cs typeface="Segoe UI" panose="020B0502040204020203" pitchFamily="34" charset="0"/>
              </a:rPr>
              <a:t>Keep pace with evolving business needs as you drive growth using finance tools for reporting, embedded analytics and AI-driven insights.</a:t>
            </a:r>
          </a:p>
        </p:txBody>
      </p:sp>
      <p:sp>
        <p:nvSpPr>
          <p:cNvPr id="61" name="Rectangle: Rounded Corners 23">
            <a:extLst>
              <a:ext uri="{FF2B5EF4-FFF2-40B4-BE49-F238E27FC236}">
                <a16:creationId xmlns:a16="http://schemas.microsoft.com/office/drawing/2014/main" id="{CE7025D8-D1A8-AC49-8404-E90BC14CF6CA}"/>
              </a:ext>
              <a:ext uri="{C183D7F6-B498-43B3-948B-1728B52AA6E4}">
                <adec:decorative xmlns:adec="http://schemas.microsoft.com/office/drawing/2017/decorative" val="1"/>
              </a:ext>
            </a:extLst>
          </p:cNvPr>
          <p:cNvSpPr/>
          <p:nvPr/>
        </p:nvSpPr>
        <p:spPr>
          <a:xfrm>
            <a:off x="2146804" y="5755271"/>
            <a:ext cx="8008121" cy="660223"/>
          </a:xfrm>
          <a:prstGeom prst="roundRect">
            <a:avLst>
              <a:gd name="adj" fmla="val 50000"/>
            </a:avLst>
          </a:prstGeom>
          <a:solidFill>
            <a:schemeClr val="accent3"/>
          </a:solidFill>
          <a:ln>
            <a:noFill/>
          </a:ln>
          <a:effectLst>
            <a:outerShdw blurRad="2286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CFEFE"/>
              </a:solidFill>
            </a:endParaRPr>
          </a:p>
        </p:txBody>
      </p:sp>
      <p:pic>
        <p:nvPicPr>
          <p:cNvPr id="65" name="Picture 4" descr="Dataverse logo">
            <a:extLst>
              <a:ext uri="{FF2B5EF4-FFF2-40B4-BE49-F238E27FC236}">
                <a16:creationId xmlns:a16="http://schemas.microsoft.com/office/drawing/2014/main" id="{C73C37B2-2213-4A4D-A1DB-95127EB885A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459533" y="5842969"/>
            <a:ext cx="484826" cy="484826"/>
          </a:xfrm>
          <a:prstGeom prst="rect">
            <a:avLst/>
          </a:prstGeom>
          <a:noFill/>
          <a:effectLst>
            <a:outerShdw blurRad="2286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62" name="Text Placeholder 9">
            <a:extLst>
              <a:ext uri="{FF2B5EF4-FFF2-40B4-BE49-F238E27FC236}">
                <a16:creationId xmlns:a16="http://schemas.microsoft.com/office/drawing/2014/main" id="{F60B3A9F-41C2-1E4B-80B9-BCD4388EC3F5}"/>
              </a:ext>
            </a:extLst>
          </p:cNvPr>
          <p:cNvSpPr txBox="1">
            <a:spLocks/>
          </p:cNvSpPr>
          <p:nvPr/>
        </p:nvSpPr>
        <p:spPr>
          <a:xfrm>
            <a:off x="2993420" y="5884908"/>
            <a:ext cx="2368458" cy="40094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accent4"/>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FCFEFE"/>
                </a:solidFill>
                <a:effectLst/>
                <a:uLnTx/>
                <a:uFillTx/>
                <a:latin typeface="+mj-lt"/>
                <a:ea typeface="+mn-ea"/>
                <a:cs typeface="Segoe UI Semibold" panose="020B0702040204020203" pitchFamily="34" charset="0"/>
              </a:rPr>
              <a:t>Dataverse Low Code Data Platform</a:t>
            </a:r>
          </a:p>
        </p:txBody>
      </p:sp>
      <p:sp>
        <p:nvSpPr>
          <p:cNvPr id="63" name="Text Placeholder 10">
            <a:extLst>
              <a:ext uri="{FF2B5EF4-FFF2-40B4-BE49-F238E27FC236}">
                <a16:creationId xmlns:a16="http://schemas.microsoft.com/office/drawing/2014/main" id="{3F3B850C-EA43-5943-89E7-2DAD25D15C03}"/>
              </a:ext>
            </a:extLst>
          </p:cNvPr>
          <p:cNvSpPr txBox="1">
            <a:spLocks/>
          </p:cNvSpPr>
          <p:nvPr/>
        </p:nvSpPr>
        <p:spPr>
          <a:xfrm>
            <a:off x="5478958" y="5884908"/>
            <a:ext cx="3680370" cy="400948"/>
          </a:xfrm>
          <a:prstGeom prst="rect">
            <a:avLst/>
          </a:prstGeom>
        </p:spPr>
        <p:txBody>
          <a:bodyPr>
            <a:noAutofit/>
          </a:bodyPr>
          <a:lstStyle>
            <a:lvl1pPr marL="0" indent="0" algn="l" defTabSz="914400" rtl="0" eaLnBrk="1" latinLnBrk="0" hangingPunct="1">
              <a:lnSpc>
                <a:spcPct val="100000"/>
              </a:lnSpc>
              <a:spcBef>
                <a:spcPts val="1000"/>
              </a:spcBef>
              <a:buFontTx/>
              <a:buNone/>
              <a:defRPr sz="14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050" b="0" i="0" u="none" strike="noStrike" kern="1200" cap="none" spc="0" normalizeH="0" baseline="0" noProof="0">
                <a:ln>
                  <a:noFill/>
                </a:ln>
                <a:solidFill>
                  <a:srgbClr val="FCFEFE"/>
                </a:solidFill>
                <a:effectLst/>
                <a:uLnTx/>
                <a:uFillTx/>
                <a:latin typeface="+mn-lt"/>
                <a:ea typeface="+mn-ea"/>
                <a:cs typeface="Segoe UI" panose="020B0502040204020203" pitchFamily="34" charset="0"/>
              </a:rPr>
              <a:t>Accelerate low code development with a data platform that combines common data, security and business logic.</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1200" b="0" i="0" u="none" strike="noStrike" kern="1200" cap="none" spc="0" normalizeH="0" baseline="0" noProof="0">
              <a:ln>
                <a:noFill/>
              </a:ln>
              <a:solidFill>
                <a:srgbClr val="FCFEFE"/>
              </a:solidFill>
              <a:effectLst/>
              <a:uLnTx/>
              <a:uFillTx/>
              <a:latin typeface="+mn-lt"/>
              <a:ea typeface="+mn-ea"/>
              <a:cs typeface="Segoe UI" panose="020B0502040204020203" pitchFamily="34" charset="0"/>
            </a:endParaRPr>
          </a:p>
        </p:txBody>
      </p:sp>
      <p:sp>
        <p:nvSpPr>
          <p:cNvPr id="17" name="Slide Number Placeholder 5">
            <a:extLst>
              <a:ext uri="{FF2B5EF4-FFF2-40B4-BE49-F238E27FC236}">
                <a16:creationId xmlns:a16="http://schemas.microsoft.com/office/drawing/2014/main" id="{50BE7BC6-3B39-FF99-1032-7BE8EF2BD6D7}"/>
              </a:ext>
            </a:extLst>
          </p:cNvPr>
          <p:cNvSpPr txBox="1">
            <a:spLocks/>
          </p:cNvSpPr>
          <p:nvPr/>
        </p:nvSpPr>
        <p:spPr>
          <a:xfrm>
            <a:off x="612648" y="6311900"/>
            <a:ext cx="399288"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356FBF-028C-F74E-A7B4-9B8ED246DD1B}" type="slidenum">
              <a:rPr lang="en-US" sz="800" smtClean="0">
                <a:solidFill>
                  <a:srgbClr val="8C9B9E"/>
                </a:solidFill>
                <a:latin typeface="Segoe Sans Small Semilight" pitchFamily="2" charset="0"/>
                <a:cs typeface="Segoe Sans Small Semilight" pitchFamily="2" charset="0"/>
              </a:rPr>
              <a:pPr/>
              <a:t>13</a:t>
            </a:fld>
            <a:endParaRPr lang="en-US" sz="800">
              <a:solidFill>
                <a:srgbClr val="8C9B9E"/>
              </a:solidFill>
              <a:latin typeface="Segoe Sans Small Semilight" pitchFamily="2" charset="0"/>
              <a:cs typeface="Segoe Sans Small Semilight" pitchFamily="2" charset="0"/>
            </a:endParaRPr>
          </a:p>
        </p:txBody>
      </p:sp>
      <p:sp>
        <p:nvSpPr>
          <p:cNvPr id="18" name="Footer Placeholder 4">
            <a:extLst>
              <a:ext uri="{FF2B5EF4-FFF2-40B4-BE49-F238E27FC236}">
                <a16:creationId xmlns:a16="http://schemas.microsoft.com/office/drawing/2014/main" id="{8C50236D-C561-1BAB-21EA-04DDAF8F416B}"/>
              </a:ext>
            </a:extLst>
          </p:cNvPr>
          <p:cNvSpPr txBox="1">
            <a:spLocks/>
          </p:cNvSpPr>
          <p:nvPr/>
        </p:nvSpPr>
        <p:spPr>
          <a:xfrm>
            <a:off x="1007097" y="6311900"/>
            <a:ext cx="2078736"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8C9B9E"/>
                </a:solidFill>
                <a:latin typeface="Segoe Sans Small Semilight" pitchFamily="2" charset="0"/>
                <a:cs typeface="Segoe Sans Small Semilight" pitchFamily="2" charset="0"/>
              </a:rPr>
              <a:t>Microsoft Fabric</a:t>
            </a:r>
          </a:p>
        </p:txBody>
      </p:sp>
    </p:spTree>
    <p:extLst>
      <p:ext uri="{BB962C8B-B14F-4D97-AF65-F5344CB8AC3E}">
        <p14:creationId xmlns:p14="http://schemas.microsoft.com/office/powerpoint/2010/main" val="88700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wipe(up)">
                                      <p:cBhvr>
                                        <p:cTn id="36" dur="500"/>
                                        <p:tgtEl>
                                          <p:spTgt spid="61"/>
                                        </p:tgtEl>
                                      </p:cBhvr>
                                    </p:animEffect>
                                  </p:childTnLst>
                                </p:cTn>
                              </p:par>
                              <p:par>
                                <p:cTn id="37" presetID="10"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par>
                                <p:cTn id="43" presetID="22" presetClass="entr" presetSubtype="1"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wipe(up)">
                                      <p:cBhvr>
                                        <p:cTn id="45" dur="500"/>
                                        <p:tgtEl>
                                          <p:spTgt spid="65"/>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wipe(up)">
                                      <p:cBhvr>
                                        <p:cTn id="4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p:bldP spid="52" grpId="0"/>
      <p:bldP spid="56" grpId="0"/>
      <p:bldP spid="60" grpId="0"/>
      <p:bldP spid="61" grpId="0" animBg="1"/>
      <p:bldP spid="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4993495-8E5A-176D-0113-8E7B0CB77725}"/>
              </a:ext>
              <a:ext uri="{C183D7F6-B498-43B3-948B-1728B52AA6E4}">
                <adec:decorative xmlns:adec="http://schemas.microsoft.com/office/drawing/2017/decorative" val="1"/>
              </a:ext>
            </a:extLst>
          </p:cNvPr>
          <p:cNvPicPr>
            <a:picLocks noChangeAspect="1"/>
          </p:cNvPicPr>
          <p:nvPr/>
        </p:nvPicPr>
        <p:blipFill rotWithShape="1">
          <a:blip r:embed="rId3" cstate="screen">
            <a:alphaModFix amt="62000"/>
            <a:extLst>
              <a:ext uri="{28A0092B-C50C-407E-A947-70E740481C1C}">
                <a14:useLocalDpi xmlns:a14="http://schemas.microsoft.com/office/drawing/2010/main"/>
              </a:ext>
            </a:extLst>
          </a:blip>
          <a:srcRect l="10184" t="55501" r="-1820" b="4494"/>
          <a:stretch/>
        </p:blipFill>
        <p:spPr>
          <a:xfrm rot="10800000">
            <a:off x="3366534" y="0"/>
            <a:ext cx="8825465" cy="6858000"/>
          </a:xfrm>
          <a:prstGeom prst="rect">
            <a:avLst/>
          </a:prstGeom>
        </p:spPr>
      </p:pic>
      <p:sp>
        <p:nvSpPr>
          <p:cNvPr id="4" name="Title 24">
            <a:extLst>
              <a:ext uri="{FF2B5EF4-FFF2-40B4-BE49-F238E27FC236}">
                <a16:creationId xmlns:a16="http://schemas.microsoft.com/office/drawing/2014/main" id="{788CF859-E12E-CCB6-D595-4933D23C848D}"/>
              </a:ext>
            </a:extLst>
          </p:cNvPr>
          <p:cNvSpPr txBox="1">
            <a:spLocks noGrp="1"/>
          </p:cNvSpPr>
          <p:nvPr>
            <p:ph type="title" idx="4294967295"/>
          </p:nvPr>
        </p:nvSpPr>
        <p:spPr>
          <a:xfrm>
            <a:off x="879803" y="2873602"/>
            <a:ext cx="3868400" cy="132959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lang="en-US" sz="4400" b="0" i="0" kern="1200" cap="none" spc="-50" baseline="0">
                <a:ln w="3175">
                  <a:noFill/>
                </a:ln>
                <a:solidFill>
                  <a:schemeClr val="tx1"/>
                </a:solidFill>
                <a:effectLst/>
                <a:latin typeface="+mj-lt"/>
                <a:ea typeface="+mj-ea"/>
                <a:cs typeface="+mj-cs"/>
              </a:defRPr>
            </a:lvl1p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mj-lt"/>
                <a:ea typeface="+mj-ea"/>
                <a:cs typeface="Segoe UI Semibold" panose="020B0702040204020203" pitchFamily="34" charset="0"/>
              </a:rPr>
              <a:t>Organizational agility powered by cloud scale analytics </a:t>
            </a:r>
            <a:endParaRPr kumimoji="0" lang="en-US" sz="3200" b="0" i="0" u="none" strike="noStrike" kern="1200" cap="none" spc="0" normalizeH="0" baseline="0" noProof="0">
              <a:ln>
                <a:noFill/>
              </a:ln>
              <a:solidFill>
                <a:schemeClr val="tx1"/>
              </a:solidFill>
              <a:effectLst/>
              <a:uLnTx/>
              <a:uFillTx/>
              <a:latin typeface="+mj-lt"/>
              <a:ea typeface="+mj-ea"/>
              <a:cs typeface="Segoe UI Semilight" panose="020B0402040204020203" pitchFamily="34" charset="0"/>
            </a:endParaRPr>
          </a:p>
        </p:txBody>
      </p:sp>
      <p:sp>
        <p:nvSpPr>
          <p:cNvPr id="5" name="Rounded Rectangle 8">
            <a:extLst>
              <a:ext uri="{FF2B5EF4-FFF2-40B4-BE49-F238E27FC236}">
                <a16:creationId xmlns:a16="http://schemas.microsoft.com/office/drawing/2014/main" id="{45AFBD64-AAE5-973F-E200-D80C53DACCC4}"/>
              </a:ext>
              <a:ext uri="{C183D7F6-B498-43B3-948B-1728B52AA6E4}">
                <adec:decorative xmlns:adec="http://schemas.microsoft.com/office/drawing/2017/decorative" val="1"/>
              </a:ext>
            </a:extLst>
          </p:cNvPr>
          <p:cNvSpPr/>
          <p:nvPr/>
        </p:nvSpPr>
        <p:spPr bwMode="auto">
          <a:xfrm>
            <a:off x="5165628" y="1603511"/>
            <a:ext cx="6664384" cy="3394945"/>
          </a:xfrm>
          <a:prstGeom prst="roundRect">
            <a:avLst>
              <a:gd name="adj" fmla="val 3442"/>
            </a:avLst>
          </a:prstGeom>
          <a:solidFill>
            <a:srgbClr val="FFFDF9"/>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20000"/>
              </a:spcBef>
              <a:spcAft>
                <a:spcPts val="0"/>
              </a:spcAft>
              <a:buClrTx/>
              <a:buSzPct val="90000"/>
              <a:buFontTx/>
              <a:buNone/>
              <a:tabLst/>
              <a:defRPr/>
            </a:pPr>
            <a:endParaRPr kumimoji="0" lang="en-US" sz="1200" b="0" i="0" u="none" strike="noStrike" kern="1200" cap="none" spc="0" normalizeH="0" baseline="0" noProof="0">
              <a:ln>
                <a:noFill/>
              </a:ln>
              <a:gradFill>
                <a:gsLst>
                  <a:gs pos="2874">
                    <a:srgbClr val="FFFFFF"/>
                  </a:gs>
                  <a:gs pos="17978">
                    <a:srgbClr val="FFFFFF"/>
                  </a:gs>
                </a:gsLst>
                <a:lin ang="2700000" scaled="0"/>
              </a:gradFill>
              <a:effectLst/>
              <a:uLnTx/>
              <a:uFillTx/>
              <a:latin typeface="Segoe UI"/>
              <a:ea typeface="+mn-ea"/>
              <a:cs typeface="+mn-cs"/>
            </a:endParaRPr>
          </a:p>
        </p:txBody>
      </p:sp>
      <p:grpSp>
        <p:nvGrpSpPr>
          <p:cNvPr id="11" name="Group 10" descr="Microsoft Dynamics 365 icon and text">
            <a:extLst>
              <a:ext uri="{FF2B5EF4-FFF2-40B4-BE49-F238E27FC236}">
                <a16:creationId xmlns:a16="http://schemas.microsoft.com/office/drawing/2014/main" id="{CE8E94C0-6CC4-CA80-FBF1-807AA48CEC3E}"/>
              </a:ext>
            </a:extLst>
          </p:cNvPr>
          <p:cNvGrpSpPr/>
          <p:nvPr/>
        </p:nvGrpSpPr>
        <p:grpSpPr>
          <a:xfrm>
            <a:off x="5617769" y="2109905"/>
            <a:ext cx="2427910" cy="2237602"/>
            <a:chOff x="5617769" y="2109905"/>
            <a:chExt cx="2427910" cy="2237602"/>
          </a:xfrm>
        </p:grpSpPr>
        <p:sp>
          <p:nvSpPr>
            <p:cNvPr id="12" name="TextBox 11">
              <a:extLst>
                <a:ext uri="{FF2B5EF4-FFF2-40B4-BE49-F238E27FC236}">
                  <a16:creationId xmlns:a16="http://schemas.microsoft.com/office/drawing/2014/main" id="{0249061E-BE9A-FA01-46FC-A8A1495003E5}"/>
                </a:ext>
              </a:extLst>
            </p:cNvPr>
            <p:cNvSpPr txBox="1"/>
            <p:nvPr/>
          </p:nvSpPr>
          <p:spPr>
            <a:xfrm>
              <a:off x="5617769" y="3516510"/>
              <a:ext cx="2427910" cy="83099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w="3175">
                    <a:noFill/>
                  </a:ln>
                  <a:effectLst/>
                  <a:uLnTx/>
                  <a:uFillTx/>
                  <a:latin typeface="+mj-lt"/>
                  <a:ea typeface="+mn-ea"/>
                  <a:cs typeface="Segoe UI" pitchFamily="34" charset="0"/>
                </a:rPr>
                <a:t>Microsoft Dynamics 365</a:t>
              </a:r>
              <a:endParaRPr kumimoji="0" lang="en-US" sz="2400" i="0" u="none" strike="noStrike" kern="1200" cap="none" spc="0" normalizeH="0" baseline="0" noProof="0">
                <a:ln>
                  <a:noFill/>
                </a:ln>
                <a:effectLst/>
                <a:uLnTx/>
                <a:uFillTx/>
                <a:latin typeface="+mj-lt"/>
                <a:ea typeface="+mn-ea"/>
                <a:cs typeface="+mn-cs"/>
              </a:endParaRPr>
            </a:p>
          </p:txBody>
        </p:sp>
        <p:pic>
          <p:nvPicPr>
            <p:cNvPr id="13" name="Graphic 12">
              <a:extLst>
                <a:ext uri="{FF2B5EF4-FFF2-40B4-BE49-F238E27FC236}">
                  <a16:creationId xmlns:a16="http://schemas.microsoft.com/office/drawing/2014/main" id="{786DAC8D-1BBE-CDF6-E228-2B0B1CAF28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56114" y="2109905"/>
              <a:ext cx="1321561" cy="1252960"/>
            </a:xfrm>
            <a:prstGeom prst="rect">
              <a:avLst/>
            </a:prstGeom>
            <a:effectLst/>
          </p:spPr>
        </p:pic>
      </p:grpSp>
      <p:grpSp>
        <p:nvGrpSpPr>
          <p:cNvPr id="14" name="Group 13" descr="Microsoft Fabric icon and text">
            <a:extLst>
              <a:ext uri="{FF2B5EF4-FFF2-40B4-BE49-F238E27FC236}">
                <a16:creationId xmlns:a16="http://schemas.microsoft.com/office/drawing/2014/main" id="{44FB6083-9F3E-C1B9-4C44-137CDD17650B}"/>
              </a:ext>
            </a:extLst>
          </p:cNvPr>
          <p:cNvGrpSpPr/>
          <p:nvPr/>
        </p:nvGrpSpPr>
        <p:grpSpPr>
          <a:xfrm>
            <a:off x="8959290" y="2093616"/>
            <a:ext cx="2427910" cy="2253891"/>
            <a:chOff x="8959290" y="2221632"/>
            <a:chExt cx="2427910" cy="2253891"/>
          </a:xfrm>
        </p:grpSpPr>
        <p:sp>
          <p:nvSpPr>
            <p:cNvPr id="15" name="TextBox 14">
              <a:extLst>
                <a:ext uri="{FF2B5EF4-FFF2-40B4-BE49-F238E27FC236}">
                  <a16:creationId xmlns:a16="http://schemas.microsoft.com/office/drawing/2014/main" id="{4677D0B5-0945-618E-D886-3CD28F88DD9F}"/>
                </a:ext>
              </a:extLst>
            </p:cNvPr>
            <p:cNvSpPr txBox="1"/>
            <p:nvPr/>
          </p:nvSpPr>
          <p:spPr>
            <a:xfrm>
              <a:off x="8959290" y="3644526"/>
              <a:ext cx="2427910" cy="83099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w="3175">
                    <a:noFill/>
                  </a:ln>
                  <a:effectLst/>
                  <a:uLnTx/>
                  <a:uFillTx/>
                  <a:latin typeface="+mj-lt"/>
                  <a:ea typeface="+mn-ea"/>
                  <a:cs typeface="Segoe UI" pitchFamily="34" charset="0"/>
                </a:rPr>
                <a:t>Microsoft </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w="3175">
                    <a:noFill/>
                  </a:ln>
                  <a:effectLst/>
                  <a:uLnTx/>
                  <a:uFillTx/>
                  <a:latin typeface="+mj-lt"/>
                  <a:ea typeface="+mn-ea"/>
                  <a:cs typeface="Segoe UI" pitchFamily="34" charset="0"/>
                </a:rPr>
                <a:t>Fabric </a:t>
              </a:r>
              <a:endParaRPr kumimoji="0" lang="en-US" sz="2400" i="0" u="none" strike="noStrike" kern="1200" cap="none" spc="0" normalizeH="0" baseline="0" noProof="0">
                <a:ln>
                  <a:noFill/>
                </a:ln>
                <a:effectLst/>
                <a:uLnTx/>
                <a:uFillTx/>
                <a:latin typeface="+mj-lt"/>
                <a:ea typeface="+mn-ea"/>
                <a:cs typeface="+mn-cs"/>
              </a:endParaRPr>
            </a:p>
          </p:txBody>
        </p:sp>
        <p:pic>
          <p:nvPicPr>
            <p:cNvPr id="16" name="Picture 15" descr="A picture containing screenshot, graphics, graphic design, design&#10;&#10;Description automatically generated">
              <a:extLst>
                <a:ext uri="{FF2B5EF4-FFF2-40B4-BE49-F238E27FC236}">
                  <a16:creationId xmlns:a16="http://schemas.microsoft.com/office/drawing/2014/main" id="{2AE37B38-E2D7-5703-AF26-BF9A8B6298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30476" y="2221632"/>
              <a:ext cx="1285539" cy="1285539"/>
            </a:xfrm>
            <a:prstGeom prst="rect">
              <a:avLst/>
            </a:prstGeom>
            <a:noFill/>
            <a:effectLst>
              <a:outerShdw blurRad="228600" dist="38100" dir="2700000" algn="tl" rotWithShape="0">
                <a:prstClr val="black">
                  <a:alpha val="20000"/>
                </a:prstClr>
              </a:outerShdw>
            </a:effectLst>
          </p:spPr>
        </p:pic>
      </p:grpSp>
      <p:sp>
        <p:nvSpPr>
          <p:cNvPr id="6" name="Title 1">
            <a:extLst>
              <a:ext uri="{FF2B5EF4-FFF2-40B4-BE49-F238E27FC236}">
                <a16:creationId xmlns:a16="http://schemas.microsoft.com/office/drawing/2014/main" id="{317C09F9-DD44-50EF-FFF9-B501D111F403}"/>
              </a:ext>
            </a:extLst>
          </p:cNvPr>
          <p:cNvSpPr txBox="1">
            <a:spLocks/>
          </p:cNvSpPr>
          <p:nvPr/>
        </p:nvSpPr>
        <p:spPr>
          <a:xfrm>
            <a:off x="6306234" y="4857896"/>
            <a:ext cx="4383172" cy="830997"/>
          </a:xfrm>
          <a:prstGeom prst="roundRect">
            <a:avLst>
              <a:gd name="adj" fmla="val 50000"/>
            </a:avLst>
          </a:prstGeom>
          <a:gradFill>
            <a:gsLst>
              <a:gs pos="0">
                <a:schemeClr val="accent3"/>
              </a:gs>
              <a:gs pos="100000">
                <a:schemeClr val="bg2"/>
              </a:gs>
            </a:gsLst>
            <a:lin ang="2400000" scaled="0"/>
          </a:gra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fontAlgn="base">
              <a:spcBef>
                <a:spcPct val="0"/>
              </a:spcBef>
              <a:spcAft>
                <a:spcPct val="0"/>
              </a:spcAft>
              <a:defRPr sz="1400" b="1">
                <a:ln w="3175">
                  <a:noFill/>
                </a:ln>
                <a:gradFill>
                  <a:gsLst>
                    <a:gs pos="71910">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w="3175">
                  <a:noFill/>
                </a:ln>
                <a:solidFill>
                  <a:srgbClr val="FFFFFF"/>
                </a:solidFill>
                <a:effectLst/>
                <a:uLnTx/>
                <a:uFillTx/>
              </a:rPr>
              <a:t>Unified enterprise-wide data for </a:t>
            </a:r>
            <a:br>
              <a:rPr kumimoji="0" lang="en-US" sz="2000" b="1" i="0" u="none" strike="noStrike" kern="1200" cap="none" spc="0" normalizeH="0" baseline="0" noProof="0">
                <a:ln w="3175">
                  <a:noFill/>
                </a:ln>
                <a:solidFill>
                  <a:srgbClr val="FFFFFF"/>
                </a:solidFill>
                <a:effectLst/>
                <a:uLnTx/>
                <a:uFillTx/>
              </a:rPr>
            </a:br>
            <a:r>
              <a:rPr lang="en-US" sz="2000">
                <a:solidFill>
                  <a:srgbClr val="FFFFFF"/>
                </a:solidFill>
              </a:rPr>
              <a:t>a hyperconnected business</a:t>
            </a:r>
          </a:p>
        </p:txBody>
      </p:sp>
      <p:sp>
        <p:nvSpPr>
          <p:cNvPr id="2" name="Slide Number Placeholder 1">
            <a:extLst>
              <a:ext uri="{FF2B5EF4-FFF2-40B4-BE49-F238E27FC236}">
                <a16:creationId xmlns:a16="http://schemas.microsoft.com/office/drawing/2014/main" id="{C73E72DE-4F88-7C53-D354-D7A9C1805BDE}"/>
              </a:ext>
            </a:extLst>
          </p:cNvPr>
          <p:cNvSpPr>
            <a:spLocks noGrp="1"/>
          </p:cNvSpPr>
          <p:nvPr>
            <p:ph type="sldNum" sz="quarter" idx="10"/>
          </p:nvPr>
        </p:nvSpPr>
        <p:spPr/>
        <p:txBody>
          <a:bodyPr/>
          <a:lstStyle/>
          <a:p>
            <a:fld id="{B1356FBF-028C-F74E-A7B4-9B8ED246DD1B}" type="slidenum">
              <a:rPr lang="en-US" smtClean="0"/>
              <a:pPr/>
              <a:t>14</a:t>
            </a:fld>
            <a:endParaRPr lang="en-US"/>
          </a:p>
        </p:txBody>
      </p:sp>
      <p:sp>
        <p:nvSpPr>
          <p:cNvPr id="3" name="Footer Placeholder 2">
            <a:extLst>
              <a:ext uri="{FF2B5EF4-FFF2-40B4-BE49-F238E27FC236}">
                <a16:creationId xmlns:a16="http://schemas.microsoft.com/office/drawing/2014/main" id="{550A41F8-44BD-A6B0-AF57-D25E12C68612}"/>
              </a:ext>
            </a:extLst>
          </p:cNvPr>
          <p:cNvSpPr>
            <a:spLocks noGrp="1"/>
          </p:cNvSpPr>
          <p:nvPr>
            <p:ph type="ftr" sz="quarter" idx="11"/>
          </p:nvPr>
        </p:nvSpPr>
        <p:spPr/>
        <p:txBody>
          <a:bodyPr/>
          <a:lstStyle/>
          <a:p>
            <a:r>
              <a:rPr lang="en-US">
                <a:solidFill>
                  <a:srgbClr val="8C9B9E"/>
                </a:solidFill>
              </a:rPr>
              <a:t>Microsoft</a:t>
            </a:r>
            <a:r>
              <a:rPr lang="en-US"/>
              <a:t> Fabric</a:t>
            </a:r>
          </a:p>
        </p:txBody>
      </p:sp>
    </p:spTree>
    <p:extLst>
      <p:ext uri="{BB962C8B-B14F-4D97-AF65-F5344CB8AC3E}">
        <p14:creationId xmlns:p14="http://schemas.microsoft.com/office/powerpoint/2010/main" val="136213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3.125E-6 -2.59259E-6 L -3.125E-6 -0.03287 " pathEditMode="relative" rAng="0" ptsTypes="AA">
                                      <p:cBhvr>
                                        <p:cTn id="9" dur="700" spd="-100000" fill="hold"/>
                                        <p:tgtEl>
                                          <p:spTgt spid="6"/>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4">
            <a:extLst>
              <a:ext uri="{FF2B5EF4-FFF2-40B4-BE49-F238E27FC236}">
                <a16:creationId xmlns:a16="http://schemas.microsoft.com/office/drawing/2014/main" id="{258E12AD-65FA-83A3-A315-C21BF5E2C63A}"/>
              </a:ext>
            </a:extLst>
          </p:cNvPr>
          <p:cNvSpPr txBox="1">
            <a:spLocks noGrp="1"/>
          </p:cNvSpPr>
          <p:nvPr>
            <p:ph type="title" idx="4294967295"/>
          </p:nvPr>
        </p:nvSpPr>
        <p:spPr>
          <a:xfrm>
            <a:off x="879803" y="1901741"/>
            <a:ext cx="3478441" cy="221599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4400" b="0" i="0" kern="1200" cap="none" spc="-50" baseline="0">
                <a:ln w="3175">
                  <a:noFill/>
                </a:ln>
                <a:solidFill>
                  <a:schemeClr val="tx1"/>
                </a:solidFill>
                <a:effectLst/>
                <a:latin typeface="+mj-lt"/>
                <a:ea typeface="+mj-ea"/>
                <a:cs typeface="+mj-cs"/>
              </a:defRPr>
            </a:lvl1p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8F3"/>
                </a:solidFill>
                <a:effectLst/>
                <a:uLnTx/>
                <a:uFillTx/>
                <a:latin typeface="+mj-lt"/>
                <a:ea typeface="+mj-ea"/>
                <a:cs typeface="Segoe UI Semibold" panose="020B0702040204020203" pitchFamily="34" charset="0"/>
              </a:rPr>
              <a:t>Introducing </a:t>
            </a:r>
            <a:r>
              <a:rPr kumimoji="0" lang="en-US" sz="3200" b="1" i="0" u="none" strike="noStrike" kern="1200" cap="none" spc="0" normalizeH="0" baseline="0" noProof="0" dirty="0">
                <a:ln>
                  <a:noFill/>
                </a:ln>
                <a:solidFill>
                  <a:srgbClr val="FFF8F3"/>
                </a:solidFill>
                <a:effectLst/>
                <a:uLnTx/>
                <a:uFillTx/>
                <a:latin typeface="+mj-lt"/>
                <a:ea typeface="+mj-ea"/>
                <a:cs typeface="Segoe UI Semibold" panose="020B0702040204020203" pitchFamily="34" charset="0"/>
              </a:rPr>
              <a:t>Microsoft Fabric</a:t>
            </a:r>
            <a:r>
              <a:rPr kumimoji="0" lang="en-US" sz="3200" b="0" i="0" u="none" strike="noStrike" kern="1200" cap="none" spc="0" normalizeH="0" baseline="0" noProof="0" dirty="0">
                <a:ln>
                  <a:noFill/>
                </a:ln>
                <a:solidFill>
                  <a:srgbClr val="FFF8F3"/>
                </a:solidFill>
                <a:effectLst/>
                <a:uLnTx/>
                <a:uFillTx/>
                <a:latin typeface="+mj-lt"/>
                <a:ea typeface="+mj-ea"/>
                <a:cs typeface="Segoe UI Semibold" panose="020B0702040204020203" pitchFamily="34" charset="0"/>
              </a:rPr>
              <a:t>, the SaaS data platform for the era of AI</a:t>
            </a:r>
          </a:p>
        </p:txBody>
      </p:sp>
      <p:sp>
        <p:nvSpPr>
          <p:cNvPr id="8" name="Title 24">
            <a:extLst>
              <a:ext uri="{FF2B5EF4-FFF2-40B4-BE49-F238E27FC236}">
                <a16:creationId xmlns:a16="http://schemas.microsoft.com/office/drawing/2014/main" id="{C0F44307-DC94-41AE-8E9E-2D91C908142A}"/>
              </a:ext>
            </a:extLst>
          </p:cNvPr>
          <p:cNvSpPr txBox="1">
            <a:spLocks/>
          </p:cNvSpPr>
          <p:nvPr/>
        </p:nvSpPr>
        <p:spPr>
          <a:xfrm>
            <a:off x="879803" y="4273560"/>
            <a:ext cx="3868400" cy="6093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4400" b="0" kern="1200" cap="none" spc="-50" baseline="0">
                <a:ln w="3175">
                  <a:noFill/>
                </a:ln>
                <a:solidFill>
                  <a:schemeClr val="tx1"/>
                </a:solidFill>
                <a:effectLst/>
                <a:latin typeface="+mj-lt"/>
                <a:ea typeface="+mj-ea"/>
                <a:cs typeface="+mj-cs"/>
              </a:defRPr>
            </a:lvl1pPr>
          </a:lstStyle>
          <a:p>
            <a:pPr marL="0" marR="0" lvl="0" indent="0" algn="l" defTabSz="914367" rtl="0" eaLnBrk="1" fontAlgn="auto" latinLnBrk="0" hangingPunct="1">
              <a:lnSpc>
                <a:spcPct val="90000"/>
              </a:lnSpc>
              <a:spcBef>
                <a:spcPts val="0"/>
              </a:spcBef>
              <a:spcAft>
                <a:spcPts val="0"/>
              </a:spcAft>
              <a:buClrTx/>
              <a:buSzTx/>
              <a:buFontTx/>
              <a:buNone/>
              <a:tabLst/>
              <a:defRPr/>
            </a:pPr>
            <a:r>
              <a:rPr lang="en-US" sz="2200" spc="0">
                <a:ln>
                  <a:noFill/>
                </a:ln>
                <a:solidFill>
                  <a:srgbClr val="FFF8F3"/>
                </a:solidFill>
                <a:latin typeface="+mn-lt"/>
                <a:ea typeface="+mn-ea"/>
                <a:cs typeface="Segoe UI Semilight" panose="020B0402040204020203" pitchFamily="34" charset="0"/>
              </a:rPr>
              <a:t>Unlock your data potential and transform your organization</a:t>
            </a:r>
          </a:p>
        </p:txBody>
      </p:sp>
      <p:sp>
        <p:nvSpPr>
          <p:cNvPr id="9" name="Rounded Rectangle 20">
            <a:extLst>
              <a:ext uri="{FF2B5EF4-FFF2-40B4-BE49-F238E27FC236}">
                <a16:creationId xmlns:a16="http://schemas.microsoft.com/office/drawing/2014/main" id="{8E6EBC91-C254-C6C3-9AE8-3B1E19380BB7}"/>
              </a:ext>
              <a:ext uri="{C183D7F6-B498-43B3-948B-1728B52AA6E4}">
                <adec:decorative xmlns:adec="http://schemas.microsoft.com/office/drawing/2017/decorative" val="1"/>
              </a:ext>
            </a:extLst>
          </p:cNvPr>
          <p:cNvSpPr/>
          <p:nvPr/>
        </p:nvSpPr>
        <p:spPr bwMode="auto">
          <a:xfrm>
            <a:off x="5329987" y="935276"/>
            <a:ext cx="6482485" cy="4987448"/>
          </a:xfrm>
          <a:prstGeom prst="roundRect">
            <a:avLst>
              <a:gd name="adj" fmla="val 3442"/>
            </a:avLst>
          </a:prstGeom>
          <a:solidFill>
            <a:srgbClr val="FFFDF9"/>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20000"/>
              </a:spcBef>
              <a:spcAft>
                <a:spcPts val="0"/>
              </a:spcAft>
              <a:buClrTx/>
              <a:buSzPct val="90000"/>
              <a:buFontTx/>
              <a:buNone/>
              <a:tabLst/>
              <a:defRPr/>
            </a:pPr>
            <a:endParaRPr kumimoji="0" lang="en-US" sz="1200" b="0" i="0" u="none" strike="noStrike" kern="1200" cap="none" spc="0" normalizeH="0" baseline="0" noProof="0">
              <a:ln>
                <a:noFill/>
              </a:ln>
              <a:gradFill>
                <a:gsLst>
                  <a:gs pos="2874">
                    <a:srgbClr val="FFFFFF"/>
                  </a:gs>
                  <a:gs pos="17978">
                    <a:srgbClr val="FFFFFF"/>
                  </a:gs>
                </a:gsLst>
                <a:lin ang="2700000" scaled="0"/>
              </a:gradFill>
              <a:effectLst/>
              <a:uLnTx/>
              <a:uFillTx/>
              <a:latin typeface="Segoe UI"/>
              <a:ea typeface="+mn-ea"/>
              <a:cs typeface="+mn-cs"/>
            </a:endParaRPr>
          </a:p>
        </p:txBody>
      </p:sp>
      <p:sp>
        <p:nvSpPr>
          <p:cNvPr id="10" name="Title 1">
            <a:extLst>
              <a:ext uri="{FF2B5EF4-FFF2-40B4-BE49-F238E27FC236}">
                <a16:creationId xmlns:a16="http://schemas.microsoft.com/office/drawing/2014/main" id="{FCE5CF55-75E9-262B-9033-C0D11E4D5C84}"/>
              </a:ext>
            </a:extLst>
          </p:cNvPr>
          <p:cNvSpPr txBox="1">
            <a:spLocks/>
          </p:cNvSpPr>
          <p:nvPr/>
        </p:nvSpPr>
        <p:spPr>
          <a:xfrm>
            <a:off x="5543598" y="1334903"/>
            <a:ext cx="2661940" cy="21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822960"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solidFill>
                  <a:srgbClr val="054D43"/>
                </a:solidFill>
                <a:effectLst/>
                <a:uLnTx/>
                <a:uFillTx/>
                <a:ea typeface="+mn-ea"/>
                <a:cs typeface="Arial" charset="0"/>
              </a:rPr>
              <a:t>Unify data into one data estate for analytics</a:t>
            </a:r>
          </a:p>
        </p:txBody>
      </p:sp>
      <p:sp>
        <p:nvSpPr>
          <p:cNvPr id="17" name="TextBox 16">
            <a:extLst>
              <a:ext uri="{FF2B5EF4-FFF2-40B4-BE49-F238E27FC236}">
                <a16:creationId xmlns:a16="http://schemas.microsoft.com/office/drawing/2014/main" id="{2EB02FC8-C5DD-9036-1667-1ED32F032398}"/>
              </a:ext>
            </a:extLst>
          </p:cNvPr>
          <p:cNvSpPr txBox="1"/>
          <p:nvPr/>
        </p:nvSpPr>
        <p:spPr>
          <a:xfrm>
            <a:off x="5589836" y="1723880"/>
            <a:ext cx="2569464" cy="548640"/>
          </a:xfrm>
          <a:prstGeom prst="rect">
            <a:avLst/>
          </a:prstGeom>
          <a:noFill/>
        </p:spPr>
        <p:txBody>
          <a:bodyPr wrap="square" lIns="0" tIns="0" rIns="0" bIns="0" rtlCol="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ea typeface="+mn-ea"/>
                <a:cs typeface="Segoe UI" panose="020B0502040204020203" pitchFamily="34" charset="0"/>
              </a:rPr>
              <a:t>Centralize and curate all your data in an open and governed hub that can virtualize data from Azure or AWS and enable the same copy of data to be used across workloads</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ea typeface="+mn-ea"/>
              <a:cs typeface="Segoe UI" panose="020B0502040204020203" pitchFamily="34" charset="0"/>
            </a:endParaRP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ea typeface="+mn-ea"/>
              <a:cs typeface="Segoe UI Semilight" panose="020B0402040204020203" pitchFamily="34" charset="0"/>
            </a:endParaRPr>
          </a:p>
        </p:txBody>
      </p:sp>
      <p:sp>
        <p:nvSpPr>
          <p:cNvPr id="18" name="Title 1">
            <a:extLst>
              <a:ext uri="{FF2B5EF4-FFF2-40B4-BE49-F238E27FC236}">
                <a16:creationId xmlns:a16="http://schemas.microsoft.com/office/drawing/2014/main" id="{B996F689-54D8-F8CA-23C2-D8407BC2D866}"/>
              </a:ext>
            </a:extLst>
          </p:cNvPr>
          <p:cNvSpPr txBox="1">
            <a:spLocks/>
          </p:cNvSpPr>
          <p:nvPr/>
        </p:nvSpPr>
        <p:spPr>
          <a:xfrm>
            <a:off x="9008856" y="1334903"/>
            <a:ext cx="2569464" cy="191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defTabSz="822960" fontAlgn="base">
              <a:lnSpc>
                <a:spcPct val="90000"/>
              </a:lnSpc>
              <a:spcAft>
                <a:spcPct val="0"/>
              </a:spcAft>
              <a:defRPr/>
            </a:pPr>
            <a:r>
              <a:rPr kumimoji="0" lang="en-US" sz="1400" b="0" i="0" u="none" strike="noStrike" kern="0" cap="none" spc="0" normalizeH="0" baseline="0" noProof="0">
                <a:ln>
                  <a:noFill/>
                </a:ln>
                <a:solidFill>
                  <a:srgbClr val="054D43"/>
                </a:solidFill>
                <a:effectLst/>
                <a:uLnTx/>
                <a:uFillTx/>
                <a:ea typeface="+mn-ea"/>
                <a:cs typeface="Arial" charset="0"/>
              </a:rPr>
              <a:t>Build fit-for-purpose analytics and AI-powered experiences</a:t>
            </a:r>
          </a:p>
          <a:p>
            <a:pPr marL="0" marR="0" lvl="0" indent="0" algn="ctr" defTabSz="822960" rtl="0" eaLnBrk="1" fontAlgn="base" latinLnBrk="0" hangingPunct="1">
              <a:lnSpc>
                <a:spcPct val="9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54D43"/>
              </a:solidFill>
              <a:effectLst/>
              <a:uLnTx/>
              <a:uFillTx/>
              <a:ea typeface="+mn-ea"/>
              <a:cs typeface="Arial" charset="0"/>
            </a:endParaRPr>
          </a:p>
        </p:txBody>
      </p:sp>
      <p:sp>
        <p:nvSpPr>
          <p:cNvPr id="19" name="TextBox 18">
            <a:extLst>
              <a:ext uri="{FF2B5EF4-FFF2-40B4-BE49-F238E27FC236}">
                <a16:creationId xmlns:a16="http://schemas.microsoft.com/office/drawing/2014/main" id="{FEB15305-D480-A217-E6E3-98EAAF553C88}"/>
              </a:ext>
            </a:extLst>
          </p:cNvPr>
          <p:cNvSpPr txBox="1"/>
          <p:nvPr/>
        </p:nvSpPr>
        <p:spPr>
          <a:xfrm>
            <a:off x="9141918" y="1723880"/>
            <a:ext cx="2303341" cy="548640"/>
          </a:xfrm>
          <a:prstGeom prst="rect">
            <a:avLst/>
          </a:prstGeom>
          <a:noFill/>
        </p:spPr>
        <p:txBody>
          <a:bodyPr wrap="square" lIns="0" tIns="0" rIns="0" bIns="0" rtlCol="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ea typeface="+mn-ea"/>
                <a:cs typeface="Segoe UI" panose="020B0502040204020203" pitchFamily="34" charset="0"/>
              </a:rPr>
              <a:t>Fuel your own, tailor-made AI experiences in Azure AI Studio with curated data seamlessly flowing from Microsoft Fabric </a:t>
            </a:r>
          </a:p>
        </p:txBody>
      </p:sp>
      <p:grpSp>
        <p:nvGrpSpPr>
          <p:cNvPr id="20" name="Group 19" descr="Microsoft Fabric icon and text">
            <a:extLst>
              <a:ext uri="{FF2B5EF4-FFF2-40B4-BE49-F238E27FC236}">
                <a16:creationId xmlns:a16="http://schemas.microsoft.com/office/drawing/2014/main" id="{328F9284-F2AF-BD49-2767-61747362C33C}"/>
              </a:ext>
            </a:extLst>
          </p:cNvPr>
          <p:cNvGrpSpPr/>
          <p:nvPr/>
        </p:nvGrpSpPr>
        <p:grpSpPr>
          <a:xfrm>
            <a:off x="7375733" y="2408673"/>
            <a:ext cx="2040656" cy="2040654"/>
            <a:chOff x="7375733" y="2408673"/>
            <a:chExt cx="2040656" cy="2040654"/>
          </a:xfrm>
        </p:grpSpPr>
        <p:sp>
          <p:nvSpPr>
            <p:cNvPr id="21" name="!!Arc 77">
              <a:extLst>
                <a:ext uri="{FF2B5EF4-FFF2-40B4-BE49-F238E27FC236}">
                  <a16:creationId xmlns:a16="http://schemas.microsoft.com/office/drawing/2014/main" id="{34310883-0438-8E27-06A3-6AA17EA852E9}"/>
                </a:ext>
              </a:extLst>
            </p:cNvPr>
            <p:cNvSpPr/>
            <p:nvPr/>
          </p:nvSpPr>
          <p:spPr bwMode="auto">
            <a:xfrm>
              <a:off x="7375733" y="2408673"/>
              <a:ext cx="2040656" cy="2040654"/>
            </a:xfrm>
            <a:prstGeom prst="ellipse">
              <a:avLst/>
            </a:prstGeom>
            <a:noFill/>
            <a:ln w="9525" cap="rnd" cmpd="sng" algn="ctr">
              <a:gradFill>
                <a:gsLst>
                  <a:gs pos="15000">
                    <a:schemeClr val="accent1"/>
                  </a:gs>
                  <a:gs pos="92000">
                    <a:schemeClr val="accent2"/>
                  </a:gs>
                </a:gsLst>
                <a:lin ang="1200000" scaled="0"/>
              </a:gradFill>
              <a:prstDash val="lgDash"/>
              <a:headEnd type="none" w="med" len="med"/>
              <a:tailEnd type="none" w="med" len="med"/>
              <a:extLst>
                <a:ext uri="{C807C97D-BFC1-408E-A445-0C87EB9F89A2}">
                  <ask:lineSketchStyleProps xmlns:ask="http://schemas.microsoft.com/office/drawing/2018/sketchyshapes" sd="1219033472">
                    <a:custGeom>
                      <a:avLst/>
                      <a:gdLst>
                        <a:gd name="connsiteX0" fmla="*/ 0 w 2040656"/>
                        <a:gd name="connsiteY0" fmla="*/ 1020327 h 2040654"/>
                        <a:gd name="connsiteX1" fmla="*/ 1020328 w 2040656"/>
                        <a:gd name="connsiteY1" fmla="*/ 0 h 2040654"/>
                        <a:gd name="connsiteX2" fmla="*/ 2040656 w 2040656"/>
                        <a:gd name="connsiteY2" fmla="*/ 1020327 h 2040654"/>
                        <a:gd name="connsiteX3" fmla="*/ 1020328 w 2040656"/>
                        <a:gd name="connsiteY3" fmla="*/ 2040654 h 2040654"/>
                        <a:gd name="connsiteX4" fmla="*/ 0 w 2040656"/>
                        <a:gd name="connsiteY4" fmla="*/ 1020327 h 2040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656" h="2040654" extrusionOk="0">
                          <a:moveTo>
                            <a:pt x="0" y="1020327"/>
                          </a:moveTo>
                          <a:cubicBezTo>
                            <a:pt x="-77113" y="409251"/>
                            <a:pt x="416751" y="15037"/>
                            <a:pt x="1020328" y="0"/>
                          </a:cubicBezTo>
                          <a:cubicBezTo>
                            <a:pt x="1610530" y="5619"/>
                            <a:pt x="1966063" y="459188"/>
                            <a:pt x="2040656" y="1020327"/>
                          </a:cubicBezTo>
                          <a:cubicBezTo>
                            <a:pt x="2011783" y="1612034"/>
                            <a:pt x="1569320" y="2120909"/>
                            <a:pt x="1020328" y="2040654"/>
                          </a:cubicBezTo>
                          <a:cubicBezTo>
                            <a:pt x="383858" y="2000737"/>
                            <a:pt x="54378" y="1609820"/>
                            <a:pt x="0" y="1020327"/>
                          </a:cubicBezTo>
                          <a:close/>
                        </a:path>
                      </a:pathLst>
                    </a:custGeom>
                    <ask:type>
                      <ask:lineSketchNone/>
                    </ask:type>
                  </ask:lineSketchStyleProps>
                </a:ext>
              </a:extLst>
            </a:ln>
            <a:effectLst>
              <a:outerShdw blurRad="228600" dist="127000" dir="2700000" algn="ctr" rotWithShape="0">
                <a:srgbClr val="000000">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Segoe UI"/>
                <a:ea typeface="+mn-ea"/>
                <a:cs typeface="Segoe UI" pitchFamily="34" charset="0"/>
              </a:endParaRPr>
            </a:p>
          </p:txBody>
        </p:sp>
        <p:grpSp>
          <p:nvGrpSpPr>
            <p:cNvPr id="22" name="Group 21" descr="Graphic showing the four pillars of Microsoft Fabric">
              <a:extLst>
                <a:ext uri="{FF2B5EF4-FFF2-40B4-BE49-F238E27FC236}">
                  <a16:creationId xmlns:a16="http://schemas.microsoft.com/office/drawing/2014/main" id="{26ACFA86-FBB9-45F8-D138-F117347AD0F6}"/>
                </a:ext>
              </a:extLst>
            </p:cNvPr>
            <p:cNvGrpSpPr/>
            <p:nvPr/>
          </p:nvGrpSpPr>
          <p:grpSpPr>
            <a:xfrm>
              <a:off x="7587068" y="2607552"/>
              <a:ext cx="1612849" cy="1635325"/>
              <a:chOff x="7530776" y="2529344"/>
              <a:chExt cx="1612849" cy="1635325"/>
            </a:xfrm>
          </p:grpSpPr>
          <p:sp>
            <p:nvSpPr>
              <p:cNvPr id="23" name="Oval 22">
                <a:extLst>
                  <a:ext uri="{FF2B5EF4-FFF2-40B4-BE49-F238E27FC236}">
                    <a16:creationId xmlns:a16="http://schemas.microsoft.com/office/drawing/2014/main" id="{B3D819E8-B677-01FF-ED20-92BFD1CB2935}"/>
                  </a:ext>
                </a:extLst>
              </p:cNvPr>
              <p:cNvSpPr/>
              <p:nvPr/>
            </p:nvSpPr>
            <p:spPr bwMode="auto">
              <a:xfrm>
                <a:off x="8952565" y="4039524"/>
                <a:ext cx="125145" cy="125145"/>
              </a:xfrm>
              <a:prstGeom prst="ellipse">
                <a:avLst/>
              </a:prstGeom>
              <a:solidFill>
                <a:schemeClr val="tx1"/>
              </a:solidFill>
              <a:ln w="9525" cap="flat">
                <a:noFill/>
                <a:prstDash val="solid"/>
                <a:miter/>
              </a:ln>
              <a:effectLst>
                <a:outerShdw blurRad="228600" dist="1270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noFill/>
                    <a:effectLst/>
                    <a:uLnTx/>
                    <a:uFillTx/>
                    <a:latin typeface="Segoe UI"/>
                    <a:ea typeface="+mn-ea"/>
                    <a:cs typeface="+mn-cs"/>
                  </a:rPr>
                  <a:t>2</a:t>
                </a:r>
              </a:p>
            </p:txBody>
          </p:sp>
          <p:sp>
            <p:nvSpPr>
              <p:cNvPr id="24" name="Oval 23">
                <a:extLst>
                  <a:ext uri="{FF2B5EF4-FFF2-40B4-BE49-F238E27FC236}">
                    <a16:creationId xmlns:a16="http://schemas.microsoft.com/office/drawing/2014/main" id="{E5A3896D-3B8C-21B1-06F6-E0665C0B1B56}"/>
                  </a:ext>
                </a:extLst>
              </p:cNvPr>
              <p:cNvSpPr/>
              <p:nvPr/>
            </p:nvSpPr>
            <p:spPr bwMode="auto">
              <a:xfrm>
                <a:off x="7587652" y="4039524"/>
                <a:ext cx="125145" cy="125145"/>
              </a:xfrm>
              <a:prstGeom prst="ellipse">
                <a:avLst/>
              </a:prstGeom>
              <a:solidFill>
                <a:schemeClr val="tx1"/>
              </a:solidFill>
              <a:ln w="9525" cap="flat">
                <a:noFill/>
                <a:prstDash val="solid"/>
                <a:miter/>
              </a:ln>
              <a:effectLst>
                <a:outerShdw blurRad="228600" dist="1270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noFill/>
                    <a:effectLst/>
                    <a:uLnTx/>
                    <a:uFillTx/>
                    <a:latin typeface="Segoe UI"/>
                    <a:ea typeface="+mn-ea"/>
                    <a:cs typeface="+mn-cs"/>
                  </a:rPr>
                  <a:t>2</a:t>
                </a:r>
              </a:p>
            </p:txBody>
          </p:sp>
          <p:sp>
            <p:nvSpPr>
              <p:cNvPr id="25" name="Oval 24">
                <a:extLst>
                  <a:ext uri="{FF2B5EF4-FFF2-40B4-BE49-F238E27FC236}">
                    <a16:creationId xmlns:a16="http://schemas.microsoft.com/office/drawing/2014/main" id="{3F189043-64B2-F0DB-DF36-5E5FF804B027}"/>
                  </a:ext>
                </a:extLst>
              </p:cNvPr>
              <p:cNvSpPr/>
              <p:nvPr/>
            </p:nvSpPr>
            <p:spPr bwMode="auto">
              <a:xfrm>
                <a:off x="7587652" y="2529344"/>
                <a:ext cx="125145" cy="125145"/>
              </a:xfrm>
              <a:prstGeom prst="ellipse">
                <a:avLst/>
              </a:prstGeom>
              <a:solidFill>
                <a:schemeClr val="tx1"/>
              </a:solidFill>
              <a:ln w="9525" cap="flat">
                <a:noFill/>
                <a:prstDash val="solid"/>
                <a:miter/>
              </a:ln>
              <a:effectLst>
                <a:outerShdw blurRad="228600" dist="1270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noFill/>
                    <a:effectLst/>
                    <a:uLnTx/>
                    <a:uFillTx/>
                    <a:latin typeface="Segoe UI"/>
                    <a:ea typeface="+mn-ea"/>
                    <a:cs typeface="+mn-cs"/>
                  </a:rPr>
                  <a:t>2</a:t>
                </a:r>
              </a:p>
            </p:txBody>
          </p:sp>
          <p:sp>
            <p:nvSpPr>
              <p:cNvPr id="26" name="TextBox 25">
                <a:extLst>
                  <a:ext uri="{FF2B5EF4-FFF2-40B4-BE49-F238E27FC236}">
                    <a16:creationId xmlns:a16="http://schemas.microsoft.com/office/drawing/2014/main" id="{F8A0DA51-FC83-C79E-43E3-D533995AB1C7}"/>
                  </a:ext>
                </a:extLst>
              </p:cNvPr>
              <p:cNvSpPr txBox="1"/>
              <p:nvPr/>
            </p:nvSpPr>
            <p:spPr>
              <a:xfrm>
                <a:off x="7530776" y="3747892"/>
                <a:ext cx="1612849" cy="21544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54D43"/>
                    </a:solidFill>
                    <a:effectLst/>
                    <a:uLnTx/>
                    <a:uFillTx/>
                    <a:latin typeface="Segoe UI Semibold"/>
                    <a:ea typeface="+mn-ea"/>
                    <a:cs typeface="+mn-cs"/>
                  </a:rPr>
                  <a:t>Microsoft Fabric</a:t>
                </a:r>
                <a:endParaRPr kumimoji="0" lang="en-US" sz="1100" b="1" i="0" u="none" strike="noStrike" kern="1200" cap="none" spc="0" normalizeH="0" baseline="0" noProof="0">
                  <a:ln>
                    <a:noFill/>
                  </a:ln>
                  <a:solidFill>
                    <a:srgbClr val="054D43"/>
                  </a:solidFill>
                  <a:effectLst/>
                  <a:uLnTx/>
                  <a:uFillTx/>
                  <a:latin typeface="Segoe UI Semibold"/>
                  <a:ea typeface="+mn-ea"/>
                  <a:cs typeface="+mn-cs"/>
                </a:endParaRPr>
              </a:p>
            </p:txBody>
          </p:sp>
          <p:sp>
            <p:nvSpPr>
              <p:cNvPr id="27" name="Oval 26">
                <a:extLst>
                  <a:ext uri="{FF2B5EF4-FFF2-40B4-BE49-F238E27FC236}">
                    <a16:creationId xmlns:a16="http://schemas.microsoft.com/office/drawing/2014/main" id="{053F4B13-1667-DF37-01B5-FA049325CB70}"/>
                  </a:ext>
                </a:extLst>
              </p:cNvPr>
              <p:cNvSpPr/>
              <p:nvPr/>
            </p:nvSpPr>
            <p:spPr bwMode="auto">
              <a:xfrm>
                <a:off x="8952565" y="2529344"/>
                <a:ext cx="125145" cy="125145"/>
              </a:xfrm>
              <a:prstGeom prst="ellipse">
                <a:avLst/>
              </a:prstGeom>
              <a:solidFill>
                <a:schemeClr val="tx1"/>
              </a:solidFill>
              <a:ln w="9525" cap="flat">
                <a:noFill/>
                <a:prstDash val="solid"/>
                <a:miter/>
              </a:ln>
              <a:effectLst>
                <a:outerShdw blurRad="228600" dist="1270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noFill/>
                    <a:effectLst/>
                    <a:uLnTx/>
                    <a:uFillTx/>
                    <a:latin typeface="Segoe UI"/>
                    <a:ea typeface="+mn-ea"/>
                    <a:cs typeface="+mn-cs"/>
                  </a:rPr>
                  <a:t>2</a:t>
                </a:r>
              </a:p>
            </p:txBody>
          </p:sp>
          <p:pic>
            <p:nvPicPr>
              <p:cNvPr id="28" name="Graphic 27">
                <a:extLst>
                  <a:ext uri="{FF2B5EF4-FFF2-40B4-BE49-F238E27FC236}">
                    <a16:creationId xmlns:a16="http://schemas.microsoft.com/office/drawing/2014/main" id="{8A7D5490-EFEC-F37C-E79A-4F9CE5BAE2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8557" y="2762965"/>
                <a:ext cx="815009" cy="815009"/>
              </a:xfrm>
              <a:prstGeom prst="rect">
                <a:avLst/>
              </a:prstGeom>
              <a:effectLst>
                <a:outerShdw blurRad="228600" dist="127000" dir="2700000" algn="ctr" rotWithShape="0">
                  <a:srgbClr val="000000">
                    <a:alpha val="20000"/>
                  </a:srgbClr>
                </a:outerShdw>
              </a:effectLst>
            </p:spPr>
          </p:pic>
        </p:grpSp>
      </p:grpSp>
      <p:sp>
        <p:nvSpPr>
          <p:cNvPr id="29" name="Title 1">
            <a:extLst>
              <a:ext uri="{FF2B5EF4-FFF2-40B4-BE49-F238E27FC236}">
                <a16:creationId xmlns:a16="http://schemas.microsoft.com/office/drawing/2014/main" id="{0D3DD2FD-B143-C1F5-6F22-0C5F032314A7}"/>
              </a:ext>
            </a:extLst>
          </p:cNvPr>
          <p:cNvSpPr txBox="1">
            <a:spLocks/>
          </p:cNvSpPr>
          <p:nvPr/>
        </p:nvSpPr>
        <p:spPr>
          <a:xfrm>
            <a:off x="5543598" y="4525515"/>
            <a:ext cx="2569464" cy="210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822960"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solidFill>
                  <a:srgbClr val="054D43"/>
                </a:solidFill>
                <a:effectLst/>
                <a:uLnTx/>
                <a:uFillTx/>
                <a:ea typeface="+mn-ea"/>
                <a:cs typeface="Arial" charset="0"/>
              </a:rPr>
              <a:t>Responsibly democratize analytics</a:t>
            </a:r>
          </a:p>
        </p:txBody>
      </p:sp>
      <p:sp>
        <p:nvSpPr>
          <p:cNvPr id="30" name="TextBox 29">
            <a:extLst>
              <a:ext uri="{FF2B5EF4-FFF2-40B4-BE49-F238E27FC236}">
                <a16:creationId xmlns:a16="http://schemas.microsoft.com/office/drawing/2014/main" id="{A1ADDE44-A88A-BA2E-8C51-DDF4CC8AAAF7}"/>
              </a:ext>
            </a:extLst>
          </p:cNvPr>
          <p:cNvSpPr txBox="1"/>
          <p:nvPr/>
        </p:nvSpPr>
        <p:spPr>
          <a:xfrm>
            <a:off x="5543598" y="4925727"/>
            <a:ext cx="2569464" cy="816912"/>
          </a:xfrm>
          <a:prstGeom prst="rect">
            <a:avLst/>
          </a:prstGeom>
          <a:noFill/>
        </p:spPr>
        <p:txBody>
          <a:bodyPr wrap="square" lIns="0" tIns="0" rIns="0" bIns="0" rtlCol="0" anchor="t">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ea typeface="+mn-ea"/>
                <a:cs typeface="Segoe UI" panose="020B0502040204020203" pitchFamily="34" charset="0"/>
              </a:rPr>
              <a:t>Give everyone the ability to unlock insights in a unified platform that has industry-leading governance and compliance to help you stay in control</a:t>
            </a:r>
          </a:p>
        </p:txBody>
      </p:sp>
      <p:sp>
        <p:nvSpPr>
          <p:cNvPr id="31" name="Title 1">
            <a:extLst>
              <a:ext uri="{FF2B5EF4-FFF2-40B4-BE49-F238E27FC236}">
                <a16:creationId xmlns:a16="http://schemas.microsoft.com/office/drawing/2014/main" id="{C5CE0612-2403-2112-D2C0-DAA2A8ACDA76}"/>
              </a:ext>
            </a:extLst>
          </p:cNvPr>
          <p:cNvSpPr txBox="1">
            <a:spLocks/>
          </p:cNvSpPr>
          <p:nvPr/>
        </p:nvSpPr>
        <p:spPr>
          <a:xfrm>
            <a:off x="9071429" y="4525515"/>
            <a:ext cx="2569463" cy="3877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defTabSz="822960" fontAlgn="base">
              <a:lnSpc>
                <a:spcPct val="90000"/>
              </a:lnSpc>
              <a:spcAft>
                <a:spcPct val="0"/>
              </a:spcAft>
              <a:defRPr/>
            </a:pPr>
            <a:r>
              <a:rPr kumimoji="0" lang="en-US" sz="1400" b="0" i="0" u="none" strike="noStrike" kern="0" cap="none" spc="0" normalizeH="0" baseline="0" noProof="0">
                <a:ln>
                  <a:noFill/>
                </a:ln>
                <a:solidFill>
                  <a:srgbClr val="054D43"/>
                </a:solidFill>
                <a:effectLst/>
                <a:uLnTx/>
                <a:uFillTx/>
                <a:ea typeface="+mn-ea"/>
                <a:cs typeface="Arial" charset="0"/>
              </a:rPr>
              <a:t>Scale transformative analytics applications</a:t>
            </a:r>
          </a:p>
        </p:txBody>
      </p:sp>
      <p:sp>
        <p:nvSpPr>
          <p:cNvPr id="32" name="TextBox 31">
            <a:extLst>
              <a:ext uri="{FF2B5EF4-FFF2-40B4-BE49-F238E27FC236}">
                <a16:creationId xmlns:a16="http://schemas.microsoft.com/office/drawing/2014/main" id="{074981CA-82D7-FC4A-3775-9FB49AAB69BA}"/>
              </a:ext>
            </a:extLst>
          </p:cNvPr>
          <p:cNvSpPr txBox="1"/>
          <p:nvPr/>
        </p:nvSpPr>
        <p:spPr>
          <a:xfrm>
            <a:off x="9204490" y="4925727"/>
            <a:ext cx="2303340" cy="548640"/>
          </a:xfrm>
          <a:prstGeom prst="rect">
            <a:avLst/>
          </a:prstGeom>
          <a:noFill/>
        </p:spPr>
        <p:txBody>
          <a:bodyPr wrap="square" lIns="0" tIns="0" rIns="0" bIns="0" rtlCol="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ea typeface="+mn-ea"/>
                <a:cs typeface="Segoe UI" panose="020B0502040204020203" pitchFamily="34" charset="0"/>
              </a:rPr>
              <a:t>Gain visibility and uncover insights with responsible, self-service access to power analytics tools––accelerated by Copilot and integrated into the apps you know and trust</a:t>
            </a:r>
          </a:p>
        </p:txBody>
      </p:sp>
      <p:sp>
        <p:nvSpPr>
          <p:cNvPr id="6" name="Slide Number Placeholder 5">
            <a:extLst>
              <a:ext uri="{FF2B5EF4-FFF2-40B4-BE49-F238E27FC236}">
                <a16:creationId xmlns:a16="http://schemas.microsoft.com/office/drawing/2014/main" id="{FDAEEE05-528A-758C-04AE-EA952B7D9352}"/>
              </a:ext>
            </a:extLst>
          </p:cNvPr>
          <p:cNvSpPr txBox="1">
            <a:spLocks/>
          </p:cNvSpPr>
          <p:nvPr/>
        </p:nvSpPr>
        <p:spPr>
          <a:xfrm>
            <a:off x="612648" y="6311900"/>
            <a:ext cx="399288"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356FBF-028C-F74E-A7B4-9B8ED246DD1B}" type="slidenum">
              <a:rPr lang="en-US" sz="800" smtClean="0">
                <a:solidFill>
                  <a:srgbClr val="FFFFFF"/>
                </a:solidFill>
                <a:latin typeface="Segoe Sans Small Semilight" pitchFamily="2" charset="0"/>
                <a:cs typeface="Segoe Sans Small Semilight" pitchFamily="2" charset="0"/>
              </a:rPr>
              <a:pPr/>
              <a:t>15</a:t>
            </a:fld>
            <a:endParaRPr lang="en-US" sz="800">
              <a:solidFill>
                <a:srgbClr val="FFFFFF"/>
              </a:solidFill>
              <a:latin typeface="Segoe Sans Small Semilight" pitchFamily="2" charset="0"/>
              <a:cs typeface="Segoe Sans Small Semilight" pitchFamily="2" charset="0"/>
            </a:endParaRPr>
          </a:p>
        </p:txBody>
      </p:sp>
      <p:sp>
        <p:nvSpPr>
          <p:cNvPr id="5" name="Footer Placeholder 4">
            <a:extLst>
              <a:ext uri="{FF2B5EF4-FFF2-40B4-BE49-F238E27FC236}">
                <a16:creationId xmlns:a16="http://schemas.microsoft.com/office/drawing/2014/main" id="{83D7B3C9-5210-20D8-F907-5F2EF3CC0D40}"/>
              </a:ext>
            </a:extLst>
          </p:cNvPr>
          <p:cNvSpPr txBox="1">
            <a:spLocks/>
          </p:cNvSpPr>
          <p:nvPr/>
        </p:nvSpPr>
        <p:spPr>
          <a:xfrm>
            <a:off x="1007097" y="6311900"/>
            <a:ext cx="2078736"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FFFFFF"/>
                </a:solidFill>
                <a:latin typeface="Segoe Sans Small Semilight" pitchFamily="2" charset="0"/>
                <a:cs typeface="Segoe Sans Small Semilight" pitchFamily="2" charset="0"/>
              </a:rPr>
              <a:t>Microsoft Fabric</a:t>
            </a:r>
          </a:p>
        </p:txBody>
      </p:sp>
    </p:spTree>
    <p:extLst>
      <p:ext uri="{BB962C8B-B14F-4D97-AF65-F5344CB8AC3E}">
        <p14:creationId xmlns:p14="http://schemas.microsoft.com/office/powerpoint/2010/main" val="209156120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81708CE8-6BEA-6B45-8BC9-5A8A1E5D8935}"/>
              </a:ext>
              <a:ext uri="{C183D7F6-B498-43B3-948B-1728B52AA6E4}">
                <adec:decorative xmlns:adec="http://schemas.microsoft.com/office/drawing/2017/decorative" val="1"/>
              </a:ext>
            </a:extLst>
          </p:cNvPr>
          <p:cNvSpPr>
            <a:spLocks/>
          </p:cNvSpPr>
          <p:nvPr/>
        </p:nvSpPr>
        <p:spPr bwMode="auto">
          <a:xfrm>
            <a:off x="634861" y="2854400"/>
            <a:ext cx="10947528" cy="1228259"/>
          </a:xfrm>
          <a:prstGeom prst="rect">
            <a:avLst/>
          </a:prstGeom>
          <a:solidFill>
            <a:srgbClr val="FFFFFF">
              <a:alpha val="10000"/>
            </a:srgbClr>
          </a:solidFill>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1271EC"/>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defTabSz="932114" fontAlgn="base">
              <a:spcBef>
                <a:spcPct val="0"/>
              </a:spcBef>
              <a:spcAft>
                <a:spcPct val="0"/>
              </a:spcAft>
              <a:defRPr/>
            </a:pPr>
            <a:endParaRPr lang="en-US" sz="2000">
              <a:solidFill>
                <a:srgbClr val="000000"/>
              </a:solidFill>
              <a:latin typeface="Segoe UI"/>
              <a:cs typeface="Segoe UI" pitchFamily="34" charset="0"/>
            </a:endParaRPr>
          </a:p>
        </p:txBody>
      </p:sp>
      <p:sp>
        <p:nvSpPr>
          <p:cNvPr id="60" name="Title 1">
            <a:extLst>
              <a:ext uri="{FF2B5EF4-FFF2-40B4-BE49-F238E27FC236}">
                <a16:creationId xmlns:a16="http://schemas.microsoft.com/office/drawing/2014/main" id="{35E6E8E9-82FC-5140-B542-DCA527EE7D30}"/>
              </a:ext>
            </a:extLst>
          </p:cNvPr>
          <p:cNvSpPr txBox="1">
            <a:spLocks noGrp="1"/>
          </p:cNvSpPr>
          <p:nvPr>
            <p:ph type="title" idx="4294967295"/>
          </p:nvPr>
        </p:nvSpPr>
        <p:spPr>
          <a:xfrm>
            <a:off x="637868" y="795951"/>
            <a:ext cx="10916265" cy="38779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90000"/>
              </a:lnSpc>
              <a:spcBef>
                <a:spcPct val="0"/>
              </a:spcBef>
              <a:buNone/>
              <a:defRPr lang="en-US" sz="3200" b="0" i="0" kern="1200" cap="none" spc="-50" baseline="0" dirty="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50" normalizeH="0" baseline="0" noProof="0" dirty="0">
                <a:ln w="3175">
                  <a:noFill/>
                </a:ln>
                <a:solidFill>
                  <a:schemeClr val="tx1"/>
                </a:solidFill>
                <a:effectLst/>
                <a:uLnTx/>
                <a:uFillTx/>
                <a:latin typeface="+mj-lt"/>
                <a:ea typeface="+mn-ea"/>
                <a:cs typeface="Segoe UI" pitchFamily="34" charset="0"/>
              </a:rPr>
              <a:t>Microsoft Fabric, a unified suite of analytical experiences</a:t>
            </a:r>
            <a:endParaRPr kumimoji="0" lang="en-US" sz="2800" b="0" i="0" u="none" strike="sngStrike" kern="1200" cap="none" spc="-50" normalizeH="0" baseline="0" noProof="0" dirty="0">
              <a:ln w="3175">
                <a:noFill/>
              </a:ln>
              <a:solidFill>
                <a:schemeClr val="tx1"/>
              </a:solidFill>
              <a:effectLst/>
              <a:uLnTx/>
              <a:uFillTx/>
              <a:latin typeface="+mj-lt"/>
              <a:ea typeface="+mn-ea"/>
              <a:cs typeface="Segoe UI" pitchFamily="34" charset="0"/>
            </a:endParaRPr>
          </a:p>
        </p:txBody>
      </p:sp>
      <p:grpSp>
        <p:nvGrpSpPr>
          <p:cNvPr id="45" name="Group 44" descr="Data integration box with data integration icon and Data factory subtitle">
            <a:extLst>
              <a:ext uri="{FF2B5EF4-FFF2-40B4-BE49-F238E27FC236}">
                <a16:creationId xmlns:a16="http://schemas.microsoft.com/office/drawing/2014/main" id="{74F147F6-AFAE-9341-A997-98B75A072175}"/>
              </a:ext>
            </a:extLst>
          </p:cNvPr>
          <p:cNvGrpSpPr/>
          <p:nvPr/>
        </p:nvGrpSpPr>
        <p:grpSpPr>
          <a:xfrm>
            <a:off x="808220" y="2097036"/>
            <a:ext cx="1411916" cy="1533697"/>
            <a:chOff x="849047" y="2349030"/>
            <a:chExt cx="1411916" cy="1533697"/>
          </a:xfrm>
        </p:grpSpPr>
        <p:sp>
          <p:nvSpPr>
            <p:cNvPr id="46" name="Rounded Rectangle 45">
              <a:extLst>
                <a:ext uri="{FF2B5EF4-FFF2-40B4-BE49-F238E27FC236}">
                  <a16:creationId xmlns:a16="http://schemas.microsoft.com/office/drawing/2014/main" id="{EB409CF1-C41D-7342-80B5-4A2D505C9EF4}"/>
                </a:ext>
                <a:ext uri="{C183D7F6-B498-43B3-948B-1728B52AA6E4}">
                  <adec:decorative xmlns:adec="http://schemas.microsoft.com/office/drawing/2017/decorative" val="1"/>
                </a:ext>
              </a:extLst>
            </p:cNvPr>
            <p:cNvSpPr/>
            <p:nvPr/>
          </p:nvSpPr>
          <p:spPr bwMode="auto">
            <a:xfrm>
              <a:off x="849275" y="2349030"/>
              <a:ext cx="1411688" cy="1533697"/>
            </a:xfrm>
            <a:prstGeom prst="roundRect">
              <a:avLst>
                <a:gd name="adj" fmla="val 3999"/>
              </a:avLst>
            </a:prstGeom>
            <a:solidFill>
              <a:srgbClr val="FFFFFF"/>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7" name="Picture 46" descr="Data Factory Logo">
              <a:extLst>
                <a:ext uri="{FF2B5EF4-FFF2-40B4-BE49-F238E27FC236}">
                  <a16:creationId xmlns:a16="http://schemas.microsoft.com/office/drawing/2014/main" id="{67F23602-6689-6F4B-8004-FD56A703F82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76206" y="2541999"/>
              <a:ext cx="377708" cy="378446"/>
            </a:xfrm>
            <a:prstGeom prst="rect">
              <a:avLst/>
            </a:prstGeom>
          </p:spPr>
        </p:pic>
        <p:sp>
          <p:nvSpPr>
            <p:cNvPr id="48" name="Text Placeholder 2">
              <a:extLst>
                <a:ext uri="{FF2B5EF4-FFF2-40B4-BE49-F238E27FC236}">
                  <a16:creationId xmlns:a16="http://schemas.microsoft.com/office/drawing/2014/main" id="{3DE61083-908D-AB40-9447-84504564F69F}"/>
                </a:ext>
              </a:extLst>
            </p:cNvPr>
            <p:cNvSpPr txBox="1">
              <a:spLocks/>
            </p:cNvSpPr>
            <p:nvPr/>
          </p:nvSpPr>
          <p:spPr>
            <a:xfrm>
              <a:off x="949079" y="3031929"/>
              <a:ext cx="1231961" cy="21759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1" i="0" u="none" strike="noStrike" kern="1200" cap="none" spc="0" normalizeH="0" baseline="0" noProof="0">
                  <a:ln>
                    <a:noFill/>
                  </a:ln>
                  <a:solidFill>
                    <a:schemeClr val="accent2"/>
                  </a:solidFill>
                  <a:effectLst/>
                  <a:uLnTx/>
                  <a:uFillTx/>
                  <a:latin typeface="Segoe Sans Text" pitchFamily="2" charset="0"/>
                  <a:cs typeface="Segoe Sans Text" pitchFamily="2" charset="0"/>
                </a:rPr>
                <a:t>Data Integration </a:t>
              </a:r>
            </a:p>
          </p:txBody>
        </p:sp>
        <p:sp>
          <p:nvSpPr>
            <p:cNvPr id="49" name="Text Placeholder 2">
              <a:extLst>
                <a:ext uri="{FF2B5EF4-FFF2-40B4-BE49-F238E27FC236}">
                  <a16:creationId xmlns:a16="http://schemas.microsoft.com/office/drawing/2014/main" id="{19B79859-D98C-F045-BCBB-7E321BABF796}"/>
                </a:ext>
              </a:extLst>
            </p:cNvPr>
            <p:cNvSpPr txBox="1">
              <a:spLocks/>
            </p:cNvSpPr>
            <p:nvPr/>
          </p:nvSpPr>
          <p:spPr>
            <a:xfrm>
              <a:off x="849047" y="3451463"/>
              <a:ext cx="1411687" cy="2857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2F2F2F"/>
                  </a:solidFill>
                  <a:effectLst/>
                  <a:uLnTx/>
                  <a:uFillTx/>
                  <a:latin typeface="Segoe Sans Text" pitchFamily="2" charset="0"/>
                  <a:cs typeface="Segoe Sans Text" pitchFamily="2" charset="0"/>
                </a:rPr>
                <a:t>Data Factory</a:t>
              </a:r>
              <a:endParaRPr kumimoji="0" lang="en-US" sz="1100" b="0" i="0" u="none" strike="noStrike" kern="1200" cap="none" spc="0" normalizeH="0" baseline="0" noProof="0">
                <a:ln>
                  <a:noFill/>
                </a:ln>
                <a:solidFill>
                  <a:srgbClr val="2F2F2F"/>
                </a:solidFill>
                <a:effectLst/>
                <a:uLnTx/>
                <a:uFillTx/>
                <a:latin typeface="Segoe Sans Text" pitchFamily="2" charset="0"/>
                <a:cs typeface="Segoe Sans Text" pitchFamily="2" charset="0"/>
              </a:endParaRPr>
            </a:p>
          </p:txBody>
        </p:sp>
      </p:grpSp>
      <p:grpSp>
        <p:nvGrpSpPr>
          <p:cNvPr id="10" name="Group 9" descr="Data engineering box with data integration icon and Synapse subtitle">
            <a:extLst>
              <a:ext uri="{FF2B5EF4-FFF2-40B4-BE49-F238E27FC236}">
                <a16:creationId xmlns:a16="http://schemas.microsoft.com/office/drawing/2014/main" id="{DCE39FAD-442B-7F4A-B293-E0F0261FE100}"/>
              </a:ext>
            </a:extLst>
          </p:cNvPr>
          <p:cNvGrpSpPr/>
          <p:nvPr/>
        </p:nvGrpSpPr>
        <p:grpSpPr>
          <a:xfrm>
            <a:off x="2338247" y="2097036"/>
            <a:ext cx="1412147" cy="1533698"/>
            <a:chOff x="2379074" y="2349030"/>
            <a:chExt cx="1412147" cy="1533698"/>
          </a:xfrm>
        </p:grpSpPr>
        <p:sp>
          <p:nvSpPr>
            <p:cNvPr id="11" name="Rounded Rectangle 10">
              <a:extLst>
                <a:ext uri="{FF2B5EF4-FFF2-40B4-BE49-F238E27FC236}">
                  <a16:creationId xmlns:a16="http://schemas.microsoft.com/office/drawing/2014/main" id="{F9BD91C8-B35D-DC43-AEBC-9592CF159F34}"/>
                </a:ext>
                <a:ext uri="{C183D7F6-B498-43B3-948B-1728B52AA6E4}">
                  <adec:decorative xmlns:adec="http://schemas.microsoft.com/office/drawing/2017/decorative" val="1"/>
                </a:ext>
              </a:extLst>
            </p:cNvPr>
            <p:cNvSpPr/>
            <p:nvPr/>
          </p:nvSpPr>
          <p:spPr bwMode="auto">
            <a:xfrm>
              <a:off x="2379533" y="2349030"/>
              <a:ext cx="1411688" cy="1533698"/>
            </a:xfrm>
            <a:prstGeom prst="roundRect">
              <a:avLst>
                <a:gd name="adj" fmla="val 3999"/>
              </a:avLst>
            </a:prstGeom>
            <a:solidFill>
              <a:srgbClr val="FFFFFF"/>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2" name="Picture 11" descr="Synapse Spark Logo">
              <a:extLst>
                <a:ext uri="{FF2B5EF4-FFF2-40B4-BE49-F238E27FC236}">
                  <a16:creationId xmlns:a16="http://schemas.microsoft.com/office/drawing/2014/main" id="{4A3E88DE-1293-AE4E-B165-E1BD2F0C58C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885686" y="2533398"/>
              <a:ext cx="394877" cy="395648"/>
            </a:xfrm>
            <a:prstGeom prst="rect">
              <a:avLst/>
            </a:prstGeom>
          </p:spPr>
        </p:pic>
        <p:sp>
          <p:nvSpPr>
            <p:cNvPr id="13" name="Text Placeholder 2">
              <a:extLst>
                <a:ext uri="{FF2B5EF4-FFF2-40B4-BE49-F238E27FC236}">
                  <a16:creationId xmlns:a16="http://schemas.microsoft.com/office/drawing/2014/main" id="{95BB9BA9-FCEB-AD4E-B282-4D6788BFD6E3}"/>
                </a:ext>
              </a:extLst>
            </p:cNvPr>
            <p:cNvSpPr txBox="1">
              <a:spLocks/>
            </p:cNvSpPr>
            <p:nvPr/>
          </p:nvSpPr>
          <p:spPr>
            <a:xfrm>
              <a:off x="2379074" y="3031929"/>
              <a:ext cx="1411687" cy="2857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1" i="0" u="none" strike="noStrike" kern="1200" cap="none" spc="0" normalizeH="0" baseline="0" noProof="0">
                  <a:ln>
                    <a:noFill/>
                  </a:ln>
                  <a:solidFill>
                    <a:schemeClr val="accent2"/>
                  </a:solidFill>
                  <a:effectLst/>
                  <a:uLnTx/>
                  <a:uFillTx/>
                  <a:latin typeface="Segoe Sans Text" pitchFamily="2" charset="0"/>
                  <a:cs typeface="Segoe Sans Text" pitchFamily="2" charset="0"/>
                </a:rPr>
                <a:t>Data Engineering</a:t>
              </a:r>
            </a:p>
          </p:txBody>
        </p:sp>
        <p:sp>
          <p:nvSpPr>
            <p:cNvPr id="14" name="Text Placeholder 2">
              <a:extLst>
                <a:ext uri="{FF2B5EF4-FFF2-40B4-BE49-F238E27FC236}">
                  <a16:creationId xmlns:a16="http://schemas.microsoft.com/office/drawing/2014/main" id="{C62F075F-D08E-C94D-B90E-21EA517A4296}"/>
                </a:ext>
              </a:extLst>
            </p:cNvPr>
            <p:cNvSpPr txBox="1">
              <a:spLocks/>
            </p:cNvSpPr>
            <p:nvPr/>
          </p:nvSpPr>
          <p:spPr>
            <a:xfrm>
              <a:off x="2379075" y="3451463"/>
              <a:ext cx="1411687" cy="2857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2F2F2F"/>
                  </a:solidFill>
                  <a:effectLst/>
                  <a:uLnTx/>
                  <a:uFillTx/>
                  <a:latin typeface="Segoe Sans Text" pitchFamily="2" charset="0"/>
                  <a:cs typeface="Segoe Sans Text" pitchFamily="2" charset="0"/>
                </a:rPr>
                <a:t>Synapse</a:t>
              </a:r>
              <a:endParaRPr kumimoji="0" lang="en-US" sz="1100" b="0" i="0" u="none" strike="noStrike" kern="1200" cap="none" spc="0" normalizeH="0" baseline="0" noProof="0">
                <a:ln>
                  <a:noFill/>
                </a:ln>
                <a:solidFill>
                  <a:srgbClr val="2F2F2F"/>
                </a:solidFill>
                <a:effectLst/>
                <a:uLnTx/>
                <a:uFillTx/>
                <a:latin typeface="Segoe Sans Text" pitchFamily="2" charset="0"/>
                <a:cs typeface="Segoe Sans Text" pitchFamily="2" charset="0"/>
              </a:endParaRPr>
            </a:p>
          </p:txBody>
        </p:sp>
      </p:grpSp>
      <p:grpSp>
        <p:nvGrpSpPr>
          <p:cNvPr id="15" name="Group 14" descr="Data Warehouse box with Data Warehouse icon and Synapse subtitle">
            <a:extLst>
              <a:ext uri="{FF2B5EF4-FFF2-40B4-BE49-F238E27FC236}">
                <a16:creationId xmlns:a16="http://schemas.microsoft.com/office/drawing/2014/main" id="{D1D8E477-A525-ED47-819A-0817FA650BC4}"/>
              </a:ext>
            </a:extLst>
          </p:cNvPr>
          <p:cNvGrpSpPr/>
          <p:nvPr/>
        </p:nvGrpSpPr>
        <p:grpSpPr>
          <a:xfrm>
            <a:off x="3868046" y="2097036"/>
            <a:ext cx="1412605" cy="1533698"/>
            <a:chOff x="3908873" y="2349030"/>
            <a:chExt cx="1412605" cy="1533698"/>
          </a:xfrm>
        </p:grpSpPr>
        <p:sp>
          <p:nvSpPr>
            <p:cNvPr id="16" name="Rounded Rectangle 15">
              <a:extLst>
                <a:ext uri="{FF2B5EF4-FFF2-40B4-BE49-F238E27FC236}">
                  <a16:creationId xmlns:a16="http://schemas.microsoft.com/office/drawing/2014/main" id="{9F2C67D5-3320-8F4B-B96C-5C8919EFB8B2}"/>
                </a:ext>
                <a:ext uri="{C183D7F6-B498-43B3-948B-1728B52AA6E4}">
                  <adec:decorative xmlns:adec="http://schemas.microsoft.com/office/drawing/2017/decorative" val="1"/>
                </a:ext>
              </a:extLst>
            </p:cNvPr>
            <p:cNvSpPr/>
            <p:nvPr/>
          </p:nvSpPr>
          <p:spPr bwMode="auto">
            <a:xfrm>
              <a:off x="3909790" y="2349030"/>
              <a:ext cx="1411688" cy="1533698"/>
            </a:xfrm>
            <a:prstGeom prst="roundRect">
              <a:avLst>
                <a:gd name="adj" fmla="val 3999"/>
              </a:avLst>
            </a:prstGeom>
            <a:solidFill>
              <a:srgbClr val="FFFFFF"/>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 name="Picture 16" descr="Synapse Logo">
              <a:extLst>
                <a:ext uri="{FF2B5EF4-FFF2-40B4-BE49-F238E27FC236}">
                  <a16:creationId xmlns:a16="http://schemas.microsoft.com/office/drawing/2014/main" id="{B762BF6F-5360-5147-8A86-D9E9A24669C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429427" y="2548524"/>
              <a:ext cx="364684" cy="365396"/>
            </a:xfrm>
            <a:prstGeom prst="rect">
              <a:avLst/>
            </a:prstGeom>
          </p:spPr>
        </p:pic>
        <p:sp>
          <p:nvSpPr>
            <p:cNvPr id="18" name="Text Placeholder 2">
              <a:extLst>
                <a:ext uri="{FF2B5EF4-FFF2-40B4-BE49-F238E27FC236}">
                  <a16:creationId xmlns:a16="http://schemas.microsoft.com/office/drawing/2014/main" id="{8E056C5B-AB4C-DD4F-A56E-E550E485B3E2}"/>
                </a:ext>
              </a:extLst>
            </p:cNvPr>
            <p:cNvSpPr txBox="1">
              <a:spLocks/>
            </p:cNvSpPr>
            <p:nvPr/>
          </p:nvSpPr>
          <p:spPr>
            <a:xfrm>
              <a:off x="4033785" y="3031929"/>
              <a:ext cx="1155967" cy="275711"/>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1" i="0" u="none" strike="noStrike" kern="1200" cap="none" spc="0" normalizeH="0" baseline="0" noProof="0">
                  <a:ln>
                    <a:noFill/>
                  </a:ln>
                  <a:solidFill>
                    <a:schemeClr val="accent2"/>
                  </a:solidFill>
                  <a:effectLst/>
                  <a:uLnTx/>
                  <a:uFillTx/>
                  <a:latin typeface="Segoe Sans Text" pitchFamily="2" charset="0"/>
                  <a:cs typeface="Segoe Sans Text" pitchFamily="2" charset="0"/>
                </a:rPr>
                <a:t>Data Warehouse</a:t>
              </a:r>
            </a:p>
          </p:txBody>
        </p:sp>
        <p:sp>
          <p:nvSpPr>
            <p:cNvPr id="19" name="Text Placeholder 2">
              <a:extLst>
                <a:ext uri="{FF2B5EF4-FFF2-40B4-BE49-F238E27FC236}">
                  <a16:creationId xmlns:a16="http://schemas.microsoft.com/office/drawing/2014/main" id="{B7021B5B-6633-5B49-BBE1-C98CB764FDB8}"/>
                </a:ext>
              </a:extLst>
            </p:cNvPr>
            <p:cNvSpPr txBox="1">
              <a:spLocks/>
            </p:cNvSpPr>
            <p:nvPr/>
          </p:nvSpPr>
          <p:spPr>
            <a:xfrm>
              <a:off x="3908873" y="3461547"/>
              <a:ext cx="1411688" cy="2857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2F2F2F"/>
                  </a:solidFill>
                  <a:effectLst/>
                  <a:uLnTx/>
                  <a:uFillTx/>
                  <a:latin typeface="Segoe Sans Text" pitchFamily="2" charset="0"/>
                  <a:cs typeface="Segoe Sans Text" pitchFamily="2" charset="0"/>
                </a:rPr>
                <a:t>Synapse</a:t>
              </a:r>
              <a:endParaRPr kumimoji="0" lang="en-US" sz="1100" b="0" i="0" u="none" strike="noStrike" kern="1200" cap="none" spc="0" normalizeH="0" baseline="0" noProof="0">
                <a:ln>
                  <a:noFill/>
                </a:ln>
                <a:solidFill>
                  <a:srgbClr val="2F2F2F"/>
                </a:solidFill>
                <a:effectLst/>
                <a:uLnTx/>
                <a:uFillTx/>
                <a:latin typeface="Segoe Sans Text" pitchFamily="2" charset="0"/>
                <a:cs typeface="Segoe Sans Text" pitchFamily="2" charset="0"/>
              </a:endParaRPr>
            </a:p>
          </p:txBody>
        </p:sp>
      </p:grpSp>
      <p:grpSp>
        <p:nvGrpSpPr>
          <p:cNvPr id="20" name="Group 19" descr="Data Science box with Data Science icon and Synapse subtitle">
            <a:extLst>
              <a:ext uri="{FF2B5EF4-FFF2-40B4-BE49-F238E27FC236}">
                <a16:creationId xmlns:a16="http://schemas.microsoft.com/office/drawing/2014/main" id="{C3952920-071A-EA4B-BE2B-3EE829C62FAA}"/>
              </a:ext>
            </a:extLst>
          </p:cNvPr>
          <p:cNvGrpSpPr/>
          <p:nvPr/>
        </p:nvGrpSpPr>
        <p:grpSpPr>
          <a:xfrm>
            <a:off x="5395324" y="2097036"/>
            <a:ext cx="1413750" cy="1533698"/>
            <a:chOff x="5436151" y="2349030"/>
            <a:chExt cx="1413750" cy="1533698"/>
          </a:xfrm>
        </p:grpSpPr>
        <p:sp>
          <p:nvSpPr>
            <p:cNvPr id="21" name="Rounded Rectangle 20">
              <a:extLst>
                <a:ext uri="{FF2B5EF4-FFF2-40B4-BE49-F238E27FC236}">
                  <a16:creationId xmlns:a16="http://schemas.microsoft.com/office/drawing/2014/main" id="{474BD959-B7DF-B641-8853-95F303945A6E}"/>
                </a:ext>
                <a:ext uri="{C183D7F6-B498-43B3-948B-1728B52AA6E4}">
                  <adec:decorative xmlns:adec="http://schemas.microsoft.com/office/drawing/2017/decorative" val="1"/>
                </a:ext>
              </a:extLst>
            </p:cNvPr>
            <p:cNvSpPr/>
            <p:nvPr/>
          </p:nvSpPr>
          <p:spPr bwMode="auto">
            <a:xfrm>
              <a:off x="5438213" y="2349030"/>
              <a:ext cx="1411688" cy="1533698"/>
            </a:xfrm>
            <a:prstGeom prst="roundRect">
              <a:avLst>
                <a:gd name="adj" fmla="val 3999"/>
              </a:avLst>
            </a:prstGeom>
            <a:solidFill>
              <a:srgbClr val="FFFFFF"/>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2" name="Picture 21" descr="Azure AI Logo">
              <a:extLst>
                <a:ext uri="{FF2B5EF4-FFF2-40B4-BE49-F238E27FC236}">
                  <a16:creationId xmlns:a16="http://schemas.microsoft.com/office/drawing/2014/main" id="{B8F755B1-F750-4B4D-B919-9EB3AD2A61B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944942" y="2538183"/>
              <a:ext cx="385327" cy="386078"/>
            </a:xfrm>
            <a:prstGeom prst="rect">
              <a:avLst/>
            </a:prstGeom>
          </p:spPr>
        </p:pic>
        <p:sp>
          <p:nvSpPr>
            <p:cNvPr id="23" name="Text Placeholder 2">
              <a:extLst>
                <a:ext uri="{FF2B5EF4-FFF2-40B4-BE49-F238E27FC236}">
                  <a16:creationId xmlns:a16="http://schemas.microsoft.com/office/drawing/2014/main" id="{6ADB88C6-806A-BE4F-B97A-610359D0002C}"/>
                </a:ext>
              </a:extLst>
            </p:cNvPr>
            <p:cNvSpPr txBox="1">
              <a:spLocks/>
            </p:cNvSpPr>
            <p:nvPr/>
          </p:nvSpPr>
          <p:spPr>
            <a:xfrm>
              <a:off x="5627775" y="3031929"/>
              <a:ext cx="1048415" cy="28427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1" i="0" u="none" strike="noStrike" kern="1200" cap="none" spc="0" normalizeH="0" baseline="0" noProof="0">
                  <a:ln>
                    <a:noFill/>
                  </a:ln>
                  <a:solidFill>
                    <a:schemeClr val="accent2"/>
                  </a:solidFill>
                  <a:effectLst/>
                  <a:uLnTx/>
                  <a:uFillTx/>
                  <a:latin typeface="Segoe Sans Text" pitchFamily="2" charset="0"/>
                  <a:cs typeface="Segoe Sans Text" pitchFamily="2" charset="0"/>
                </a:rPr>
                <a:t>Data Science</a:t>
              </a:r>
            </a:p>
          </p:txBody>
        </p:sp>
        <p:sp>
          <p:nvSpPr>
            <p:cNvPr id="24" name="Text Placeholder 2">
              <a:extLst>
                <a:ext uri="{FF2B5EF4-FFF2-40B4-BE49-F238E27FC236}">
                  <a16:creationId xmlns:a16="http://schemas.microsoft.com/office/drawing/2014/main" id="{81B7637B-C054-8842-A590-CDE29E16CCA4}"/>
                </a:ext>
              </a:extLst>
            </p:cNvPr>
            <p:cNvSpPr txBox="1">
              <a:spLocks/>
            </p:cNvSpPr>
            <p:nvPr/>
          </p:nvSpPr>
          <p:spPr>
            <a:xfrm>
              <a:off x="5436151" y="3452986"/>
              <a:ext cx="1411688" cy="2857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2F2F2F"/>
                  </a:solidFill>
                  <a:effectLst/>
                  <a:uLnTx/>
                  <a:uFillTx/>
                  <a:latin typeface="Segoe Sans Text" pitchFamily="2" charset="0"/>
                  <a:cs typeface="Segoe Sans Text" pitchFamily="2" charset="0"/>
                </a:rPr>
                <a:t>Synapse</a:t>
              </a:r>
              <a:endParaRPr kumimoji="0" lang="en-US" sz="1100" b="0" i="0" u="none" strike="noStrike" kern="1200" cap="none" spc="0" normalizeH="0" baseline="0" noProof="0">
                <a:ln>
                  <a:noFill/>
                </a:ln>
                <a:solidFill>
                  <a:srgbClr val="2F2F2F"/>
                </a:solidFill>
                <a:effectLst/>
                <a:uLnTx/>
                <a:uFillTx/>
                <a:latin typeface="Segoe Sans Text" pitchFamily="2" charset="0"/>
                <a:cs typeface="Segoe Sans Text" pitchFamily="2" charset="0"/>
              </a:endParaRPr>
            </a:p>
          </p:txBody>
        </p:sp>
      </p:grpSp>
      <p:grpSp>
        <p:nvGrpSpPr>
          <p:cNvPr id="25" name="Group 24" descr="Real Time box with Real Time icon and Synapse subtitle">
            <a:extLst>
              <a:ext uri="{FF2B5EF4-FFF2-40B4-BE49-F238E27FC236}">
                <a16:creationId xmlns:a16="http://schemas.microsoft.com/office/drawing/2014/main" id="{53956CDA-56AD-ED4C-B6CA-DA1295F7F88E}"/>
              </a:ext>
            </a:extLst>
          </p:cNvPr>
          <p:cNvGrpSpPr/>
          <p:nvPr/>
        </p:nvGrpSpPr>
        <p:grpSpPr>
          <a:xfrm>
            <a:off x="6928561" y="2097036"/>
            <a:ext cx="1415356" cy="1533698"/>
            <a:chOff x="6969388" y="2349030"/>
            <a:chExt cx="1415356" cy="1533698"/>
          </a:xfrm>
        </p:grpSpPr>
        <p:sp>
          <p:nvSpPr>
            <p:cNvPr id="26" name="Rounded Rectangle 25">
              <a:extLst>
                <a:ext uri="{FF2B5EF4-FFF2-40B4-BE49-F238E27FC236}">
                  <a16:creationId xmlns:a16="http://schemas.microsoft.com/office/drawing/2014/main" id="{97759B07-F967-5C49-B70B-C6FAB7B57497}"/>
                </a:ext>
                <a:ext uri="{C183D7F6-B498-43B3-948B-1728B52AA6E4}">
                  <adec:decorative xmlns:adec="http://schemas.microsoft.com/office/drawing/2017/decorative" val="1"/>
                </a:ext>
              </a:extLst>
            </p:cNvPr>
            <p:cNvSpPr/>
            <p:nvPr/>
          </p:nvSpPr>
          <p:spPr bwMode="auto">
            <a:xfrm>
              <a:off x="6973056" y="2349030"/>
              <a:ext cx="1411688" cy="1533698"/>
            </a:xfrm>
            <a:prstGeom prst="roundRect">
              <a:avLst>
                <a:gd name="adj" fmla="val 3999"/>
              </a:avLst>
            </a:prstGeom>
            <a:solidFill>
              <a:srgbClr val="FFFFFF"/>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7" name="Picture 26" descr="Data Explorer Logo">
              <a:extLst>
                <a:ext uri="{FF2B5EF4-FFF2-40B4-BE49-F238E27FC236}">
                  <a16:creationId xmlns:a16="http://schemas.microsoft.com/office/drawing/2014/main" id="{8D691969-2AA9-D141-8288-0037A2A78BC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479480" y="2540280"/>
              <a:ext cx="381140" cy="381885"/>
            </a:xfrm>
            <a:prstGeom prst="rect">
              <a:avLst/>
            </a:prstGeom>
          </p:spPr>
        </p:pic>
        <p:sp>
          <p:nvSpPr>
            <p:cNvPr id="28" name="Text Placeholder 2">
              <a:extLst>
                <a:ext uri="{FF2B5EF4-FFF2-40B4-BE49-F238E27FC236}">
                  <a16:creationId xmlns:a16="http://schemas.microsoft.com/office/drawing/2014/main" id="{9430DF0C-DC37-9C43-AA39-A225F72B975F}"/>
                </a:ext>
              </a:extLst>
            </p:cNvPr>
            <p:cNvSpPr txBox="1">
              <a:spLocks/>
            </p:cNvSpPr>
            <p:nvPr/>
          </p:nvSpPr>
          <p:spPr>
            <a:xfrm>
              <a:off x="6969388" y="3031929"/>
              <a:ext cx="1411690" cy="2857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1" i="0" u="none" strike="noStrike" kern="1200" cap="none" spc="0" normalizeH="0" baseline="0" noProof="0">
                  <a:ln>
                    <a:noFill/>
                  </a:ln>
                  <a:solidFill>
                    <a:schemeClr val="accent2"/>
                  </a:solidFill>
                  <a:effectLst/>
                  <a:uLnTx/>
                  <a:uFillTx/>
                  <a:latin typeface="Segoe Sans Text" pitchFamily="2" charset="0"/>
                  <a:cs typeface="Segoe Sans Text" pitchFamily="2" charset="0"/>
                </a:rPr>
                <a:t>Real Time Analytics</a:t>
              </a:r>
            </a:p>
          </p:txBody>
        </p:sp>
        <p:sp>
          <p:nvSpPr>
            <p:cNvPr id="29" name="Text Placeholder 2">
              <a:extLst>
                <a:ext uri="{FF2B5EF4-FFF2-40B4-BE49-F238E27FC236}">
                  <a16:creationId xmlns:a16="http://schemas.microsoft.com/office/drawing/2014/main" id="{0D4AAF3B-6F74-3046-9CBD-6AF1C2954706}"/>
                </a:ext>
              </a:extLst>
            </p:cNvPr>
            <p:cNvSpPr txBox="1">
              <a:spLocks/>
            </p:cNvSpPr>
            <p:nvPr/>
          </p:nvSpPr>
          <p:spPr>
            <a:xfrm>
              <a:off x="6969389" y="3470107"/>
              <a:ext cx="1411688" cy="2857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2F2F2F"/>
                  </a:solidFill>
                  <a:effectLst/>
                  <a:uLnTx/>
                  <a:uFillTx/>
                  <a:latin typeface="Segoe UI" panose="020B0502040204020203" pitchFamily="34" charset="0"/>
                  <a:ea typeface="+mn-ea"/>
                  <a:cs typeface="Segoe UI" panose="020B0502040204020203" pitchFamily="34" charset="0"/>
                </a:rPr>
                <a:t>Synapse</a:t>
              </a:r>
              <a:endParaRPr kumimoji="0" lang="en-US" sz="1100" b="0" i="0" u="none" strike="noStrike" kern="1200" cap="none" spc="0" normalizeH="0" baseline="0" noProof="0">
                <a:ln>
                  <a:noFill/>
                </a:ln>
                <a:solidFill>
                  <a:srgbClr val="2F2F2F"/>
                </a:solidFill>
                <a:effectLst/>
                <a:uLnTx/>
                <a:uFillTx/>
                <a:latin typeface="Segoe UI"/>
                <a:ea typeface="+mn-ea"/>
                <a:cs typeface="Segoe UI" panose="020B0502040204020203" pitchFamily="34" charset="0"/>
              </a:endParaRPr>
            </a:p>
          </p:txBody>
        </p:sp>
      </p:grpSp>
      <p:grpSp>
        <p:nvGrpSpPr>
          <p:cNvPr id="30" name="Group 29" descr="Business Intelligence box with Business Intelligence icon and Power Bi subtitle">
            <a:extLst>
              <a:ext uri="{FF2B5EF4-FFF2-40B4-BE49-F238E27FC236}">
                <a16:creationId xmlns:a16="http://schemas.microsoft.com/office/drawing/2014/main" id="{703C9BAC-7D77-F44A-9A70-9CCA904783E8}"/>
              </a:ext>
            </a:extLst>
          </p:cNvPr>
          <p:cNvGrpSpPr/>
          <p:nvPr/>
        </p:nvGrpSpPr>
        <p:grpSpPr>
          <a:xfrm>
            <a:off x="8459510" y="2097036"/>
            <a:ext cx="1412144" cy="1533698"/>
            <a:chOff x="8500337" y="2349030"/>
            <a:chExt cx="1412144" cy="1533698"/>
          </a:xfrm>
        </p:grpSpPr>
        <p:sp>
          <p:nvSpPr>
            <p:cNvPr id="31" name="Rounded Rectangle 30">
              <a:extLst>
                <a:ext uri="{FF2B5EF4-FFF2-40B4-BE49-F238E27FC236}">
                  <a16:creationId xmlns:a16="http://schemas.microsoft.com/office/drawing/2014/main" id="{65D1C814-32FA-9E46-BA75-CC93B10F2C81}"/>
                </a:ext>
                <a:ext uri="{C183D7F6-B498-43B3-948B-1728B52AA6E4}">
                  <adec:decorative xmlns:adec="http://schemas.microsoft.com/office/drawing/2017/decorative" val="1"/>
                </a:ext>
              </a:extLst>
            </p:cNvPr>
            <p:cNvSpPr/>
            <p:nvPr/>
          </p:nvSpPr>
          <p:spPr bwMode="auto">
            <a:xfrm>
              <a:off x="8500565" y="2349030"/>
              <a:ext cx="1411688" cy="1533698"/>
            </a:xfrm>
            <a:prstGeom prst="roundRect">
              <a:avLst>
                <a:gd name="adj" fmla="val 3999"/>
              </a:avLst>
            </a:prstGeom>
            <a:solidFill>
              <a:srgbClr val="FFFFFF"/>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32" name="Graphic 31" descr="Power BI Logo">
              <a:extLst>
                <a:ext uri="{FF2B5EF4-FFF2-40B4-BE49-F238E27FC236}">
                  <a16:creationId xmlns:a16="http://schemas.microsoft.com/office/drawing/2014/main" id="{8FE57089-4937-3342-BFAD-8C54FF6069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75667" y="2489540"/>
              <a:ext cx="483365" cy="483365"/>
            </a:xfrm>
            <a:prstGeom prst="rect">
              <a:avLst/>
            </a:prstGeom>
          </p:spPr>
        </p:pic>
        <p:sp>
          <p:nvSpPr>
            <p:cNvPr id="33" name="Text Placeholder 2">
              <a:extLst>
                <a:ext uri="{FF2B5EF4-FFF2-40B4-BE49-F238E27FC236}">
                  <a16:creationId xmlns:a16="http://schemas.microsoft.com/office/drawing/2014/main" id="{23610648-24D6-9F45-B76E-446410980F2C}"/>
                </a:ext>
              </a:extLst>
            </p:cNvPr>
            <p:cNvSpPr txBox="1">
              <a:spLocks/>
            </p:cNvSpPr>
            <p:nvPr/>
          </p:nvSpPr>
          <p:spPr>
            <a:xfrm>
              <a:off x="8500793" y="3031929"/>
              <a:ext cx="1411688" cy="2857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1" i="0" u="none" strike="noStrike" kern="1200" cap="none" spc="0" normalizeH="0" baseline="0" noProof="0">
                  <a:ln>
                    <a:noFill/>
                  </a:ln>
                  <a:solidFill>
                    <a:schemeClr val="accent2"/>
                  </a:solidFill>
                  <a:effectLst/>
                  <a:uLnTx/>
                  <a:uFillTx/>
                  <a:latin typeface="Segoe Sans Text" pitchFamily="2" charset="0"/>
                  <a:cs typeface="Segoe Sans Text" pitchFamily="2" charset="0"/>
                </a:rPr>
                <a:t>Business Intelligence</a:t>
              </a:r>
            </a:p>
          </p:txBody>
        </p:sp>
        <p:sp>
          <p:nvSpPr>
            <p:cNvPr id="34" name="Text Placeholder 2">
              <a:extLst>
                <a:ext uri="{FF2B5EF4-FFF2-40B4-BE49-F238E27FC236}">
                  <a16:creationId xmlns:a16="http://schemas.microsoft.com/office/drawing/2014/main" id="{E1CD908D-A0DF-5B49-BA66-B7A9934551C8}"/>
                </a:ext>
              </a:extLst>
            </p:cNvPr>
            <p:cNvSpPr txBox="1">
              <a:spLocks/>
            </p:cNvSpPr>
            <p:nvPr/>
          </p:nvSpPr>
          <p:spPr>
            <a:xfrm>
              <a:off x="8500337" y="3470107"/>
              <a:ext cx="1411688" cy="2857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2F2F2F"/>
                  </a:solidFill>
                  <a:effectLst/>
                  <a:uLnTx/>
                  <a:uFillTx/>
                  <a:latin typeface="Segoe Sans Text" pitchFamily="2" charset="0"/>
                  <a:cs typeface="Segoe Sans Text" pitchFamily="2" charset="0"/>
                </a:rPr>
                <a:t>Power BI</a:t>
              </a:r>
              <a:endParaRPr kumimoji="0" lang="en-US" sz="1100" b="0" i="0" u="none" strike="noStrike" kern="1200" cap="none" spc="0" normalizeH="0" baseline="0" noProof="0">
                <a:ln>
                  <a:noFill/>
                </a:ln>
                <a:solidFill>
                  <a:srgbClr val="2F2F2F"/>
                </a:solidFill>
                <a:effectLst/>
                <a:uLnTx/>
                <a:uFillTx/>
                <a:latin typeface="Segoe Sans Text" pitchFamily="2" charset="0"/>
                <a:cs typeface="Segoe Sans Text" pitchFamily="2" charset="0"/>
              </a:endParaRPr>
            </a:p>
          </p:txBody>
        </p:sp>
      </p:grpSp>
      <p:grpSp>
        <p:nvGrpSpPr>
          <p:cNvPr id="35" name="Group 34" descr="Applied Observability box with Applied Observability icon and Data activator subtitle">
            <a:extLst>
              <a:ext uri="{FF2B5EF4-FFF2-40B4-BE49-F238E27FC236}">
                <a16:creationId xmlns:a16="http://schemas.microsoft.com/office/drawing/2014/main" id="{43D16A2A-47E2-0F4B-8879-749F3EFB0E2A}"/>
              </a:ext>
            </a:extLst>
          </p:cNvPr>
          <p:cNvGrpSpPr/>
          <p:nvPr/>
        </p:nvGrpSpPr>
        <p:grpSpPr>
          <a:xfrm>
            <a:off x="9986563" y="2097036"/>
            <a:ext cx="1412144" cy="1533698"/>
            <a:chOff x="10027390" y="2349030"/>
            <a:chExt cx="1412144" cy="1533698"/>
          </a:xfrm>
        </p:grpSpPr>
        <p:sp>
          <p:nvSpPr>
            <p:cNvPr id="36" name="Rounded Rectangle 35">
              <a:extLst>
                <a:ext uri="{FF2B5EF4-FFF2-40B4-BE49-F238E27FC236}">
                  <a16:creationId xmlns:a16="http://schemas.microsoft.com/office/drawing/2014/main" id="{011FD66F-E742-254D-BC0F-7439F061494A}"/>
                </a:ext>
                <a:ext uri="{C183D7F6-B498-43B3-948B-1728B52AA6E4}">
                  <adec:decorative xmlns:adec="http://schemas.microsoft.com/office/drawing/2017/decorative" val="0"/>
                </a:ext>
              </a:extLst>
            </p:cNvPr>
            <p:cNvSpPr/>
            <p:nvPr/>
          </p:nvSpPr>
          <p:spPr bwMode="auto">
            <a:xfrm>
              <a:off x="10027618" y="2349030"/>
              <a:ext cx="1411688" cy="1533698"/>
            </a:xfrm>
            <a:prstGeom prst="roundRect">
              <a:avLst>
                <a:gd name="adj" fmla="val 3999"/>
              </a:avLst>
            </a:prstGeom>
            <a:solidFill>
              <a:srgbClr val="FFFFFF"/>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Text Placeholder 2" descr="Apple">
              <a:extLst>
                <a:ext uri="{FF2B5EF4-FFF2-40B4-BE49-F238E27FC236}">
                  <a16:creationId xmlns:a16="http://schemas.microsoft.com/office/drawing/2014/main" id="{A0EEC431-24DE-A149-A8F1-C8881D9C1D3A}"/>
                </a:ext>
              </a:extLst>
            </p:cNvPr>
            <p:cNvSpPr txBox="1">
              <a:spLocks/>
            </p:cNvSpPr>
            <p:nvPr/>
          </p:nvSpPr>
          <p:spPr>
            <a:xfrm>
              <a:off x="10027846" y="3031929"/>
              <a:ext cx="1411688" cy="2857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1" i="0" u="none" strike="noStrike" kern="1200" cap="none" spc="0" normalizeH="0" baseline="0" noProof="0">
                  <a:ln>
                    <a:noFill/>
                  </a:ln>
                  <a:solidFill>
                    <a:schemeClr val="accent2"/>
                  </a:solidFill>
                  <a:effectLst/>
                  <a:uLnTx/>
                  <a:uFillTx/>
                  <a:latin typeface="Segoe Sans Text" pitchFamily="2" charset="0"/>
                  <a:cs typeface="Segoe Sans Text" pitchFamily="2" charset="0"/>
                </a:rPr>
                <a:t>Applied Observability</a:t>
              </a:r>
            </a:p>
          </p:txBody>
        </p:sp>
        <p:sp>
          <p:nvSpPr>
            <p:cNvPr id="38" name="Text Placeholder 2">
              <a:extLst>
                <a:ext uri="{FF2B5EF4-FFF2-40B4-BE49-F238E27FC236}">
                  <a16:creationId xmlns:a16="http://schemas.microsoft.com/office/drawing/2014/main" id="{77A48200-09EB-4F41-A5EC-598C7AEB7B1C}"/>
                </a:ext>
              </a:extLst>
            </p:cNvPr>
            <p:cNvSpPr txBox="1">
              <a:spLocks/>
            </p:cNvSpPr>
            <p:nvPr/>
          </p:nvSpPr>
          <p:spPr>
            <a:xfrm>
              <a:off x="10027390" y="3470107"/>
              <a:ext cx="1411688" cy="2857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2F2F2F"/>
                  </a:solidFill>
                  <a:effectLst/>
                  <a:uLnTx/>
                  <a:uFillTx/>
                  <a:latin typeface="Segoe Sans Text" pitchFamily="2" charset="0"/>
                  <a:cs typeface="Segoe Sans Text" pitchFamily="2" charset="0"/>
                </a:rPr>
                <a:t>Data Activator</a:t>
              </a:r>
              <a:endParaRPr kumimoji="0" lang="en-US" sz="1100" b="0" i="0" u="none" strike="noStrike" kern="1200" cap="none" spc="0" normalizeH="0" baseline="0" noProof="0">
                <a:ln>
                  <a:noFill/>
                </a:ln>
                <a:solidFill>
                  <a:srgbClr val="2F2F2F"/>
                </a:solidFill>
                <a:effectLst/>
                <a:uLnTx/>
                <a:uFillTx/>
                <a:latin typeface="Segoe Sans Text" pitchFamily="2" charset="0"/>
                <a:cs typeface="Segoe Sans Text" pitchFamily="2" charset="0"/>
              </a:endParaRPr>
            </a:p>
          </p:txBody>
        </p:sp>
        <p:pic>
          <p:nvPicPr>
            <p:cNvPr id="39" name="Graphic 38">
              <a:extLst>
                <a:ext uri="{FF2B5EF4-FFF2-40B4-BE49-F238E27FC236}">
                  <a16:creationId xmlns:a16="http://schemas.microsoft.com/office/drawing/2014/main" id="{BBAE90F2-AA87-BE43-837C-65198DA41D4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36409" y="2502622"/>
              <a:ext cx="457200" cy="457200"/>
            </a:xfrm>
            <a:prstGeom prst="rect">
              <a:avLst/>
            </a:prstGeom>
          </p:spPr>
        </p:pic>
      </p:grpSp>
      <p:grpSp>
        <p:nvGrpSpPr>
          <p:cNvPr id="40" name="Group 39" descr="Powered by AI with Copilot title with Copilot icon">
            <a:extLst>
              <a:ext uri="{FF2B5EF4-FFF2-40B4-BE49-F238E27FC236}">
                <a16:creationId xmlns:a16="http://schemas.microsoft.com/office/drawing/2014/main" id="{7F38BC44-5B55-F24B-81A6-2A118C4C2C99}"/>
              </a:ext>
            </a:extLst>
          </p:cNvPr>
          <p:cNvGrpSpPr/>
          <p:nvPr/>
        </p:nvGrpSpPr>
        <p:grpSpPr>
          <a:xfrm>
            <a:off x="4388601" y="3837339"/>
            <a:ext cx="4751556" cy="428846"/>
            <a:chOff x="4891758" y="3956981"/>
            <a:chExt cx="4751556" cy="428846"/>
          </a:xfrm>
        </p:grpSpPr>
        <p:sp>
          <p:nvSpPr>
            <p:cNvPr id="41" name="Rectangle 40">
              <a:extLst>
                <a:ext uri="{FF2B5EF4-FFF2-40B4-BE49-F238E27FC236}">
                  <a16:creationId xmlns:a16="http://schemas.microsoft.com/office/drawing/2014/main" id="{C479074D-F8BA-7148-BD1E-6ABF21D47888}"/>
                </a:ext>
                <a:ext uri="{C183D7F6-B498-43B3-948B-1728B52AA6E4}">
                  <adec:decorative xmlns:adec="http://schemas.microsoft.com/office/drawing/2017/decorative" val="1"/>
                </a:ext>
              </a:extLst>
            </p:cNvPr>
            <p:cNvSpPr/>
            <p:nvPr/>
          </p:nvSpPr>
          <p:spPr>
            <a:xfrm>
              <a:off x="4891758" y="4052808"/>
              <a:ext cx="4202360" cy="302145"/>
            </a:xfrm>
            <a:prstGeom prst="rect">
              <a:avLst/>
            </a:prstGeom>
            <a:solidFill>
              <a:srgbClr val="FFFE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cs typeface="Segoe Sans Text" pitchFamily="2" charset="0"/>
              </a:endParaRPr>
            </a:p>
          </p:txBody>
        </p:sp>
        <p:grpSp>
          <p:nvGrpSpPr>
            <p:cNvPr id="42" name="Group 41">
              <a:extLst>
                <a:ext uri="{FF2B5EF4-FFF2-40B4-BE49-F238E27FC236}">
                  <a16:creationId xmlns:a16="http://schemas.microsoft.com/office/drawing/2014/main" id="{7C4CAD3B-219D-C542-AAD5-697C3B985A4A}"/>
                </a:ext>
              </a:extLst>
            </p:cNvPr>
            <p:cNvGrpSpPr/>
            <p:nvPr/>
          </p:nvGrpSpPr>
          <p:grpSpPr>
            <a:xfrm>
              <a:off x="5048171" y="3956981"/>
              <a:ext cx="4595143" cy="428846"/>
              <a:chOff x="4873917" y="4086463"/>
              <a:chExt cx="4408935" cy="428846"/>
            </a:xfrm>
            <a:noFill/>
          </p:grpSpPr>
          <p:sp>
            <p:nvSpPr>
              <p:cNvPr id="43" name="Text Placeholder 2">
                <a:extLst>
                  <a:ext uri="{FF2B5EF4-FFF2-40B4-BE49-F238E27FC236}">
                    <a16:creationId xmlns:a16="http://schemas.microsoft.com/office/drawing/2014/main" id="{08D3712A-0809-8B42-AF2E-6873164AB65D}"/>
                  </a:ext>
                </a:extLst>
              </p:cNvPr>
              <p:cNvSpPr txBox="1">
                <a:spLocks/>
              </p:cNvSpPr>
              <p:nvPr/>
            </p:nvSpPr>
            <p:spPr>
              <a:xfrm>
                <a:off x="5366647" y="4178109"/>
                <a:ext cx="3916205" cy="285795"/>
              </a:xfrm>
              <a:prstGeom prst="rect">
                <a:avLst/>
              </a:prstGeom>
              <a:grpFill/>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1" i="0" u="none" strike="noStrike" kern="1200" cap="none" spc="0" normalizeH="0" baseline="0" noProof="0">
                    <a:ln>
                      <a:noFill/>
                    </a:ln>
                    <a:solidFill>
                      <a:schemeClr val="accent2"/>
                    </a:solidFill>
                    <a:effectLst/>
                    <a:uLnTx/>
                    <a:uFillTx/>
                    <a:latin typeface="Segoe Sans Text" pitchFamily="2" charset="0"/>
                    <a:cs typeface="Segoe Sans Text" pitchFamily="2" charset="0"/>
                  </a:rPr>
                  <a:t>Powered by AI with Copilot in Microsoft Fabric</a:t>
                </a:r>
              </a:p>
            </p:txBody>
          </p:sp>
          <p:pic>
            <p:nvPicPr>
              <p:cNvPr id="44" name="Picture 43" descr="Copilot icon">
                <a:extLst>
                  <a:ext uri="{FF2B5EF4-FFF2-40B4-BE49-F238E27FC236}">
                    <a16:creationId xmlns:a16="http://schemas.microsoft.com/office/drawing/2014/main" id="{4D873016-AB1E-B04E-B7AA-48412FBFDFB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873917" y="4086463"/>
                <a:ext cx="365775" cy="428846"/>
              </a:xfrm>
              <a:prstGeom prst="rect">
                <a:avLst/>
              </a:prstGeom>
              <a:grpFill/>
              <a:ln>
                <a:noFill/>
                <a:headEnd type="none" w="med" len="med"/>
                <a:tailEnd type="none" w="med" len="med"/>
              </a:ln>
              <a:effectLst/>
            </p:spPr>
          </p:pic>
        </p:grpSp>
      </p:grpSp>
      <p:sp>
        <p:nvSpPr>
          <p:cNvPr id="50" name="Rounded Rectangle 30">
            <a:extLst>
              <a:ext uri="{FF2B5EF4-FFF2-40B4-BE49-F238E27FC236}">
                <a16:creationId xmlns:a16="http://schemas.microsoft.com/office/drawing/2014/main" id="{5DC947BE-9939-CD48-A5E9-144D4B8DB15B}"/>
              </a:ext>
              <a:ext uri="{C183D7F6-B498-43B3-948B-1728B52AA6E4}">
                <adec:decorative xmlns:adec="http://schemas.microsoft.com/office/drawing/2017/decorative" val="1"/>
              </a:ext>
            </a:extLst>
          </p:cNvPr>
          <p:cNvSpPr/>
          <p:nvPr/>
        </p:nvSpPr>
        <p:spPr bwMode="auto">
          <a:xfrm>
            <a:off x="793292" y="4394272"/>
            <a:ext cx="10605416" cy="789514"/>
          </a:xfrm>
          <a:prstGeom prst="roundRect">
            <a:avLst>
              <a:gd name="adj" fmla="val 3999"/>
            </a:avLst>
          </a:prstGeom>
          <a:solidFill>
            <a:srgbClr val="FFFFFF"/>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pitchFamily="2" charset="0"/>
              <a:ea typeface="Segoe UI" pitchFamily="34" charset="0"/>
              <a:cs typeface="Segoe Sans Text" pitchFamily="2" charset="0"/>
            </a:endParaRPr>
          </a:p>
        </p:txBody>
      </p:sp>
      <p:grpSp>
        <p:nvGrpSpPr>
          <p:cNvPr id="51" name="Group 50" descr="Unified data foundation logo and Unified data foundation text with OneLake subtitle.&#10;">
            <a:extLst>
              <a:ext uri="{FF2B5EF4-FFF2-40B4-BE49-F238E27FC236}">
                <a16:creationId xmlns:a16="http://schemas.microsoft.com/office/drawing/2014/main" id="{CB0E76EA-7D72-D442-9F4F-27ED3C0A94E1}"/>
              </a:ext>
            </a:extLst>
          </p:cNvPr>
          <p:cNvGrpSpPr/>
          <p:nvPr/>
        </p:nvGrpSpPr>
        <p:grpSpPr>
          <a:xfrm>
            <a:off x="4543257" y="4548466"/>
            <a:ext cx="3602850" cy="475828"/>
            <a:chOff x="1057679" y="4583885"/>
            <a:chExt cx="3602850" cy="475828"/>
          </a:xfrm>
        </p:grpSpPr>
        <p:pic>
          <p:nvPicPr>
            <p:cNvPr id="52" name="Picture 51" descr="OneLake Logo">
              <a:extLst>
                <a:ext uri="{FF2B5EF4-FFF2-40B4-BE49-F238E27FC236}">
                  <a16:creationId xmlns:a16="http://schemas.microsoft.com/office/drawing/2014/main" id="{0EFC92DA-381A-0A47-A69B-52758F06EB0B}"/>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1057679" y="4622165"/>
              <a:ext cx="408889" cy="409689"/>
            </a:xfrm>
            <a:prstGeom prst="rect">
              <a:avLst/>
            </a:prstGeom>
          </p:spPr>
        </p:pic>
        <p:sp>
          <p:nvSpPr>
            <p:cNvPr id="53" name="Text Placeholder 2">
              <a:extLst>
                <a:ext uri="{FF2B5EF4-FFF2-40B4-BE49-F238E27FC236}">
                  <a16:creationId xmlns:a16="http://schemas.microsoft.com/office/drawing/2014/main" id="{E7766F07-C3CC-3A41-8D18-0A7F0A404521}"/>
                </a:ext>
              </a:extLst>
            </p:cNvPr>
            <p:cNvSpPr txBox="1">
              <a:spLocks/>
            </p:cNvSpPr>
            <p:nvPr/>
          </p:nvSpPr>
          <p:spPr>
            <a:xfrm>
              <a:off x="1577721" y="4583885"/>
              <a:ext cx="3082808" cy="27388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1" i="0" u="none" strike="noStrike" kern="1200" cap="none" spc="0" normalizeH="0" baseline="0" noProof="0">
                  <a:ln>
                    <a:noFill/>
                  </a:ln>
                  <a:solidFill>
                    <a:schemeClr val="accent2"/>
                  </a:solidFill>
                  <a:effectLst/>
                  <a:uLnTx/>
                  <a:uFillTx/>
                  <a:latin typeface="Segoe Sans Text" pitchFamily="2" charset="0"/>
                  <a:cs typeface="Segoe Sans Text" pitchFamily="2" charset="0"/>
                </a:rPr>
                <a:t>Unified data foundation</a:t>
              </a:r>
            </a:p>
          </p:txBody>
        </p:sp>
        <p:sp>
          <p:nvSpPr>
            <p:cNvPr id="54" name="Text Placeholder 2">
              <a:extLst>
                <a:ext uri="{FF2B5EF4-FFF2-40B4-BE49-F238E27FC236}">
                  <a16:creationId xmlns:a16="http://schemas.microsoft.com/office/drawing/2014/main" id="{41C0C836-C9A9-6049-B3BA-FA7D57B7A7EB}"/>
                </a:ext>
              </a:extLst>
            </p:cNvPr>
            <p:cNvSpPr txBox="1">
              <a:spLocks/>
            </p:cNvSpPr>
            <p:nvPr/>
          </p:nvSpPr>
          <p:spPr>
            <a:xfrm>
              <a:off x="1577722" y="4773918"/>
              <a:ext cx="1963918" cy="2857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err="1">
                  <a:ln>
                    <a:noFill/>
                  </a:ln>
                  <a:solidFill>
                    <a:srgbClr val="2F2F2F"/>
                  </a:solidFill>
                  <a:effectLst/>
                  <a:uLnTx/>
                  <a:uFillTx/>
                  <a:latin typeface="Segoe Sans Text" pitchFamily="2" charset="0"/>
                  <a:cs typeface="Segoe Sans Text" pitchFamily="2" charset="0"/>
                </a:rPr>
                <a:t>OneLake</a:t>
              </a:r>
              <a:endParaRPr kumimoji="0" lang="en-US" sz="1100" b="0" i="0" u="none" strike="noStrike" kern="1200" cap="none" spc="0" normalizeH="0" baseline="0" noProof="0">
                <a:ln>
                  <a:noFill/>
                </a:ln>
                <a:solidFill>
                  <a:srgbClr val="2F2F2F"/>
                </a:solidFill>
                <a:effectLst/>
                <a:uLnTx/>
                <a:uFillTx/>
                <a:latin typeface="Segoe Sans Text" pitchFamily="2" charset="0"/>
                <a:cs typeface="Segoe Sans Text" pitchFamily="2" charset="0"/>
              </a:endParaRPr>
            </a:p>
          </p:txBody>
        </p:sp>
      </p:grpSp>
      <p:sp>
        <p:nvSpPr>
          <p:cNvPr id="55" name="Rounded Rectangle 32">
            <a:extLst>
              <a:ext uri="{FF2B5EF4-FFF2-40B4-BE49-F238E27FC236}">
                <a16:creationId xmlns:a16="http://schemas.microsoft.com/office/drawing/2014/main" id="{86FB540C-7E63-6745-9D1F-6A840D6CC6BB}"/>
              </a:ext>
              <a:ext uri="{C183D7F6-B498-43B3-948B-1728B52AA6E4}">
                <adec:decorative xmlns:adec="http://schemas.microsoft.com/office/drawing/2017/decorative" val="1"/>
              </a:ext>
            </a:extLst>
          </p:cNvPr>
          <p:cNvSpPr/>
          <p:nvPr/>
        </p:nvSpPr>
        <p:spPr bwMode="auto">
          <a:xfrm>
            <a:off x="793291" y="5332926"/>
            <a:ext cx="10605416" cy="789514"/>
          </a:xfrm>
          <a:prstGeom prst="roundRect">
            <a:avLst>
              <a:gd name="adj" fmla="val 3999"/>
            </a:avLst>
          </a:prstGeom>
          <a:solidFill>
            <a:srgbClr val="FFFFFF"/>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pitchFamily="2" charset="0"/>
              <a:ea typeface="Segoe UI" pitchFamily="34" charset="0"/>
              <a:cs typeface="Segoe Sans Text" pitchFamily="2" charset="0"/>
            </a:endParaRPr>
          </a:p>
        </p:txBody>
      </p:sp>
      <p:sp>
        <p:nvSpPr>
          <p:cNvPr id="58" name="Text Placeholder 2">
            <a:extLst>
              <a:ext uri="{FF2B5EF4-FFF2-40B4-BE49-F238E27FC236}">
                <a16:creationId xmlns:a16="http://schemas.microsoft.com/office/drawing/2014/main" id="{B099C72A-C927-AF4E-8141-6B58DBB3954C}"/>
              </a:ext>
            </a:extLst>
          </p:cNvPr>
          <p:cNvSpPr txBox="1">
            <a:spLocks/>
          </p:cNvSpPr>
          <p:nvPr/>
        </p:nvSpPr>
        <p:spPr>
          <a:xfrm>
            <a:off x="5079747" y="5489769"/>
            <a:ext cx="3071842" cy="27388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1" i="0" u="none" strike="noStrike" kern="1200" cap="none" spc="0" normalizeH="0" baseline="0" noProof="0" dirty="0">
                <a:ln>
                  <a:noFill/>
                </a:ln>
                <a:solidFill>
                  <a:schemeClr val="accent2"/>
                </a:solidFill>
                <a:effectLst/>
                <a:uLnTx/>
                <a:uFillTx/>
                <a:latin typeface="Segoe Sans Text" pitchFamily="2" charset="0"/>
                <a:cs typeface="Segoe Sans Text" pitchFamily="2" charset="0"/>
              </a:rPr>
              <a:t>Persistent data governance and security </a:t>
            </a:r>
          </a:p>
        </p:txBody>
      </p:sp>
      <p:sp>
        <p:nvSpPr>
          <p:cNvPr id="59" name="Text Placeholder 2">
            <a:extLst>
              <a:ext uri="{FF2B5EF4-FFF2-40B4-BE49-F238E27FC236}">
                <a16:creationId xmlns:a16="http://schemas.microsoft.com/office/drawing/2014/main" id="{9114B07B-787A-F44D-839B-9CCBAC349A66}"/>
              </a:ext>
            </a:extLst>
          </p:cNvPr>
          <p:cNvSpPr txBox="1">
            <a:spLocks/>
          </p:cNvSpPr>
          <p:nvPr/>
        </p:nvSpPr>
        <p:spPr>
          <a:xfrm>
            <a:off x="5079748" y="5679802"/>
            <a:ext cx="1963918" cy="2857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2F2F2F"/>
                </a:solidFill>
                <a:effectLst/>
                <a:uLnTx/>
                <a:uFillTx/>
                <a:latin typeface="Segoe Sans Text" pitchFamily="2" charset="0"/>
                <a:cs typeface="Segoe Sans Text" pitchFamily="2" charset="0"/>
              </a:rPr>
              <a:t>Purview</a:t>
            </a:r>
            <a:endParaRPr kumimoji="0" lang="en-US" sz="1100" b="0" i="0" u="none" strike="noStrike" kern="1200" cap="none" spc="0" normalizeH="0" baseline="0" noProof="0">
              <a:ln>
                <a:noFill/>
              </a:ln>
              <a:solidFill>
                <a:srgbClr val="2F2F2F"/>
              </a:solidFill>
              <a:effectLst/>
              <a:uLnTx/>
              <a:uFillTx/>
              <a:latin typeface="Segoe Sans Text" pitchFamily="2" charset="0"/>
              <a:cs typeface="Segoe Sans Text" pitchFamily="2" charset="0"/>
            </a:endParaRPr>
          </a:p>
        </p:txBody>
      </p:sp>
      <p:sp>
        <p:nvSpPr>
          <p:cNvPr id="63" name="Freeform: Shape 30">
            <a:extLst>
              <a:ext uri="{FF2B5EF4-FFF2-40B4-BE49-F238E27FC236}">
                <a16:creationId xmlns:a16="http://schemas.microsoft.com/office/drawing/2014/main" id="{46317294-042D-5A47-A390-2A2C94749CBC}"/>
              </a:ext>
              <a:ext uri="{C183D7F6-B498-43B3-948B-1728B52AA6E4}">
                <adec:decorative xmlns:adec="http://schemas.microsoft.com/office/drawing/2017/decorative" val="1"/>
              </a:ext>
            </a:extLst>
          </p:cNvPr>
          <p:cNvSpPr>
            <a:spLocks/>
          </p:cNvSpPr>
          <p:nvPr/>
        </p:nvSpPr>
        <p:spPr bwMode="auto">
          <a:xfrm rot="16200000" flipH="1" flipV="1">
            <a:off x="7575608" y="75880"/>
            <a:ext cx="2357315" cy="5656244"/>
          </a:xfrm>
          <a:custGeom>
            <a:avLst/>
            <a:gdLst>
              <a:gd name="connsiteX0" fmla="*/ 3538635 w 3538635"/>
              <a:gd name="connsiteY0" fmla="*/ 5657849 h 5657849"/>
              <a:gd name="connsiteX1" fmla="*/ 3538635 w 3538635"/>
              <a:gd name="connsiteY1" fmla="*/ 246255 h 5657849"/>
              <a:gd name="connsiteX2" fmla="*/ 3292381 w 3538635"/>
              <a:gd name="connsiteY2" fmla="*/ 0 h 5657849"/>
              <a:gd name="connsiteX3" fmla="*/ 246254 w 3538635"/>
              <a:gd name="connsiteY3" fmla="*/ 0 h 5657849"/>
              <a:gd name="connsiteX4" fmla="*/ 0 w 3538635"/>
              <a:gd name="connsiteY4" fmla="*/ 246255 h 5657849"/>
              <a:gd name="connsiteX5" fmla="*/ 0 w 3538635"/>
              <a:gd name="connsiteY5" fmla="*/ 5657849 h 5657849"/>
              <a:gd name="connsiteX0" fmla="*/ 3538635 w 3630075"/>
              <a:gd name="connsiteY0" fmla="*/ 5657849 h 5749289"/>
              <a:gd name="connsiteX1" fmla="*/ 3538635 w 3630075"/>
              <a:gd name="connsiteY1" fmla="*/ 246255 h 5749289"/>
              <a:gd name="connsiteX2" fmla="*/ 3292381 w 3630075"/>
              <a:gd name="connsiteY2" fmla="*/ 0 h 5749289"/>
              <a:gd name="connsiteX3" fmla="*/ 246254 w 3630075"/>
              <a:gd name="connsiteY3" fmla="*/ 0 h 5749289"/>
              <a:gd name="connsiteX4" fmla="*/ 0 w 3630075"/>
              <a:gd name="connsiteY4" fmla="*/ 246255 h 5749289"/>
              <a:gd name="connsiteX5" fmla="*/ 0 w 3630075"/>
              <a:gd name="connsiteY5" fmla="*/ 5657849 h 5749289"/>
              <a:gd name="connsiteX6" fmla="*/ 3630075 w 3630075"/>
              <a:gd name="connsiteY6" fmla="*/ 5749289 h 5749289"/>
              <a:gd name="connsiteX0" fmla="*/ 3538635 w 3538635"/>
              <a:gd name="connsiteY0" fmla="*/ 5657849 h 5657849"/>
              <a:gd name="connsiteX1" fmla="*/ 3538635 w 3538635"/>
              <a:gd name="connsiteY1" fmla="*/ 246255 h 5657849"/>
              <a:gd name="connsiteX2" fmla="*/ 3292381 w 3538635"/>
              <a:gd name="connsiteY2" fmla="*/ 0 h 5657849"/>
              <a:gd name="connsiteX3" fmla="*/ 246254 w 3538635"/>
              <a:gd name="connsiteY3" fmla="*/ 0 h 5657849"/>
              <a:gd name="connsiteX4" fmla="*/ 0 w 3538635"/>
              <a:gd name="connsiteY4" fmla="*/ 246255 h 5657849"/>
              <a:gd name="connsiteX5" fmla="*/ 0 w 3538635"/>
              <a:gd name="connsiteY5" fmla="*/ 5657849 h 5657849"/>
              <a:gd name="connsiteX0" fmla="*/ 3538635 w 3538635"/>
              <a:gd name="connsiteY0" fmla="*/ 246255 h 5657849"/>
              <a:gd name="connsiteX1" fmla="*/ 3292381 w 3538635"/>
              <a:gd name="connsiteY1" fmla="*/ 0 h 5657849"/>
              <a:gd name="connsiteX2" fmla="*/ 246254 w 3538635"/>
              <a:gd name="connsiteY2" fmla="*/ 0 h 5657849"/>
              <a:gd name="connsiteX3" fmla="*/ 0 w 3538635"/>
              <a:gd name="connsiteY3" fmla="*/ 246255 h 5657849"/>
              <a:gd name="connsiteX4" fmla="*/ 0 w 3538635"/>
              <a:gd name="connsiteY4" fmla="*/ 5657849 h 5657849"/>
              <a:gd name="connsiteX0" fmla="*/ 3292381 w 3292381"/>
              <a:gd name="connsiteY0" fmla="*/ 0 h 5657849"/>
              <a:gd name="connsiteX1" fmla="*/ 246254 w 3292381"/>
              <a:gd name="connsiteY1" fmla="*/ 0 h 5657849"/>
              <a:gd name="connsiteX2" fmla="*/ 0 w 3292381"/>
              <a:gd name="connsiteY2" fmla="*/ 246255 h 5657849"/>
              <a:gd name="connsiteX3" fmla="*/ 0 w 3292381"/>
              <a:gd name="connsiteY3" fmla="*/ 5657849 h 5657849"/>
            </a:gdLst>
            <a:ahLst/>
            <a:cxnLst>
              <a:cxn ang="0">
                <a:pos x="connsiteX0" y="connsiteY0"/>
              </a:cxn>
              <a:cxn ang="0">
                <a:pos x="connsiteX1" y="connsiteY1"/>
              </a:cxn>
              <a:cxn ang="0">
                <a:pos x="connsiteX2" y="connsiteY2"/>
              </a:cxn>
              <a:cxn ang="0">
                <a:pos x="connsiteX3" y="connsiteY3"/>
              </a:cxn>
            </a:cxnLst>
            <a:rect l="l" t="t" r="r" b="b"/>
            <a:pathLst>
              <a:path w="3292381" h="5657849">
                <a:moveTo>
                  <a:pt x="3292381" y="0"/>
                </a:moveTo>
                <a:lnTo>
                  <a:pt x="246254" y="0"/>
                </a:lnTo>
                <a:cubicBezTo>
                  <a:pt x="110252" y="0"/>
                  <a:pt x="0" y="110253"/>
                  <a:pt x="0" y="246255"/>
                </a:cubicBezTo>
                <a:lnTo>
                  <a:pt x="0" y="5657849"/>
                </a:lnTo>
              </a:path>
            </a:pathLst>
          </a:custGeom>
          <a:noFill/>
          <a:ln w="9525" cap="flat" cmpd="sng" algn="ctr">
            <a:gradFill>
              <a:gsLst>
                <a:gs pos="0">
                  <a:schemeClr val="accent2"/>
                </a:gs>
                <a:gs pos="84000">
                  <a:schemeClr val="accent1">
                    <a:lumMod val="60000"/>
                    <a:lumOff val="40000"/>
                  </a:schemeClr>
                </a:gs>
                <a:gs pos="45000">
                  <a:schemeClr val="bg2"/>
                </a:gs>
              </a:gsLst>
              <a:lin ang="5400000" scaled="1"/>
            </a:grad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6" name="Freeform: Shape 3">
            <a:extLst>
              <a:ext uri="{FF2B5EF4-FFF2-40B4-BE49-F238E27FC236}">
                <a16:creationId xmlns:a16="http://schemas.microsoft.com/office/drawing/2014/main" id="{CDEDDC5A-4C9D-5A4A-843D-E156C093BF59}"/>
              </a:ext>
              <a:ext uri="{C183D7F6-B498-43B3-948B-1728B52AA6E4}">
                <adec:decorative xmlns:adec="http://schemas.microsoft.com/office/drawing/2017/decorative" val="1"/>
              </a:ext>
            </a:extLst>
          </p:cNvPr>
          <p:cNvSpPr>
            <a:spLocks/>
          </p:cNvSpPr>
          <p:nvPr/>
        </p:nvSpPr>
        <p:spPr bwMode="auto">
          <a:xfrm rot="5400000" flipV="1">
            <a:off x="2101844" y="258362"/>
            <a:ext cx="2357315" cy="5291283"/>
          </a:xfrm>
          <a:custGeom>
            <a:avLst/>
            <a:gdLst>
              <a:gd name="connsiteX0" fmla="*/ 3538635 w 3538635"/>
              <a:gd name="connsiteY0" fmla="*/ 5657849 h 5657849"/>
              <a:gd name="connsiteX1" fmla="*/ 3538635 w 3538635"/>
              <a:gd name="connsiteY1" fmla="*/ 246255 h 5657849"/>
              <a:gd name="connsiteX2" fmla="*/ 3292381 w 3538635"/>
              <a:gd name="connsiteY2" fmla="*/ 0 h 5657849"/>
              <a:gd name="connsiteX3" fmla="*/ 246254 w 3538635"/>
              <a:gd name="connsiteY3" fmla="*/ 0 h 5657849"/>
              <a:gd name="connsiteX4" fmla="*/ 0 w 3538635"/>
              <a:gd name="connsiteY4" fmla="*/ 246255 h 5657849"/>
              <a:gd name="connsiteX5" fmla="*/ 0 w 3538635"/>
              <a:gd name="connsiteY5" fmla="*/ 5657849 h 5657849"/>
              <a:gd name="connsiteX0" fmla="*/ 3538635 w 3630075"/>
              <a:gd name="connsiteY0" fmla="*/ 5657849 h 5749289"/>
              <a:gd name="connsiteX1" fmla="*/ 3538635 w 3630075"/>
              <a:gd name="connsiteY1" fmla="*/ 246255 h 5749289"/>
              <a:gd name="connsiteX2" fmla="*/ 3292381 w 3630075"/>
              <a:gd name="connsiteY2" fmla="*/ 0 h 5749289"/>
              <a:gd name="connsiteX3" fmla="*/ 246254 w 3630075"/>
              <a:gd name="connsiteY3" fmla="*/ 0 h 5749289"/>
              <a:gd name="connsiteX4" fmla="*/ 0 w 3630075"/>
              <a:gd name="connsiteY4" fmla="*/ 246255 h 5749289"/>
              <a:gd name="connsiteX5" fmla="*/ 0 w 3630075"/>
              <a:gd name="connsiteY5" fmla="*/ 5657849 h 5749289"/>
              <a:gd name="connsiteX6" fmla="*/ 3630075 w 3630075"/>
              <a:gd name="connsiteY6" fmla="*/ 5749289 h 5749289"/>
              <a:gd name="connsiteX0" fmla="*/ 3538635 w 3538635"/>
              <a:gd name="connsiteY0" fmla="*/ 5657849 h 5657849"/>
              <a:gd name="connsiteX1" fmla="*/ 3538635 w 3538635"/>
              <a:gd name="connsiteY1" fmla="*/ 246255 h 5657849"/>
              <a:gd name="connsiteX2" fmla="*/ 3292381 w 3538635"/>
              <a:gd name="connsiteY2" fmla="*/ 0 h 5657849"/>
              <a:gd name="connsiteX3" fmla="*/ 246254 w 3538635"/>
              <a:gd name="connsiteY3" fmla="*/ 0 h 5657849"/>
              <a:gd name="connsiteX4" fmla="*/ 0 w 3538635"/>
              <a:gd name="connsiteY4" fmla="*/ 246255 h 5657849"/>
              <a:gd name="connsiteX5" fmla="*/ 0 w 3538635"/>
              <a:gd name="connsiteY5" fmla="*/ 5657849 h 5657849"/>
              <a:gd name="connsiteX0" fmla="*/ 3538635 w 3538635"/>
              <a:gd name="connsiteY0" fmla="*/ 246255 h 5657849"/>
              <a:gd name="connsiteX1" fmla="*/ 3292381 w 3538635"/>
              <a:gd name="connsiteY1" fmla="*/ 0 h 5657849"/>
              <a:gd name="connsiteX2" fmla="*/ 246254 w 3538635"/>
              <a:gd name="connsiteY2" fmla="*/ 0 h 5657849"/>
              <a:gd name="connsiteX3" fmla="*/ 0 w 3538635"/>
              <a:gd name="connsiteY3" fmla="*/ 246255 h 5657849"/>
              <a:gd name="connsiteX4" fmla="*/ 0 w 3538635"/>
              <a:gd name="connsiteY4" fmla="*/ 5657849 h 5657849"/>
              <a:gd name="connsiteX0" fmla="*/ 3292381 w 3292381"/>
              <a:gd name="connsiteY0" fmla="*/ 0 h 5657849"/>
              <a:gd name="connsiteX1" fmla="*/ 246254 w 3292381"/>
              <a:gd name="connsiteY1" fmla="*/ 0 h 5657849"/>
              <a:gd name="connsiteX2" fmla="*/ 0 w 3292381"/>
              <a:gd name="connsiteY2" fmla="*/ 246255 h 5657849"/>
              <a:gd name="connsiteX3" fmla="*/ 0 w 3292381"/>
              <a:gd name="connsiteY3" fmla="*/ 5657849 h 5657849"/>
            </a:gdLst>
            <a:ahLst/>
            <a:cxnLst>
              <a:cxn ang="0">
                <a:pos x="connsiteX0" y="connsiteY0"/>
              </a:cxn>
              <a:cxn ang="0">
                <a:pos x="connsiteX1" y="connsiteY1"/>
              </a:cxn>
              <a:cxn ang="0">
                <a:pos x="connsiteX2" y="connsiteY2"/>
              </a:cxn>
              <a:cxn ang="0">
                <a:pos x="connsiteX3" y="connsiteY3"/>
              </a:cxn>
            </a:cxnLst>
            <a:rect l="l" t="t" r="r" b="b"/>
            <a:pathLst>
              <a:path w="3292381" h="5657849">
                <a:moveTo>
                  <a:pt x="3292381" y="0"/>
                </a:moveTo>
                <a:lnTo>
                  <a:pt x="246254" y="0"/>
                </a:lnTo>
                <a:cubicBezTo>
                  <a:pt x="110252" y="0"/>
                  <a:pt x="0" y="110253"/>
                  <a:pt x="0" y="246255"/>
                </a:cubicBezTo>
                <a:lnTo>
                  <a:pt x="0" y="5657849"/>
                </a:lnTo>
              </a:path>
            </a:pathLst>
          </a:custGeom>
          <a:noFill/>
          <a:ln w="9525" cap="flat" cmpd="sng" algn="ctr">
            <a:gradFill>
              <a:gsLst>
                <a:gs pos="0">
                  <a:schemeClr val="accent4"/>
                </a:gs>
                <a:gs pos="31000">
                  <a:schemeClr val="accent1">
                    <a:lumMod val="45000"/>
                    <a:lumOff val="55000"/>
                  </a:schemeClr>
                </a:gs>
                <a:gs pos="59000">
                  <a:schemeClr val="accent3"/>
                </a:gs>
                <a:gs pos="100000">
                  <a:schemeClr val="accent1">
                    <a:lumMod val="40000"/>
                    <a:lumOff val="60000"/>
                  </a:schemeClr>
                </a:gs>
                <a:gs pos="75000">
                  <a:schemeClr val="accent1">
                    <a:lumMod val="40000"/>
                    <a:lumOff val="60000"/>
                  </a:schemeClr>
                </a:gs>
              </a:gsLst>
              <a:lin ang="5400000" scaled="1"/>
            </a:grad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Slide Number Placeholder 5">
            <a:extLst>
              <a:ext uri="{FF2B5EF4-FFF2-40B4-BE49-F238E27FC236}">
                <a16:creationId xmlns:a16="http://schemas.microsoft.com/office/drawing/2014/main" id="{B2622FAF-4F0D-4EE7-8FCD-65A55FFDC415}"/>
              </a:ext>
            </a:extLst>
          </p:cNvPr>
          <p:cNvSpPr txBox="1">
            <a:spLocks/>
          </p:cNvSpPr>
          <p:nvPr/>
        </p:nvSpPr>
        <p:spPr>
          <a:xfrm>
            <a:off x="612648" y="6311900"/>
            <a:ext cx="399288"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356FBF-028C-F74E-A7B4-9B8ED246DD1B}" type="slidenum">
              <a:rPr lang="en-US" sz="800" smtClean="0">
                <a:solidFill>
                  <a:srgbClr val="8C9B9E"/>
                </a:solidFill>
                <a:latin typeface="Segoe Sans Small Semilight" pitchFamily="2" charset="0"/>
                <a:cs typeface="Segoe Sans Small Semilight" pitchFamily="2" charset="0"/>
              </a:rPr>
              <a:pPr/>
              <a:t>16</a:t>
            </a:fld>
            <a:endParaRPr lang="en-US" sz="800">
              <a:solidFill>
                <a:srgbClr val="8C9B9E"/>
              </a:solidFill>
              <a:latin typeface="Segoe Sans Small Semilight" pitchFamily="2" charset="0"/>
              <a:cs typeface="Segoe Sans Small Semilight" pitchFamily="2" charset="0"/>
            </a:endParaRPr>
          </a:p>
        </p:txBody>
      </p:sp>
      <p:sp>
        <p:nvSpPr>
          <p:cNvPr id="9" name="Footer Placeholder 4">
            <a:extLst>
              <a:ext uri="{FF2B5EF4-FFF2-40B4-BE49-F238E27FC236}">
                <a16:creationId xmlns:a16="http://schemas.microsoft.com/office/drawing/2014/main" id="{35E5B00C-221E-AD45-C503-33DDC56E005E}"/>
              </a:ext>
            </a:extLst>
          </p:cNvPr>
          <p:cNvSpPr txBox="1">
            <a:spLocks/>
          </p:cNvSpPr>
          <p:nvPr/>
        </p:nvSpPr>
        <p:spPr>
          <a:xfrm>
            <a:off x="1007097" y="6311900"/>
            <a:ext cx="2078736"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8C9B9E"/>
                </a:solidFill>
                <a:latin typeface="Segoe Sans Small Semilight" pitchFamily="2" charset="0"/>
                <a:cs typeface="Segoe Sans Small Semilight" pitchFamily="2" charset="0"/>
              </a:rPr>
              <a:t>Microsoft Fabric</a:t>
            </a:r>
          </a:p>
        </p:txBody>
      </p:sp>
      <p:pic>
        <p:nvPicPr>
          <p:cNvPr id="3" name="Picture 2" descr="A blue triangle with a black center&#10;&#10;Description automatically generated">
            <a:extLst>
              <a:ext uri="{FF2B5EF4-FFF2-40B4-BE49-F238E27FC236}">
                <a16:creationId xmlns:a16="http://schemas.microsoft.com/office/drawing/2014/main" id="{12B6CE83-3FA8-5EEE-1592-FB0EB52CB92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559162" y="5480636"/>
            <a:ext cx="398331" cy="398331"/>
          </a:xfrm>
          <a:prstGeom prst="rect">
            <a:avLst/>
          </a:prstGeom>
        </p:spPr>
      </p:pic>
    </p:spTree>
    <p:extLst>
      <p:ext uri="{BB962C8B-B14F-4D97-AF65-F5344CB8AC3E}">
        <p14:creationId xmlns:p14="http://schemas.microsoft.com/office/powerpoint/2010/main" val="121090968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A15F21-425C-0E4E-9E82-EACEA1D1C641}"/>
              </a:ext>
            </a:extLst>
          </p:cNvPr>
          <p:cNvSpPr>
            <a:spLocks noGrp="1"/>
          </p:cNvSpPr>
          <p:nvPr>
            <p:ph type="ftr" sz="quarter" idx="10"/>
          </p:nvPr>
        </p:nvSpPr>
        <p:spPr>
          <a:xfrm>
            <a:off x="1011859" y="6309519"/>
            <a:ext cx="2078736" cy="365125"/>
          </a:xfrm>
          <a:prstGeom prst="rect">
            <a:avLst/>
          </a:prstGeom>
        </p:spPr>
        <p:txBody>
          <a:bodyPr vert="horz" lIns="91440" tIns="45720" rIns="91440" bIns="45720" rtlCol="0" anchor="ctr"/>
          <a:lstStyle>
            <a:defPPr>
              <a:defRPr lang="en-US"/>
            </a:defPPr>
            <a:lvl1pPr marL="0" algn="l" defTabSz="914400" rtl="0" eaLnBrk="1" latinLnBrk="0" hangingPunct="1">
              <a:defRPr lang="en-IN"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Microsoft Fabric</a:t>
            </a:r>
          </a:p>
        </p:txBody>
      </p:sp>
      <p:sp>
        <p:nvSpPr>
          <p:cNvPr id="2" name="Slide Number Placeholder 1">
            <a:extLst>
              <a:ext uri="{FF2B5EF4-FFF2-40B4-BE49-F238E27FC236}">
                <a16:creationId xmlns:a16="http://schemas.microsoft.com/office/drawing/2014/main" id="{C8E3F27F-EFD5-ADE6-7E96-D7B0905B217C}"/>
              </a:ext>
            </a:extLst>
          </p:cNvPr>
          <p:cNvSpPr>
            <a:spLocks noGrp="1"/>
          </p:cNvSpPr>
          <p:nvPr>
            <p:ph type="sldNum" sz="quarter" idx="11"/>
          </p:nvPr>
        </p:nvSpPr>
        <p:spPr>
          <a:xfrm>
            <a:off x="612571" y="6309519"/>
            <a:ext cx="399288" cy="365125"/>
          </a:xfrm>
          <a:prstGeom prst="rect">
            <a:avLst/>
          </a:prstGeom>
        </p:spPr>
        <p:txBody>
          <a:bodyPr vert="horz" lIns="91440" tIns="45720" rIns="91440" bIns="45720" rtlCol="0" anchor="ctr"/>
          <a:lstStyle>
            <a:defPPr>
              <a:defRPr lang="en-US"/>
            </a:defPPr>
            <a:lvl1pPr marL="0" algn="l" defTabSz="914400" rtl="0" eaLnBrk="1" latinLnBrk="0" hangingPunct="1">
              <a:defRPr lang="en-US"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356FBF-028C-F74E-A7B4-9B8ED246DD1B}" type="slidenum">
              <a:rPr lang="en-US" smtClean="0"/>
              <a:pPr/>
              <a:t>17</a:t>
            </a:fld>
            <a:endParaRPr lang="en-US"/>
          </a:p>
        </p:txBody>
      </p:sp>
      <p:sp>
        <p:nvSpPr>
          <p:cNvPr id="17" name="Title 16">
            <a:extLst>
              <a:ext uri="{FF2B5EF4-FFF2-40B4-BE49-F238E27FC236}">
                <a16:creationId xmlns:a16="http://schemas.microsoft.com/office/drawing/2014/main" id="{E14F52BA-9D84-FCDE-C0D8-3ABEBE99A543}"/>
              </a:ext>
            </a:extLst>
          </p:cNvPr>
          <p:cNvSpPr>
            <a:spLocks noGrp="1"/>
          </p:cNvSpPr>
          <p:nvPr>
            <p:ph type="title"/>
          </p:nvPr>
        </p:nvSpPr>
        <p:spPr/>
        <p:txBody>
          <a:bodyPr/>
          <a:lstStyle/>
          <a:p>
            <a:endParaRPr lang="en-US"/>
          </a:p>
        </p:txBody>
      </p:sp>
      <p:cxnSp>
        <p:nvCxnSpPr>
          <p:cNvPr id="5" name="Straight Connector 4">
            <a:extLst>
              <a:ext uri="{FF2B5EF4-FFF2-40B4-BE49-F238E27FC236}">
                <a16:creationId xmlns:a16="http://schemas.microsoft.com/office/drawing/2014/main" id="{3BF378F4-B126-4DB7-BFE7-EB5550782DC3}"/>
              </a:ext>
            </a:extLst>
          </p:cNvPr>
          <p:cNvCxnSpPr>
            <a:cxnSpLocks/>
          </p:cNvCxnSpPr>
          <p:nvPr/>
        </p:nvCxnSpPr>
        <p:spPr>
          <a:xfrm>
            <a:off x="853777" y="4335770"/>
            <a:ext cx="10096908" cy="0"/>
          </a:xfrm>
          <a:prstGeom prst="line">
            <a:avLst/>
          </a:prstGeom>
          <a:ln w="76200"/>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71BEF1F5-4C88-AD35-C61F-1554CCFB92A4}"/>
              </a:ext>
            </a:extLst>
          </p:cNvPr>
          <p:cNvCxnSpPr>
            <a:cxnSpLocks/>
          </p:cNvCxnSpPr>
          <p:nvPr/>
        </p:nvCxnSpPr>
        <p:spPr>
          <a:xfrm>
            <a:off x="2621608" y="3114044"/>
            <a:ext cx="4289437" cy="31994"/>
          </a:xfrm>
          <a:prstGeom prst="line">
            <a:avLst/>
          </a:prstGeom>
          <a:ln w="76200"/>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82C98F86-C8A6-7FF0-C184-F0BBFB502936}"/>
              </a:ext>
            </a:extLst>
          </p:cNvPr>
          <p:cNvCxnSpPr>
            <a:cxnSpLocks/>
          </p:cNvCxnSpPr>
          <p:nvPr/>
        </p:nvCxnSpPr>
        <p:spPr>
          <a:xfrm flipV="1">
            <a:off x="1662582" y="3114044"/>
            <a:ext cx="959867" cy="1221726"/>
          </a:xfrm>
          <a:prstGeom prst="line">
            <a:avLst/>
          </a:prstGeom>
          <a:ln w="76200"/>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02056747-B025-E23C-5F7F-F9B69D4F10BA}"/>
              </a:ext>
            </a:extLst>
          </p:cNvPr>
          <p:cNvCxnSpPr>
            <a:cxnSpLocks/>
          </p:cNvCxnSpPr>
          <p:nvPr/>
        </p:nvCxnSpPr>
        <p:spPr>
          <a:xfrm>
            <a:off x="6911045" y="3146038"/>
            <a:ext cx="4039640" cy="0"/>
          </a:xfrm>
          <a:prstGeom prst="line">
            <a:avLst/>
          </a:prstGeom>
          <a:ln w="76200"/>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963819A2-0F16-79D6-FFAE-7C449EC5E7CE}"/>
              </a:ext>
            </a:extLst>
          </p:cNvPr>
          <p:cNvCxnSpPr>
            <a:cxnSpLocks/>
          </p:cNvCxnSpPr>
          <p:nvPr/>
        </p:nvCxnSpPr>
        <p:spPr>
          <a:xfrm flipV="1">
            <a:off x="6021905" y="3130041"/>
            <a:ext cx="899734" cy="1172891"/>
          </a:xfrm>
          <a:prstGeom prst="line">
            <a:avLst/>
          </a:prstGeom>
          <a:ln w="76200"/>
        </p:spPr>
        <p:style>
          <a:lnRef idx="3">
            <a:schemeClr val="dk1"/>
          </a:lnRef>
          <a:fillRef idx="0">
            <a:schemeClr val="dk1"/>
          </a:fillRef>
          <a:effectRef idx="2">
            <a:schemeClr val="dk1"/>
          </a:effectRef>
          <a:fontRef idx="minor">
            <a:schemeClr val="tx1"/>
          </a:fontRef>
        </p:style>
      </p:cxnSp>
      <p:pic>
        <p:nvPicPr>
          <p:cNvPr id="21" name="Graphic 20" descr="Walk outline">
            <a:extLst>
              <a:ext uri="{FF2B5EF4-FFF2-40B4-BE49-F238E27FC236}">
                <a16:creationId xmlns:a16="http://schemas.microsoft.com/office/drawing/2014/main" id="{D8D242B5-2D8B-57C4-50AC-13FB238BFD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6043" y="3373379"/>
            <a:ext cx="914400" cy="914400"/>
          </a:xfrm>
          <a:prstGeom prst="rect">
            <a:avLst/>
          </a:prstGeom>
        </p:spPr>
      </p:pic>
      <p:sp>
        <p:nvSpPr>
          <p:cNvPr id="30" name="TextBox 29">
            <a:extLst>
              <a:ext uri="{FF2B5EF4-FFF2-40B4-BE49-F238E27FC236}">
                <a16:creationId xmlns:a16="http://schemas.microsoft.com/office/drawing/2014/main" id="{1F85D916-78B7-E256-0A5C-E1E8ABE68223}"/>
              </a:ext>
            </a:extLst>
          </p:cNvPr>
          <p:cNvSpPr txBox="1"/>
          <p:nvPr/>
        </p:nvSpPr>
        <p:spPr>
          <a:xfrm>
            <a:off x="6987324" y="3213563"/>
            <a:ext cx="2008242" cy="923330"/>
          </a:xfrm>
          <a:prstGeom prst="rect">
            <a:avLst/>
          </a:prstGeom>
          <a:noFill/>
        </p:spPr>
        <p:txBody>
          <a:bodyPr wrap="none" rtlCol="0">
            <a:spAutoFit/>
          </a:bodyPr>
          <a:lstStyle/>
          <a:p>
            <a:r>
              <a:rPr lang="en-US" b="1" dirty="0"/>
              <a:t>Data &amp; AI : </a:t>
            </a:r>
          </a:p>
          <a:p>
            <a:pPr marL="285750" indent="-285750">
              <a:buFont typeface="Arial" panose="020B0604020202020204" pitchFamily="34" charset="0"/>
              <a:buChar char="•"/>
            </a:pPr>
            <a:r>
              <a:rPr lang="en-US" dirty="0"/>
              <a:t>Data Storage</a:t>
            </a:r>
          </a:p>
          <a:p>
            <a:pPr marL="285750" indent="-285750">
              <a:buFont typeface="Arial" panose="020B0604020202020204" pitchFamily="34" charset="0"/>
              <a:buChar char="•"/>
            </a:pPr>
            <a:r>
              <a:rPr lang="en-US" dirty="0"/>
              <a:t>Datawarehouse</a:t>
            </a:r>
          </a:p>
        </p:txBody>
      </p:sp>
      <p:sp>
        <p:nvSpPr>
          <p:cNvPr id="33" name="TextBox 32">
            <a:extLst>
              <a:ext uri="{FF2B5EF4-FFF2-40B4-BE49-F238E27FC236}">
                <a16:creationId xmlns:a16="http://schemas.microsoft.com/office/drawing/2014/main" id="{4ADC64AA-F6AE-08E2-F230-6253EF82ACD5}"/>
              </a:ext>
            </a:extLst>
          </p:cNvPr>
          <p:cNvSpPr txBox="1"/>
          <p:nvPr/>
        </p:nvSpPr>
        <p:spPr>
          <a:xfrm>
            <a:off x="8893280" y="3213563"/>
            <a:ext cx="2081019" cy="923330"/>
          </a:xfrm>
          <a:prstGeom prst="rect">
            <a:avLst/>
          </a:prstGeom>
          <a:noFill/>
        </p:spPr>
        <p:txBody>
          <a:bodyPr wrap="none" rtlCol="0">
            <a:spAutoFit/>
          </a:bodyPr>
          <a:lstStyle/>
          <a:p>
            <a:pPr marL="285750" indent="-285750">
              <a:buFont typeface="Arial" panose="020B0604020202020204" pitchFamily="34" charset="0"/>
              <a:buChar char="•"/>
            </a:pPr>
            <a:r>
              <a:rPr lang="en-US" dirty="0"/>
              <a:t>ETL Tooling </a:t>
            </a:r>
          </a:p>
          <a:p>
            <a:pPr marL="285750" indent="-285750">
              <a:buFont typeface="Arial" panose="020B0604020202020204" pitchFamily="34" charset="0"/>
              <a:buChar char="•"/>
            </a:pPr>
            <a:r>
              <a:rPr lang="en-US" dirty="0"/>
              <a:t>Analytics Engine</a:t>
            </a:r>
          </a:p>
          <a:p>
            <a:pPr marL="285750" indent="-285750">
              <a:buFont typeface="Arial" panose="020B0604020202020204" pitchFamily="34" charset="0"/>
              <a:buChar char="•"/>
            </a:pPr>
            <a:r>
              <a:rPr lang="en-US" dirty="0"/>
              <a:t>Reporting</a:t>
            </a:r>
          </a:p>
        </p:txBody>
      </p:sp>
      <p:sp>
        <p:nvSpPr>
          <p:cNvPr id="34" name="TextBox 33">
            <a:extLst>
              <a:ext uri="{FF2B5EF4-FFF2-40B4-BE49-F238E27FC236}">
                <a16:creationId xmlns:a16="http://schemas.microsoft.com/office/drawing/2014/main" id="{70857161-34D1-8382-C90F-514799783A28}"/>
              </a:ext>
            </a:extLst>
          </p:cNvPr>
          <p:cNvSpPr txBox="1"/>
          <p:nvPr/>
        </p:nvSpPr>
        <p:spPr>
          <a:xfrm>
            <a:off x="2602647" y="3213563"/>
            <a:ext cx="1714187" cy="923330"/>
          </a:xfrm>
          <a:prstGeom prst="rect">
            <a:avLst/>
          </a:prstGeom>
          <a:noFill/>
        </p:spPr>
        <p:txBody>
          <a:bodyPr wrap="none" rtlCol="0">
            <a:spAutoFit/>
          </a:bodyPr>
          <a:lstStyle/>
          <a:p>
            <a:r>
              <a:rPr lang="en-US" b="1" dirty="0" err="1"/>
              <a:t>BizApps</a:t>
            </a:r>
            <a:r>
              <a:rPr lang="en-US" b="1" dirty="0"/>
              <a:t>: </a:t>
            </a:r>
          </a:p>
          <a:p>
            <a:pPr marL="285750" indent="-285750">
              <a:buFont typeface="Arial" panose="020B0604020202020204" pitchFamily="34" charset="0"/>
              <a:buChar char="•"/>
            </a:pPr>
            <a:r>
              <a:rPr lang="en-US" dirty="0"/>
              <a:t>Web Servers</a:t>
            </a:r>
          </a:p>
          <a:p>
            <a:pPr marL="285750" indent="-285750">
              <a:buFont typeface="Arial" panose="020B0604020202020204" pitchFamily="34" charset="0"/>
              <a:buChar char="•"/>
            </a:pPr>
            <a:r>
              <a:rPr lang="en-US" dirty="0"/>
              <a:t>Applications</a:t>
            </a:r>
          </a:p>
        </p:txBody>
      </p:sp>
      <p:sp>
        <p:nvSpPr>
          <p:cNvPr id="35" name="TextBox 34">
            <a:extLst>
              <a:ext uri="{FF2B5EF4-FFF2-40B4-BE49-F238E27FC236}">
                <a16:creationId xmlns:a16="http://schemas.microsoft.com/office/drawing/2014/main" id="{148A1BC6-CE80-14A6-7934-FBEE0AD7B032}"/>
              </a:ext>
            </a:extLst>
          </p:cNvPr>
          <p:cNvSpPr txBox="1"/>
          <p:nvPr/>
        </p:nvSpPr>
        <p:spPr>
          <a:xfrm>
            <a:off x="4443132" y="3213563"/>
            <a:ext cx="1920077" cy="923330"/>
          </a:xfrm>
          <a:prstGeom prst="rect">
            <a:avLst/>
          </a:prstGeom>
          <a:noFill/>
        </p:spPr>
        <p:txBody>
          <a:bodyPr wrap="none" rtlCol="0">
            <a:spAutoFit/>
          </a:bodyPr>
          <a:lstStyle/>
          <a:p>
            <a:pPr marL="285750" indent="-285750">
              <a:buFont typeface="Arial" panose="020B0604020202020204" pitchFamily="34" charset="0"/>
              <a:buChar char="•"/>
            </a:pPr>
            <a:r>
              <a:rPr lang="en-US" dirty="0"/>
              <a:t>SQL Servers</a:t>
            </a:r>
          </a:p>
          <a:p>
            <a:pPr marL="285750" indent="-285750">
              <a:buFont typeface="Arial" panose="020B0604020202020204" pitchFamily="34" charset="0"/>
              <a:buChar char="•"/>
            </a:pPr>
            <a:r>
              <a:rPr lang="en-US" dirty="0"/>
              <a:t>Authentication</a:t>
            </a:r>
          </a:p>
          <a:p>
            <a:pPr marL="285750" indent="-285750">
              <a:buFont typeface="Arial" panose="020B0604020202020204" pitchFamily="34" charset="0"/>
              <a:buChar char="•"/>
            </a:pPr>
            <a:r>
              <a:rPr lang="en-US" dirty="0"/>
              <a:t>Exchange</a:t>
            </a:r>
          </a:p>
        </p:txBody>
      </p:sp>
      <p:sp>
        <p:nvSpPr>
          <p:cNvPr id="37" name="TextBox 36">
            <a:extLst>
              <a:ext uri="{FF2B5EF4-FFF2-40B4-BE49-F238E27FC236}">
                <a16:creationId xmlns:a16="http://schemas.microsoft.com/office/drawing/2014/main" id="{B08AA31D-99F3-002D-7FD3-2154DC29A586}"/>
              </a:ext>
            </a:extLst>
          </p:cNvPr>
          <p:cNvSpPr txBox="1"/>
          <p:nvPr/>
        </p:nvSpPr>
        <p:spPr>
          <a:xfrm>
            <a:off x="3842037" y="2584104"/>
            <a:ext cx="2143536" cy="400110"/>
          </a:xfrm>
          <a:prstGeom prst="rect">
            <a:avLst/>
          </a:prstGeom>
          <a:noFill/>
        </p:spPr>
        <p:txBody>
          <a:bodyPr wrap="none" rtlCol="0">
            <a:spAutoFit/>
          </a:bodyPr>
          <a:lstStyle/>
          <a:p>
            <a:r>
              <a:rPr lang="en-US" sz="2000" b="1" dirty="0"/>
              <a:t>Application config</a:t>
            </a:r>
          </a:p>
        </p:txBody>
      </p:sp>
      <p:sp>
        <p:nvSpPr>
          <p:cNvPr id="4" name="TextBox 3">
            <a:extLst>
              <a:ext uri="{FF2B5EF4-FFF2-40B4-BE49-F238E27FC236}">
                <a16:creationId xmlns:a16="http://schemas.microsoft.com/office/drawing/2014/main" id="{4D4C180E-FCAD-4768-17AF-E0556E1ADECC}"/>
              </a:ext>
            </a:extLst>
          </p:cNvPr>
          <p:cNvSpPr txBox="1"/>
          <p:nvPr/>
        </p:nvSpPr>
        <p:spPr>
          <a:xfrm>
            <a:off x="7519628" y="2633700"/>
            <a:ext cx="3179075" cy="400110"/>
          </a:xfrm>
          <a:prstGeom prst="rect">
            <a:avLst/>
          </a:prstGeom>
          <a:noFill/>
        </p:spPr>
        <p:txBody>
          <a:bodyPr wrap="none" rtlCol="0">
            <a:spAutoFit/>
          </a:bodyPr>
          <a:lstStyle/>
          <a:p>
            <a:r>
              <a:rPr lang="en-US" sz="2000" b="1" dirty="0"/>
              <a:t>Business Intelligence Config</a:t>
            </a:r>
          </a:p>
        </p:txBody>
      </p:sp>
      <p:cxnSp>
        <p:nvCxnSpPr>
          <p:cNvPr id="7" name="Straight Connector 6">
            <a:extLst>
              <a:ext uri="{FF2B5EF4-FFF2-40B4-BE49-F238E27FC236}">
                <a16:creationId xmlns:a16="http://schemas.microsoft.com/office/drawing/2014/main" id="{D6C4E0E4-EEFE-C5E3-49B7-D2D2A931FA05}"/>
              </a:ext>
            </a:extLst>
          </p:cNvPr>
          <p:cNvCxnSpPr>
            <a:cxnSpLocks/>
          </p:cNvCxnSpPr>
          <p:nvPr/>
        </p:nvCxnSpPr>
        <p:spPr>
          <a:xfrm>
            <a:off x="3196784" y="2419163"/>
            <a:ext cx="4207940" cy="49342"/>
          </a:xfrm>
          <a:prstGeom prst="line">
            <a:avLst/>
          </a:prstGeom>
          <a:ln w="76200"/>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33CFA405-8094-1246-541A-0437E55AFC4E}"/>
              </a:ext>
            </a:extLst>
          </p:cNvPr>
          <p:cNvCxnSpPr>
            <a:cxnSpLocks/>
          </p:cNvCxnSpPr>
          <p:nvPr/>
        </p:nvCxnSpPr>
        <p:spPr>
          <a:xfrm flipV="1">
            <a:off x="2316997" y="2397777"/>
            <a:ext cx="879787" cy="1089342"/>
          </a:xfrm>
          <a:prstGeom prst="line">
            <a:avLst/>
          </a:prstGeom>
          <a:ln w="76200"/>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6E28BC70-F3B7-8EF3-A9D7-8AA5CD284F42}"/>
              </a:ext>
            </a:extLst>
          </p:cNvPr>
          <p:cNvCxnSpPr>
            <a:cxnSpLocks/>
          </p:cNvCxnSpPr>
          <p:nvPr/>
        </p:nvCxnSpPr>
        <p:spPr>
          <a:xfrm>
            <a:off x="7404724" y="2475058"/>
            <a:ext cx="3470181" cy="0"/>
          </a:xfrm>
          <a:prstGeom prst="line">
            <a:avLst/>
          </a:prstGeom>
          <a:ln w="76200"/>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8E3460CA-908B-842A-1D7B-6F137A2486CA}"/>
              </a:ext>
            </a:extLst>
          </p:cNvPr>
          <p:cNvCxnSpPr>
            <a:cxnSpLocks/>
          </p:cNvCxnSpPr>
          <p:nvPr/>
        </p:nvCxnSpPr>
        <p:spPr>
          <a:xfrm flipV="1">
            <a:off x="6532536" y="2475058"/>
            <a:ext cx="917565" cy="1128298"/>
          </a:xfrm>
          <a:prstGeom prst="line">
            <a:avLst/>
          </a:prstGeom>
          <a:ln w="76200"/>
        </p:spPr>
        <p:style>
          <a:lnRef idx="3">
            <a:schemeClr val="dk1"/>
          </a:lnRef>
          <a:fillRef idx="0">
            <a:schemeClr val="dk1"/>
          </a:fillRef>
          <a:effectRef idx="2">
            <a:schemeClr val="dk1"/>
          </a:effectRef>
          <a:fontRef idx="minor">
            <a:schemeClr val="tx1"/>
          </a:fontRef>
        </p:style>
      </p:cxnSp>
      <p:sp>
        <p:nvSpPr>
          <p:cNvPr id="28" name="Rectangle 27">
            <a:extLst>
              <a:ext uri="{FF2B5EF4-FFF2-40B4-BE49-F238E27FC236}">
                <a16:creationId xmlns:a16="http://schemas.microsoft.com/office/drawing/2014/main" id="{5BAF975B-3B9C-0169-DF41-AC4EEFCA17AE}"/>
              </a:ext>
            </a:extLst>
          </p:cNvPr>
          <p:cNvSpPr/>
          <p:nvPr/>
        </p:nvSpPr>
        <p:spPr>
          <a:xfrm>
            <a:off x="628966" y="4415676"/>
            <a:ext cx="10785878" cy="1646930"/>
          </a:xfrm>
          <a:prstGeom prst="rect">
            <a:avLst/>
          </a:prstGeom>
          <a:solidFill>
            <a:srgbClr val="FFFD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3A0EDF-5326-B71F-0820-F35F10D66011}"/>
              </a:ext>
            </a:extLst>
          </p:cNvPr>
          <p:cNvSpPr/>
          <p:nvPr/>
        </p:nvSpPr>
        <p:spPr>
          <a:xfrm>
            <a:off x="9045029" y="1441706"/>
            <a:ext cx="1927771" cy="1015663"/>
          </a:xfrm>
          <a:prstGeom prst="rect">
            <a:avLst/>
          </a:prstGeom>
          <a:noFill/>
        </p:spPr>
        <p:txBody>
          <a:bodyPr wrap="none" lIns="91440" tIns="45720" rIns="91440" bIns="45720">
            <a:spAutoFit/>
          </a:bodyPr>
          <a:lstStyle/>
          <a:p>
            <a:pPr algn="ctr"/>
            <a:r>
              <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Value</a:t>
            </a:r>
          </a:p>
        </p:txBody>
      </p:sp>
      <p:sp>
        <p:nvSpPr>
          <p:cNvPr id="18" name="TextBox 17">
            <a:extLst>
              <a:ext uri="{FF2B5EF4-FFF2-40B4-BE49-F238E27FC236}">
                <a16:creationId xmlns:a16="http://schemas.microsoft.com/office/drawing/2014/main" id="{98565DF3-CBFF-93E0-400F-1EB81E975CD3}"/>
              </a:ext>
            </a:extLst>
          </p:cNvPr>
          <p:cNvSpPr txBox="1"/>
          <p:nvPr/>
        </p:nvSpPr>
        <p:spPr>
          <a:xfrm>
            <a:off x="2621608" y="4544964"/>
            <a:ext cx="2558120" cy="523220"/>
          </a:xfrm>
          <a:prstGeom prst="rect">
            <a:avLst/>
          </a:prstGeom>
          <a:noFill/>
        </p:spPr>
        <p:txBody>
          <a:bodyPr wrap="square" rtlCol="0">
            <a:spAutoFit/>
          </a:bodyPr>
          <a:lstStyle/>
          <a:p>
            <a:r>
              <a:rPr lang="en-US" sz="2800" b="1" dirty="0">
                <a:solidFill>
                  <a:schemeClr val="accent6">
                    <a:lumMod val="50000"/>
                  </a:schemeClr>
                </a:solidFill>
              </a:rPr>
              <a:t>Infrastructure</a:t>
            </a:r>
          </a:p>
        </p:txBody>
      </p:sp>
      <p:sp>
        <p:nvSpPr>
          <p:cNvPr id="19" name="TextBox 18">
            <a:extLst>
              <a:ext uri="{FF2B5EF4-FFF2-40B4-BE49-F238E27FC236}">
                <a16:creationId xmlns:a16="http://schemas.microsoft.com/office/drawing/2014/main" id="{4FC52F2E-F2CE-90C7-90DF-15E1EB1383A9}"/>
              </a:ext>
            </a:extLst>
          </p:cNvPr>
          <p:cNvSpPr txBox="1"/>
          <p:nvPr/>
        </p:nvSpPr>
        <p:spPr>
          <a:xfrm>
            <a:off x="7716506" y="4544964"/>
            <a:ext cx="2558119" cy="523220"/>
          </a:xfrm>
          <a:prstGeom prst="rect">
            <a:avLst/>
          </a:prstGeom>
          <a:noFill/>
        </p:spPr>
        <p:txBody>
          <a:bodyPr wrap="square" rtlCol="0">
            <a:spAutoFit/>
          </a:bodyPr>
          <a:lstStyle/>
          <a:p>
            <a:r>
              <a:rPr lang="en-US" sz="2800" b="1" dirty="0">
                <a:solidFill>
                  <a:schemeClr val="accent6">
                    <a:lumMod val="50000"/>
                  </a:schemeClr>
                </a:solidFill>
              </a:rPr>
              <a:t>Infrastructure</a:t>
            </a:r>
          </a:p>
        </p:txBody>
      </p:sp>
    </p:spTree>
    <p:extLst>
      <p:ext uri="{BB962C8B-B14F-4D97-AF65-F5344CB8AC3E}">
        <p14:creationId xmlns:p14="http://schemas.microsoft.com/office/powerpoint/2010/main" val="1442278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animEffect transition="in" filter="fade">
                                      <p:cBhvr>
                                        <p:cTn id="13" dur="1000"/>
                                        <p:tgtEl>
                                          <p:spTgt spid="34">
                                            <p:txEl>
                                              <p:pRg st="0" end="0"/>
                                            </p:txEl>
                                          </p:spTgt>
                                        </p:tgtEl>
                                      </p:cBhvr>
                                    </p:animEffect>
                                    <p:anim calcmode="lin" valueType="num">
                                      <p:cBhvr>
                                        <p:cTn id="14"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4">
                                            <p:txEl>
                                              <p:pRg st="1" end="1"/>
                                            </p:txEl>
                                          </p:spTgt>
                                        </p:tgtEl>
                                        <p:attrNameLst>
                                          <p:attrName>style.visibility</p:attrName>
                                        </p:attrNameLst>
                                      </p:cBhvr>
                                      <p:to>
                                        <p:strVal val="visible"/>
                                      </p:to>
                                    </p:set>
                                    <p:animEffect transition="in" filter="fade">
                                      <p:cBhvr>
                                        <p:cTn id="19" dur="1000"/>
                                        <p:tgtEl>
                                          <p:spTgt spid="34">
                                            <p:txEl>
                                              <p:pRg st="1" end="1"/>
                                            </p:txEl>
                                          </p:spTgt>
                                        </p:tgtEl>
                                      </p:cBhvr>
                                    </p:animEffect>
                                    <p:anim calcmode="lin" valueType="num">
                                      <p:cBhvr>
                                        <p:cTn id="20" dur="1000" fill="hold"/>
                                        <p:tgtEl>
                                          <p:spTgt spid="3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4">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34">
                                            <p:txEl>
                                              <p:pRg st="2" end="2"/>
                                            </p:txEl>
                                          </p:spTgt>
                                        </p:tgtEl>
                                        <p:attrNameLst>
                                          <p:attrName>style.visibility</p:attrName>
                                        </p:attrNameLst>
                                      </p:cBhvr>
                                      <p:to>
                                        <p:strVal val="visible"/>
                                      </p:to>
                                    </p:set>
                                    <p:animEffect transition="in" filter="fade">
                                      <p:cBhvr>
                                        <p:cTn id="25" dur="1000"/>
                                        <p:tgtEl>
                                          <p:spTgt spid="34">
                                            <p:txEl>
                                              <p:pRg st="2" end="2"/>
                                            </p:txEl>
                                          </p:spTgt>
                                        </p:tgtEl>
                                      </p:cBhvr>
                                    </p:animEffect>
                                    <p:anim calcmode="lin" valueType="num">
                                      <p:cBhvr>
                                        <p:cTn id="26"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35">
                                            <p:txEl>
                                              <p:pRg st="0" end="0"/>
                                            </p:txEl>
                                          </p:spTgt>
                                        </p:tgtEl>
                                        <p:attrNameLst>
                                          <p:attrName>style.visibility</p:attrName>
                                        </p:attrNameLst>
                                      </p:cBhvr>
                                      <p:to>
                                        <p:strVal val="visible"/>
                                      </p:to>
                                    </p:set>
                                    <p:animEffect transition="in" filter="fade">
                                      <p:cBhvr>
                                        <p:cTn id="31" dur="1000"/>
                                        <p:tgtEl>
                                          <p:spTgt spid="35">
                                            <p:txEl>
                                              <p:pRg st="0" end="0"/>
                                            </p:txEl>
                                          </p:spTgt>
                                        </p:tgtEl>
                                      </p:cBhvr>
                                    </p:animEffect>
                                    <p:anim calcmode="lin" valueType="num">
                                      <p:cBhvr>
                                        <p:cTn id="32"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grpId="0" nodeType="afterEffect">
                                  <p:stCondLst>
                                    <p:cond delay="0"/>
                                  </p:stCondLst>
                                  <p:childTnLst>
                                    <p:set>
                                      <p:cBhvr>
                                        <p:cTn id="36" dur="1" fill="hold">
                                          <p:stCondLst>
                                            <p:cond delay="0"/>
                                          </p:stCondLst>
                                        </p:cTn>
                                        <p:tgtEl>
                                          <p:spTgt spid="35">
                                            <p:txEl>
                                              <p:pRg st="1" end="1"/>
                                            </p:txEl>
                                          </p:spTgt>
                                        </p:tgtEl>
                                        <p:attrNameLst>
                                          <p:attrName>style.visibility</p:attrName>
                                        </p:attrNameLst>
                                      </p:cBhvr>
                                      <p:to>
                                        <p:strVal val="visible"/>
                                      </p:to>
                                    </p:set>
                                    <p:animEffect transition="in" filter="fade">
                                      <p:cBhvr>
                                        <p:cTn id="37" dur="1000"/>
                                        <p:tgtEl>
                                          <p:spTgt spid="35">
                                            <p:txEl>
                                              <p:pRg st="1" end="1"/>
                                            </p:txEl>
                                          </p:spTgt>
                                        </p:tgtEl>
                                      </p:cBhvr>
                                    </p:animEffect>
                                    <p:anim calcmode="lin" valueType="num">
                                      <p:cBhvr>
                                        <p:cTn id="38" dur="1000" fill="hold"/>
                                        <p:tgtEl>
                                          <p:spTgt spid="35">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35">
                                            <p:txEl>
                                              <p:pRg st="1" end="1"/>
                                            </p:txEl>
                                          </p:spTgt>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grpId="0" nodeType="afterEffect">
                                  <p:stCondLst>
                                    <p:cond delay="0"/>
                                  </p:stCondLst>
                                  <p:childTnLst>
                                    <p:set>
                                      <p:cBhvr>
                                        <p:cTn id="42" dur="1" fill="hold">
                                          <p:stCondLst>
                                            <p:cond delay="0"/>
                                          </p:stCondLst>
                                        </p:cTn>
                                        <p:tgtEl>
                                          <p:spTgt spid="35">
                                            <p:txEl>
                                              <p:pRg st="2" end="2"/>
                                            </p:txEl>
                                          </p:spTgt>
                                        </p:tgtEl>
                                        <p:attrNameLst>
                                          <p:attrName>style.visibility</p:attrName>
                                        </p:attrNameLst>
                                      </p:cBhvr>
                                      <p:to>
                                        <p:strVal val="visible"/>
                                      </p:to>
                                    </p:set>
                                    <p:animEffect transition="in" filter="fade">
                                      <p:cBhvr>
                                        <p:cTn id="43" dur="1000"/>
                                        <p:tgtEl>
                                          <p:spTgt spid="35">
                                            <p:txEl>
                                              <p:pRg st="2" end="2"/>
                                            </p:txEl>
                                          </p:spTgt>
                                        </p:tgtEl>
                                      </p:cBhvr>
                                    </p:animEffect>
                                    <p:anim calcmode="lin" valueType="num">
                                      <p:cBhvr>
                                        <p:cTn id="44" dur="1000" fill="hold"/>
                                        <p:tgtEl>
                                          <p:spTgt spid="35">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3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par>
                                <p:cTn id="51" presetID="22" presetClass="entr" presetSubtype="8"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par>
                          <p:cTn id="54" fill="hold">
                            <p:stCondLst>
                              <p:cond delay="500"/>
                            </p:stCondLst>
                            <p:childTnLst>
                              <p:par>
                                <p:cTn id="55" presetID="42" presetClass="entr" presetSubtype="0" fill="hold" grpId="0" nodeType="afterEffect">
                                  <p:stCondLst>
                                    <p:cond delay="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1000"/>
                                        <p:tgtEl>
                                          <p:spTgt spid="30">
                                            <p:txEl>
                                              <p:pRg st="0" end="0"/>
                                            </p:txEl>
                                          </p:spTgt>
                                        </p:tgtEl>
                                      </p:cBhvr>
                                    </p:animEffect>
                                    <p:anim calcmode="lin" valueType="num">
                                      <p:cBhvr>
                                        <p:cTn id="5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9"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1500"/>
                            </p:stCondLst>
                            <p:childTnLst>
                              <p:par>
                                <p:cTn id="61" presetID="42" presetClass="entr" presetSubtype="0" fill="hold" grpId="0" nodeType="afterEffect">
                                  <p:stCondLst>
                                    <p:cond delay="0"/>
                                  </p:stCondLst>
                                  <p:childTnLst>
                                    <p:set>
                                      <p:cBhvr>
                                        <p:cTn id="62" dur="1" fill="hold">
                                          <p:stCondLst>
                                            <p:cond delay="0"/>
                                          </p:stCondLst>
                                        </p:cTn>
                                        <p:tgtEl>
                                          <p:spTgt spid="30">
                                            <p:txEl>
                                              <p:pRg st="1" end="1"/>
                                            </p:txEl>
                                          </p:spTgt>
                                        </p:tgtEl>
                                        <p:attrNameLst>
                                          <p:attrName>style.visibility</p:attrName>
                                        </p:attrNameLst>
                                      </p:cBhvr>
                                      <p:to>
                                        <p:strVal val="visible"/>
                                      </p:to>
                                    </p:set>
                                    <p:animEffect transition="in" filter="fade">
                                      <p:cBhvr>
                                        <p:cTn id="63" dur="1000"/>
                                        <p:tgtEl>
                                          <p:spTgt spid="30">
                                            <p:txEl>
                                              <p:pRg st="1" end="1"/>
                                            </p:txEl>
                                          </p:spTgt>
                                        </p:tgtEl>
                                      </p:cBhvr>
                                    </p:animEffect>
                                    <p:anim calcmode="lin" valueType="num">
                                      <p:cBhvr>
                                        <p:cTn id="64"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par>
                          <p:cTn id="66" fill="hold">
                            <p:stCondLst>
                              <p:cond delay="2500"/>
                            </p:stCondLst>
                            <p:childTnLst>
                              <p:par>
                                <p:cTn id="67" presetID="42" presetClass="entr" presetSubtype="0" fill="hold" grpId="0" nodeType="afterEffect">
                                  <p:stCondLst>
                                    <p:cond delay="0"/>
                                  </p:stCondLst>
                                  <p:childTnLst>
                                    <p:set>
                                      <p:cBhvr>
                                        <p:cTn id="68" dur="1" fill="hold">
                                          <p:stCondLst>
                                            <p:cond delay="0"/>
                                          </p:stCondLst>
                                        </p:cTn>
                                        <p:tgtEl>
                                          <p:spTgt spid="30">
                                            <p:txEl>
                                              <p:pRg st="2" end="2"/>
                                            </p:txEl>
                                          </p:spTgt>
                                        </p:tgtEl>
                                        <p:attrNameLst>
                                          <p:attrName>style.visibility</p:attrName>
                                        </p:attrNameLst>
                                      </p:cBhvr>
                                      <p:to>
                                        <p:strVal val="visible"/>
                                      </p:to>
                                    </p:set>
                                    <p:animEffect transition="in" filter="fade">
                                      <p:cBhvr>
                                        <p:cTn id="69" dur="1000"/>
                                        <p:tgtEl>
                                          <p:spTgt spid="30">
                                            <p:txEl>
                                              <p:pRg st="2" end="2"/>
                                            </p:txEl>
                                          </p:spTgt>
                                        </p:tgtEl>
                                      </p:cBhvr>
                                    </p:animEffect>
                                    <p:anim calcmode="lin" valueType="num">
                                      <p:cBhvr>
                                        <p:cTn id="70"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71"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par>
                          <p:cTn id="72" fill="hold">
                            <p:stCondLst>
                              <p:cond delay="3500"/>
                            </p:stCondLst>
                            <p:childTnLst>
                              <p:par>
                                <p:cTn id="73" presetID="42" presetClass="entr" presetSubtype="0" fill="hold" grpId="0" nodeType="afterEffect">
                                  <p:stCondLst>
                                    <p:cond delay="0"/>
                                  </p:stCondLst>
                                  <p:childTnLst>
                                    <p:set>
                                      <p:cBhvr>
                                        <p:cTn id="74" dur="1" fill="hold">
                                          <p:stCondLst>
                                            <p:cond delay="0"/>
                                          </p:stCondLst>
                                        </p:cTn>
                                        <p:tgtEl>
                                          <p:spTgt spid="33">
                                            <p:txEl>
                                              <p:pRg st="0" end="0"/>
                                            </p:txEl>
                                          </p:spTgt>
                                        </p:tgtEl>
                                        <p:attrNameLst>
                                          <p:attrName>style.visibility</p:attrName>
                                        </p:attrNameLst>
                                      </p:cBhvr>
                                      <p:to>
                                        <p:strVal val="visible"/>
                                      </p:to>
                                    </p:set>
                                    <p:animEffect transition="in" filter="fade">
                                      <p:cBhvr>
                                        <p:cTn id="75" dur="1000"/>
                                        <p:tgtEl>
                                          <p:spTgt spid="33">
                                            <p:txEl>
                                              <p:pRg st="0" end="0"/>
                                            </p:txEl>
                                          </p:spTgt>
                                        </p:tgtEl>
                                      </p:cBhvr>
                                    </p:animEffect>
                                    <p:anim calcmode="lin" valueType="num">
                                      <p:cBhvr>
                                        <p:cTn id="76"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77"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par>
                          <p:cTn id="78" fill="hold">
                            <p:stCondLst>
                              <p:cond delay="4500"/>
                            </p:stCondLst>
                            <p:childTnLst>
                              <p:par>
                                <p:cTn id="79" presetID="42" presetClass="entr" presetSubtype="0" fill="hold" grpId="0" nodeType="afterEffect">
                                  <p:stCondLst>
                                    <p:cond delay="0"/>
                                  </p:stCondLst>
                                  <p:childTnLst>
                                    <p:set>
                                      <p:cBhvr>
                                        <p:cTn id="80" dur="1" fill="hold">
                                          <p:stCondLst>
                                            <p:cond delay="0"/>
                                          </p:stCondLst>
                                        </p:cTn>
                                        <p:tgtEl>
                                          <p:spTgt spid="33">
                                            <p:txEl>
                                              <p:pRg st="1" end="1"/>
                                            </p:txEl>
                                          </p:spTgt>
                                        </p:tgtEl>
                                        <p:attrNameLst>
                                          <p:attrName>style.visibility</p:attrName>
                                        </p:attrNameLst>
                                      </p:cBhvr>
                                      <p:to>
                                        <p:strVal val="visible"/>
                                      </p:to>
                                    </p:set>
                                    <p:animEffect transition="in" filter="fade">
                                      <p:cBhvr>
                                        <p:cTn id="81" dur="1000"/>
                                        <p:tgtEl>
                                          <p:spTgt spid="33">
                                            <p:txEl>
                                              <p:pRg st="1" end="1"/>
                                            </p:txEl>
                                          </p:spTgt>
                                        </p:tgtEl>
                                      </p:cBhvr>
                                    </p:animEffect>
                                    <p:anim calcmode="lin" valueType="num">
                                      <p:cBhvr>
                                        <p:cTn id="82" dur="1000" fill="hold"/>
                                        <p:tgtEl>
                                          <p:spTgt spid="33">
                                            <p:txEl>
                                              <p:pRg st="1" end="1"/>
                                            </p:txEl>
                                          </p:spTgt>
                                        </p:tgtEl>
                                        <p:attrNameLst>
                                          <p:attrName>ppt_x</p:attrName>
                                        </p:attrNameLst>
                                      </p:cBhvr>
                                      <p:tavLst>
                                        <p:tav tm="0">
                                          <p:val>
                                            <p:strVal val="#ppt_x"/>
                                          </p:val>
                                        </p:tav>
                                        <p:tav tm="100000">
                                          <p:val>
                                            <p:strVal val="#ppt_x"/>
                                          </p:val>
                                        </p:tav>
                                      </p:tavLst>
                                    </p:anim>
                                    <p:anim calcmode="lin" valueType="num">
                                      <p:cBhvr>
                                        <p:cTn id="83" dur="1000" fill="hold"/>
                                        <p:tgtEl>
                                          <p:spTgt spid="33">
                                            <p:txEl>
                                              <p:pRg st="1" end="1"/>
                                            </p:txEl>
                                          </p:spTgt>
                                        </p:tgtEl>
                                        <p:attrNameLst>
                                          <p:attrName>ppt_y</p:attrName>
                                        </p:attrNameLst>
                                      </p:cBhvr>
                                      <p:tavLst>
                                        <p:tav tm="0">
                                          <p:val>
                                            <p:strVal val="#ppt_y+.1"/>
                                          </p:val>
                                        </p:tav>
                                        <p:tav tm="100000">
                                          <p:val>
                                            <p:strVal val="#ppt_y"/>
                                          </p:val>
                                        </p:tav>
                                      </p:tavLst>
                                    </p:anim>
                                  </p:childTnLst>
                                </p:cTn>
                              </p:par>
                            </p:childTnLst>
                          </p:cTn>
                        </p:par>
                        <p:par>
                          <p:cTn id="84" fill="hold">
                            <p:stCondLst>
                              <p:cond delay="5500"/>
                            </p:stCondLst>
                            <p:childTnLst>
                              <p:par>
                                <p:cTn id="85" presetID="42" presetClass="entr" presetSubtype="0" fill="hold" grpId="0" nodeType="afterEffect">
                                  <p:stCondLst>
                                    <p:cond delay="0"/>
                                  </p:stCondLst>
                                  <p:childTnLst>
                                    <p:set>
                                      <p:cBhvr>
                                        <p:cTn id="86" dur="1" fill="hold">
                                          <p:stCondLst>
                                            <p:cond delay="0"/>
                                          </p:stCondLst>
                                        </p:cTn>
                                        <p:tgtEl>
                                          <p:spTgt spid="33">
                                            <p:txEl>
                                              <p:pRg st="2" end="2"/>
                                            </p:txEl>
                                          </p:spTgt>
                                        </p:tgtEl>
                                        <p:attrNameLst>
                                          <p:attrName>style.visibility</p:attrName>
                                        </p:attrNameLst>
                                      </p:cBhvr>
                                      <p:to>
                                        <p:strVal val="visible"/>
                                      </p:to>
                                    </p:set>
                                    <p:animEffect transition="in" filter="fade">
                                      <p:cBhvr>
                                        <p:cTn id="87" dur="1000"/>
                                        <p:tgtEl>
                                          <p:spTgt spid="33">
                                            <p:txEl>
                                              <p:pRg st="2" end="2"/>
                                            </p:txEl>
                                          </p:spTgt>
                                        </p:tgtEl>
                                      </p:cBhvr>
                                    </p:animEffect>
                                    <p:anim calcmode="lin" valueType="num">
                                      <p:cBhvr>
                                        <p:cTn id="88" dur="1000" fill="hold"/>
                                        <p:tgtEl>
                                          <p:spTgt spid="33">
                                            <p:txEl>
                                              <p:pRg st="2" end="2"/>
                                            </p:txEl>
                                          </p:spTgt>
                                        </p:tgtEl>
                                        <p:attrNameLst>
                                          <p:attrName>ppt_x</p:attrName>
                                        </p:attrNameLst>
                                      </p:cBhvr>
                                      <p:tavLst>
                                        <p:tav tm="0">
                                          <p:val>
                                            <p:strVal val="#ppt_x"/>
                                          </p:val>
                                        </p:tav>
                                        <p:tav tm="100000">
                                          <p:val>
                                            <p:strVal val="#ppt_x"/>
                                          </p:val>
                                        </p:tav>
                                      </p:tavLst>
                                    </p:anim>
                                    <p:anim calcmode="lin" valueType="num">
                                      <p:cBhvr>
                                        <p:cTn id="89" dur="1000" fill="hold"/>
                                        <p:tgtEl>
                                          <p:spTgt spid="3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P spid="33" grpId="0" uiExpand="1" build="p"/>
      <p:bldP spid="34" grpId="0" uiExpand="1" build="p"/>
      <p:bldP spid="35" grpId="0" uiExpand="1" build="p"/>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A15F21-425C-0E4E-9E82-EACEA1D1C641}"/>
              </a:ext>
            </a:extLst>
          </p:cNvPr>
          <p:cNvSpPr>
            <a:spLocks noGrp="1"/>
          </p:cNvSpPr>
          <p:nvPr>
            <p:ph type="ftr" sz="quarter" idx="10"/>
          </p:nvPr>
        </p:nvSpPr>
        <p:spPr>
          <a:xfrm>
            <a:off x="1011859" y="6309519"/>
            <a:ext cx="2078736" cy="365125"/>
          </a:xfrm>
          <a:prstGeom prst="rect">
            <a:avLst/>
          </a:prstGeom>
        </p:spPr>
        <p:txBody>
          <a:bodyPr vert="horz" lIns="91440" tIns="45720" rIns="91440" bIns="45720" rtlCol="0" anchor="ctr"/>
          <a:lstStyle>
            <a:defPPr>
              <a:defRPr lang="en-US"/>
            </a:defPPr>
            <a:lvl1pPr marL="0" algn="l" defTabSz="914400" rtl="0" eaLnBrk="1" latinLnBrk="0" hangingPunct="1">
              <a:defRPr lang="en-IN"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Microsoft Fabric</a:t>
            </a:r>
          </a:p>
        </p:txBody>
      </p:sp>
      <p:sp>
        <p:nvSpPr>
          <p:cNvPr id="2" name="Slide Number Placeholder 1">
            <a:extLst>
              <a:ext uri="{FF2B5EF4-FFF2-40B4-BE49-F238E27FC236}">
                <a16:creationId xmlns:a16="http://schemas.microsoft.com/office/drawing/2014/main" id="{C8E3F27F-EFD5-ADE6-7E96-D7B0905B217C}"/>
              </a:ext>
            </a:extLst>
          </p:cNvPr>
          <p:cNvSpPr>
            <a:spLocks noGrp="1"/>
          </p:cNvSpPr>
          <p:nvPr>
            <p:ph type="sldNum" sz="quarter" idx="11"/>
          </p:nvPr>
        </p:nvSpPr>
        <p:spPr>
          <a:xfrm>
            <a:off x="612571" y="6309519"/>
            <a:ext cx="399288" cy="365125"/>
          </a:xfrm>
          <a:prstGeom prst="rect">
            <a:avLst/>
          </a:prstGeom>
        </p:spPr>
        <p:txBody>
          <a:bodyPr vert="horz" lIns="91440" tIns="45720" rIns="91440" bIns="45720" rtlCol="0" anchor="ctr"/>
          <a:lstStyle>
            <a:defPPr>
              <a:defRPr lang="en-US"/>
            </a:defPPr>
            <a:lvl1pPr marL="0" algn="l" defTabSz="914400" rtl="0" eaLnBrk="1" latinLnBrk="0" hangingPunct="1">
              <a:defRPr lang="en-US"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356FBF-028C-F74E-A7B4-9B8ED246DD1B}" type="slidenum">
              <a:rPr lang="en-US" smtClean="0"/>
              <a:pPr/>
              <a:t>18</a:t>
            </a:fld>
            <a:endParaRPr lang="en-US"/>
          </a:p>
        </p:txBody>
      </p:sp>
      <p:sp>
        <p:nvSpPr>
          <p:cNvPr id="15" name="Title 14">
            <a:extLst>
              <a:ext uri="{FF2B5EF4-FFF2-40B4-BE49-F238E27FC236}">
                <a16:creationId xmlns:a16="http://schemas.microsoft.com/office/drawing/2014/main" id="{36E8EBAD-9CE8-226C-E3E5-587846D3AFF6}"/>
              </a:ext>
            </a:extLst>
          </p:cNvPr>
          <p:cNvSpPr>
            <a:spLocks noGrp="1"/>
          </p:cNvSpPr>
          <p:nvPr>
            <p:ph type="title"/>
          </p:nvPr>
        </p:nvSpPr>
        <p:spPr/>
        <p:txBody>
          <a:bodyPr/>
          <a:lstStyle/>
          <a:p>
            <a:endParaRPr lang="en-US"/>
          </a:p>
        </p:txBody>
      </p:sp>
      <p:cxnSp>
        <p:nvCxnSpPr>
          <p:cNvPr id="5" name="Straight Connector 4">
            <a:extLst>
              <a:ext uri="{FF2B5EF4-FFF2-40B4-BE49-F238E27FC236}">
                <a16:creationId xmlns:a16="http://schemas.microsoft.com/office/drawing/2014/main" id="{3BF378F4-B126-4DB7-BFE7-EB5550782DC3}"/>
              </a:ext>
            </a:extLst>
          </p:cNvPr>
          <p:cNvCxnSpPr>
            <a:cxnSpLocks/>
          </p:cNvCxnSpPr>
          <p:nvPr/>
        </p:nvCxnSpPr>
        <p:spPr>
          <a:xfrm>
            <a:off x="853777" y="4356551"/>
            <a:ext cx="10096908" cy="0"/>
          </a:xfrm>
          <a:prstGeom prst="line">
            <a:avLst/>
          </a:prstGeom>
          <a:ln w="76200"/>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71BEF1F5-4C88-AD35-C61F-1554CCFB92A4}"/>
              </a:ext>
            </a:extLst>
          </p:cNvPr>
          <p:cNvCxnSpPr>
            <a:cxnSpLocks/>
          </p:cNvCxnSpPr>
          <p:nvPr/>
        </p:nvCxnSpPr>
        <p:spPr>
          <a:xfrm>
            <a:off x="2025476" y="4342247"/>
            <a:ext cx="3996429" cy="14304"/>
          </a:xfrm>
          <a:prstGeom prst="line">
            <a:avLst/>
          </a:prstGeom>
          <a:ln w="76200"/>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82C98F86-C8A6-7FF0-C184-F0BBFB502936}"/>
              </a:ext>
            </a:extLst>
          </p:cNvPr>
          <p:cNvCxnSpPr>
            <a:cxnSpLocks/>
          </p:cNvCxnSpPr>
          <p:nvPr/>
        </p:nvCxnSpPr>
        <p:spPr>
          <a:xfrm flipV="1">
            <a:off x="1011859" y="4342247"/>
            <a:ext cx="1014458" cy="1236872"/>
          </a:xfrm>
          <a:prstGeom prst="line">
            <a:avLst/>
          </a:prstGeom>
          <a:ln w="76200"/>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02056747-B025-E23C-5F7F-F9B69D4F10BA}"/>
              </a:ext>
            </a:extLst>
          </p:cNvPr>
          <p:cNvCxnSpPr>
            <a:cxnSpLocks/>
          </p:cNvCxnSpPr>
          <p:nvPr/>
        </p:nvCxnSpPr>
        <p:spPr>
          <a:xfrm>
            <a:off x="6911045" y="3166819"/>
            <a:ext cx="4039640" cy="0"/>
          </a:xfrm>
          <a:prstGeom prst="line">
            <a:avLst/>
          </a:prstGeom>
          <a:ln w="76200"/>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963819A2-0F16-79D6-FFAE-7C449EC5E7CE}"/>
              </a:ext>
            </a:extLst>
          </p:cNvPr>
          <p:cNvCxnSpPr>
            <a:cxnSpLocks/>
          </p:cNvCxnSpPr>
          <p:nvPr/>
        </p:nvCxnSpPr>
        <p:spPr>
          <a:xfrm flipV="1">
            <a:off x="6021905" y="3150822"/>
            <a:ext cx="899734" cy="1172891"/>
          </a:xfrm>
          <a:prstGeom prst="line">
            <a:avLst/>
          </a:prstGeom>
          <a:ln w="76200"/>
        </p:spPr>
        <p:style>
          <a:lnRef idx="3">
            <a:schemeClr val="dk1"/>
          </a:lnRef>
          <a:fillRef idx="0">
            <a:schemeClr val="dk1"/>
          </a:fillRef>
          <a:effectRef idx="2">
            <a:schemeClr val="dk1"/>
          </a:effectRef>
          <a:fontRef idx="minor">
            <a:schemeClr val="tx1"/>
          </a:fontRef>
        </p:style>
      </p:cxnSp>
      <p:pic>
        <p:nvPicPr>
          <p:cNvPr id="21" name="Graphic 20" descr="Walk outline">
            <a:extLst>
              <a:ext uri="{FF2B5EF4-FFF2-40B4-BE49-F238E27FC236}">
                <a16:creationId xmlns:a16="http://schemas.microsoft.com/office/drawing/2014/main" id="{D8D242B5-2D8B-57C4-50AC-13FB238BFD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0717" y="2646665"/>
            <a:ext cx="914400" cy="914400"/>
          </a:xfrm>
          <a:prstGeom prst="rect">
            <a:avLst/>
          </a:prstGeom>
        </p:spPr>
      </p:pic>
      <p:sp>
        <p:nvSpPr>
          <p:cNvPr id="30" name="TextBox 29">
            <a:extLst>
              <a:ext uri="{FF2B5EF4-FFF2-40B4-BE49-F238E27FC236}">
                <a16:creationId xmlns:a16="http://schemas.microsoft.com/office/drawing/2014/main" id="{1F85D916-78B7-E256-0A5C-E1E8ABE68223}"/>
              </a:ext>
            </a:extLst>
          </p:cNvPr>
          <p:cNvSpPr txBox="1"/>
          <p:nvPr/>
        </p:nvSpPr>
        <p:spPr>
          <a:xfrm>
            <a:off x="6987324" y="3234344"/>
            <a:ext cx="2008242" cy="923330"/>
          </a:xfrm>
          <a:prstGeom prst="rect">
            <a:avLst/>
          </a:prstGeom>
          <a:noFill/>
        </p:spPr>
        <p:txBody>
          <a:bodyPr wrap="none" rtlCol="0">
            <a:spAutoFit/>
          </a:bodyPr>
          <a:lstStyle/>
          <a:p>
            <a:r>
              <a:rPr lang="en-US" b="1" dirty="0"/>
              <a:t>Data &amp; AI : </a:t>
            </a:r>
          </a:p>
          <a:p>
            <a:pPr marL="285750" indent="-285750">
              <a:buFont typeface="Arial" panose="020B0604020202020204" pitchFamily="34" charset="0"/>
              <a:buChar char="•"/>
            </a:pPr>
            <a:r>
              <a:rPr lang="en-US" dirty="0"/>
              <a:t>Data Storage</a:t>
            </a:r>
          </a:p>
          <a:p>
            <a:pPr marL="285750" indent="-285750">
              <a:buFont typeface="Arial" panose="020B0604020202020204" pitchFamily="34" charset="0"/>
              <a:buChar char="•"/>
            </a:pPr>
            <a:r>
              <a:rPr lang="en-US" dirty="0"/>
              <a:t>Datawarehouse</a:t>
            </a:r>
          </a:p>
        </p:txBody>
      </p:sp>
      <p:sp>
        <p:nvSpPr>
          <p:cNvPr id="33" name="TextBox 32">
            <a:extLst>
              <a:ext uri="{FF2B5EF4-FFF2-40B4-BE49-F238E27FC236}">
                <a16:creationId xmlns:a16="http://schemas.microsoft.com/office/drawing/2014/main" id="{4ADC64AA-F6AE-08E2-F230-6253EF82ACD5}"/>
              </a:ext>
            </a:extLst>
          </p:cNvPr>
          <p:cNvSpPr txBox="1"/>
          <p:nvPr/>
        </p:nvSpPr>
        <p:spPr>
          <a:xfrm>
            <a:off x="8893280" y="3234344"/>
            <a:ext cx="2081019" cy="923330"/>
          </a:xfrm>
          <a:prstGeom prst="rect">
            <a:avLst/>
          </a:prstGeom>
          <a:noFill/>
        </p:spPr>
        <p:txBody>
          <a:bodyPr wrap="none" rtlCol="0">
            <a:spAutoFit/>
          </a:bodyPr>
          <a:lstStyle/>
          <a:p>
            <a:pPr marL="285750" indent="-285750">
              <a:buFont typeface="Arial" panose="020B0604020202020204" pitchFamily="34" charset="0"/>
              <a:buChar char="•"/>
            </a:pPr>
            <a:r>
              <a:rPr lang="en-US" dirty="0"/>
              <a:t>ETL Tooling </a:t>
            </a:r>
          </a:p>
          <a:p>
            <a:pPr marL="285750" indent="-285750">
              <a:buFont typeface="Arial" panose="020B0604020202020204" pitchFamily="34" charset="0"/>
              <a:buChar char="•"/>
            </a:pPr>
            <a:r>
              <a:rPr lang="en-US" dirty="0"/>
              <a:t>Analytics Engine</a:t>
            </a:r>
          </a:p>
          <a:p>
            <a:pPr marL="285750" indent="-285750">
              <a:buFont typeface="Arial" panose="020B0604020202020204" pitchFamily="34" charset="0"/>
              <a:buChar char="•"/>
            </a:pPr>
            <a:r>
              <a:rPr lang="en-US" dirty="0"/>
              <a:t>Reporting</a:t>
            </a:r>
          </a:p>
        </p:txBody>
      </p:sp>
      <p:sp>
        <p:nvSpPr>
          <p:cNvPr id="34" name="TextBox 33">
            <a:extLst>
              <a:ext uri="{FF2B5EF4-FFF2-40B4-BE49-F238E27FC236}">
                <a16:creationId xmlns:a16="http://schemas.microsoft.com/office/drawing/2014/main" id="{70857161-34D1-8382-C90F-514799783A28}"/>
              </a:ext>
            </a:extLst>
          </p:cNvPr>
          <p:cNvSpPr txBox="1"/>
          <p:nvPr/>
        </p:nvSpPr>
        <p:spPr>
          <a:xfrm>
            <a:off x="2006515" y="4441766"/>
            <a:ext cx="1714187" cy="923330"/>
          </a:xfrm>
          <a:prstGeom prst="rect">
            <a:avLst/>
          </a:prstGeom>
          <a:noFill/>
        </p:spPr>
        <p:txBody>
          <a:bodyPr wrap="square" rtlCol="0">
            <a:spAutoFit/>
          </a:bodyPr>
          <a:lstStyle/>
          <a:p>
            <a:r>
              <a:rPr lang="en-US" b="1" dirty="0" err="1"/>
              <a:t>BizApps</a:t>
            </a:r>
            <a:r>
              <a:rPr lang="en-US" b="1" dirty="0"/>
              <a:t>: </a:t>
            </a:r>
          </a:p>
          <a:p>
            <a:pPr marL="285750" indent="-285750">
              <a:buFont typeface="Arial" panose="020B0604020202020204" pitchFamily="34" charset="0"/>
              <a:buChar char="•"/>
            </a:pPr>
            <a:r>
              <a:rPr lang="en-US" dirty="0"/>
              <a:t>Web Servers</a:t>
            </a:r>
          </a:p>
          <a:p>
            <a:pPr marL="285750" indent="-285750">
              <a:buFont typeface="Arial" panose="020B0604020202020204" pitchFamily="34" charset="0"/>
              <a:buChar char="•"/>
            </a:pPr>
            <a:r>
              <a:rPr lang="en-US" dirty="0"/>
              <a:t>Applications</a:t>
            </a:r>
          </a:p>
        </p:txBody>
      </p:sp>
      <p:sp>
        <p:nvSpPr>
          <p:cNvPr id="35" name="TextBox 34">
            <a:extLst>
              <a:ext uri="{FF2B5EF4-FFF2-40B4-BE49-F238E27FC236}">
                <a16:creationId xmlns:a16="http://schemas.microsoft.com/office/drawing/2014/main" id="{148A1BC6-CE80-14A6-7934-FBEE0AD7B032}"/>
              </a:ext>
            </a:extLst>
          </p:cNvPr>
          <p:cNvSpPr txBox="1"/>
          <p:nvPr/>
        </p:nvSpPr>
        <p:spPr>
          <a:xfrm>
            <a:off x="3847000" y="4441766"/>
            <a:ext cx="1920077" cy="923330"/>
          </a:xfrm>
          <a:prstGeom prst="rect">
            <a:avLst/>
          </a:prstGeom>
          <a:noFill/>
        </p:spPr>
        <p:txBody>
          <a:bodyPr wrap="square" rtlCol="0">
            <a:spAutoFit/>
          </a:bodyPr>
          <a:lstStyle/>
          <a:p>
            <a:pPr marL="285750" indent="-285750">
              <a:buFont typeface="Arial" panose="020B0604020202020204" pitchFamily="34" charset="0"/>
              <a:buChar char="•"/>
            </a:pPr>
            <a:r>
              <a:rPr lang="en-US" dirty="0"/>
              <a:t>SQL Servers</a:t>
            </a:r>
          </a:p>
          <a:p>
            <a:pPr marL="285750" indent="-285750">
              <a:buFont typeface="Arial" panose="020B0604020202020204" pitchFamily="34" charset="0"/>
              <a:buChar char="•"/>
            </a:pPr>
            <a:r>
              <a:rPr lang="en-US" dirty="0"/>
              <a:t>Authentication</a:t>
            </a:r>
          </a:p>
          <a:p>
            <a:pPr marL="285750" indent="-285750">
              <a:buFont typeface="Arial" panose="020B0604020202020204" pitchFamily="34" charset="0"/>
              <a:buChar char="•"/>
            </a:pPr>
            <a:r>
              <a:rPr lang="en-US" dirty="0"/>
              <a:t>Exchange</a:t>
            </a:r>
          </a:p>
        </p:txBody>
      </p:sp>
      <p:sp>
        <p:nvSpPr>
          <p:cNvPr id="37" name="TextBox 36">
            <a:extLst>
              <a:ext uri="{FF2B5EF4-FFF2-40B4-BE49-F238E27FC236}">
                <a16:creationId xmlns:a16="http://schemas.microsoft.com/office/drawing/2014/main" id="{B08AA31D-99F3-002D-7FD3-2154DC29A586}"/>
              </a:ext>
            </a:extLst>
          </p:cNvPr>
          <p:cNvSpPr txBox="1"/>
          <p:nvPr/>
        </p:nvSpPr>
        <p:spPr>
          <a:xfrm>
            <a:off x="3245904" y="3812307"/>
            <a:ext cx="3028771" cy="400110"/>
          </a:xfrm>
          <a:prstGeom prst="rect">
            <a:avLst/>
          </a:prstGeom>
          <a:noFill/>
        </p:spPr>
        <p:txBody>
          <a:bodyPr wrap="square" rtlCol="0">
            <a:spAutoFit/>
          </a:bodyPr>
          <a:lstStyle/>
          <a:p>
            <a:r>
              <a:rPr lang="en-US" sz="2000" b="1" dirty="0"/>
              <a:t>Application config</a:t>
            </a:r>
          </a:p>
        </p:txBody>
      </p:sp>
      <p:sp>
        <p:nvSpPr>
          <p:cNvPr id="4" name="TextBox 3">
            <a:extLst>
              <a:ext uri="{FF2B5EF4-FFF2-40B4-BE49-F238E27FC236}">
                <a16:creationId xmlns:a16="http://schemas.microsoft.com/office/drawing/2014/main" id="{4D4C180E-FCAD-4768-17AF-E0556E1ADECC}"/>
              </a:ext>
            </a:extLst>
          </p:cNvPr>
          <p:cNvSpPr txBox="1"/>
          <p:nvPr/>
        </p:nvSpPr>
        <p:spPr>
          <a:xfrm>
            <a:off x="7519628" y="2654481"/>
            <a:ext cx="3179075" cy="400110"/>
          </a:xfrm>
          <a:prstGeom prst="rect">
            <a:avLst/>
          </a:prstGeom>
          <a:noFill/>
        </p:spPr>
        <p:txBody>
          <a:bodyPr wrap="none" rtlCol="0">
            <a:spAutoFit/>
          </a:bodyPr>
          <a:lstStyle/>
          <a:p>
            <a:r>
              <a:rPr lang="en-US" sz="2000" b="1" dirty="0"/>
              <a:t>Business Intelligence Config</a:t>
            </a:r>
          </a:p>
        </p:txBody>
      </p:sp>
      <p:cxnSp>
        <p:nvCxnSpPr>
          <p:cNvPr id="7" name="Straight Connector 6">
            <a:extLst>
              <a:ext uri="{FF2B5EF4-FFF2-40B4-BE49-F238E27FC236}">
                <a16:creationId xmlns:a16="http://schemas.microsoft.com/office/drawing/2014/main" id="{D6C4E0E4-EEFE-C5E3-49B7-D2D2A931FA05}"/>
              </a:ext>
            </a:extLst>
          </p:cNvPr>
          <p:cNvCxnSpPr>
            <a:cxnSpLocks/>
          </p:cNvCxnSpPr>
          <p:nvPr/>
        </p:nvCxnSpPr>
        <p:spPr>
          <a:xfrm>
            <a:off x="2555424" y="3625980"/>
            <a:ext cx="3982018" cy="0"/>
          </a:xfrm>
          <a:prstGeom prst="line">
            <a:avLst/>
          </a:prstGeom>
          <a:ln w="76200"/>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33CFA405-8094-1246-541A-0437E55AFC4E}"/>
              </a:ext>
            </a:extLst>
          </p:cNvPr>
          <p:cNvCxnSpPr>
            <a:cxnSpLocks/>
          </p:cNvCxnSpPr>
          <p:nvPr/>
        </p:nvCxnSpPr>
        <p:spPr>
          <a:xfrm flipV="1">
            <a:off x="2025574" y="3625980"/>
            <a:ext cx="575078" cy="708269"/>
          </a:xfrm>
          <a:prstGeom prst="line">
            <a:avLst/>
          </a:prstGeom>
          <a:ln w="76200"/>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6E28BC70-F3B7-8EF3-A9D7-8AA5CD284F42}"/>
              </a:ext>
            </a:extLst>
          </p:cNvPr>
          <p:cNvCxnSpPr>
            <a:cxnSpLocks/>
          </p:cNvCxnSpPr>
          <p:nvPr/>
        </p:nvCxnSpPr>
        <p:spPr>
          <a:xfrm>
            <a:off x="7404724" y="2495839"/>
            <a:ext cx="3470181" cy="0"/>
          </a:xfrm>
          <a:prstGeom prst="line">
            <a:avLst/>
          </a:prstGeom>
          <a:ln w="76200"/>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8E3460CA-908B-842A-1D7B-6F137A2486CA}"/>
              </a:ext>
            </a:extLst>
          </p:cNvPr>
          <p:cNvCxnSpPr>
            <a:cxnSpLocks/>
          </p:cNvCxnSpPr>
          <p:nvPr/>
        </p:nvCxnSpPr>
        <p:spPr>
          <a:xfrm flipV="1">
            <a:off x="6935562" y="2495839"/>
            <a:ext cx="514539" cy="646985"/>
          </a:xfrm>
          <a:prstGeom prst="line">
            <a:avLst/>
          </a:prstGeom>
          <a:ln w="76200"/>
        </p:spPr>
        <p:style>
          <a:lnRef idx="3">
            <a:schemeClr val="dk1"/>
          </a:lnRef>
          <a:fillRef idx="0">
            <a:schemeClr val="dk1"/>
          </a:fillRef>
          <a:effectRef idx="2">
            <a:schemeClr val="dk1"/>
          </a:effectRef>
          <a:fontRef idx="minor">
            <a:schemeClr val="tx1"/>
          </a:fontRef>
        </p:style>
      </p:cxnSp>
      <p:sp>
        <p:nvSpPr>
          <p:cNvPr id="28" name="Rectangle 27">
            <a:extLst>
              <a:ext uri="{FF2B5EF4-FFF2-40B4-BE49-F238E27FC236}">
                <a16:creationId xmlns:a16="http://schemas.microsoft.com/office/drawing/2014/main" id="{5BAF975B-3B9C-0169-DF41-AC4EEFCA17AE}"/>
              </a:ext>
            </a:extLst>
          </p:cNvPr>
          <p:cNvSpPr/>
          <p:nvPr/>
        </p:nvSpPr>
        <p:spPr>
          <a:xfrm>
            <a:off x="612571" y="4403103"/>
            <a:ext cx="10360229" cy="1646930"/>
          </a:xfrm>
          <a:prstGeom prst="rect">
            <a:avLst/>
          </a:prstGeom>
          <a:solidFill>
            <a:srgbClr val="FFFD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E18FC9F-1DDF-C9D2-41E2-0EB345B7BA7C}"/>
              </a:ext>
            </a:extLst>
          </p:cNvPr>
          <p:cNvSpPr/>
          <p:nvPr/>
        </p:nvSpPr>
        <p:spPr>
          <a:xfrm>
            <a:off x="9045029" y="1462487"/>
            <a:ext cx="1927771" cy="1015663"/>
          </a:xfrm>
          <a:prstGeom prst="rect">
            <a:avLst/>
          </a:prstGeom>
          <a:noFill/>
        </p:spPr>
        <p:txBody>
          <a:bodyPr wrap="none" lIns="91440" tIns="45720" rIns="91440" bIns="45720">
            <a:spAutoFit/>
          </a:bodyPr>
          <a:lstStyle/>
          <a:p>
            <a:pPr algn="ctr"/>
            <a:r>
              <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Value</a:t>
            </a:r>
          </a:p>
        </p:txBody>
      </p:sp>
      <p:sp>
        <p:nvSpPr>
          <p:cNvPr id="20" name="TextBox 19">
            <a:extLst>
              <a:ext uri="{FF2B5EF4-FFF2-40B4-BE49-F238E27FC236}">
                <a16:creationId xmlns:a16="http://schemas.microsoft.com/office/drawing/2014/main" id="{19D2DA4F-2926-FD48-42AA-BB447ACE3AD6}"/>
              </a:ext>
            </a:extLst>
          </p:cNvPr>
          <p:cNvSpPr txBox="1"/>
          <p:nvPr/>
        </p:nvSpPr>
        <p:spPr>
          <a:xfrm>
            <a:off x="3601191" y="4504506"/>
            <a:ext cx="1273926" cy="646331"/>
          </a:xfrm>
          <a:prstGeom prst="rect">
            <a:avLst/>
          </a:prstGeom>
          <a:noFill/>
        </p:spPr>
        <p:txBody>
          <a:bodyPr wrap="square" rtlCol="0">
            <a:spAutoFit/>
          </a:bodyPr>
          <a:lstStyle/>
          <a:p>
            <a:r>
              <a:rPr lang="en-US" sz="3600" b="1" dirty="0"/>
              <a:t>SaaS</a:t>
            </a:r>
          </a:p>
        </p:txBody>
      </p:sp>
      <p:sp>
        <p:nvSpPr>
          <p:cNvPr id="18" name="TextBox 17">
            <a:extLst>
              <a:ext uri="{FF2B5EF4-FFF2-40B4-BE49-F238E27FC236}">
                <a16:creationId xmlns:a16="http://schemas.microsoft.com/office/drawing/2014/main" id="{60DEAB31-84E4-7781-C33D-DBF207E57DD3}"/>
              </a:ext>
            </a:extLst>
          </p:cNvPr>
          <p:cNvSpPr txBox="1"/>
          <p:nvPr/>
        </p:nvSpPr>
        <p:spPr>
          <a:xfrm>
            <a:off x="7716506" y="4544964"/>
            <a:ext cx="2558119" cy="523220"/>
          </a:xfrm>
          <a:prstGeom prst="rect">
            <a:avLst/>
          </a:prstGeom>
          <a:noFill/>
        </p:spPr>
        <p:txBody>
          <a:bodyPr wrap="square" rtlCol="0">
            <a:spAutoFit/>
          </a:bodyPr>
          <a:lstStyle/>
          <a:p>
            <a:r>
              <a:rPr lang="en-US" sz="2800" b="1" dirty="0">
                <a:solidFill>
                  <a:schemeClr val="accent6">
                    <a:lumMod val="50000"/>
                  </a:schemeClr>
                </a:solidFill>
              </a:rPr>
              <a:t>Infrastructure</a:t>
            </a:r>
          </a:p>
        </p:txBody>
      </p:sp>
    </p:spTree>
    <p:extLst>
      <p:ext uri="{BB962C8B-B14F-4D97-AF65-F5344CB8AC3E}">
        <p14:creationId xmlns:p14="http://schemas.microsoft.com/office/powerpoint/2010/main" val="2873643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A15F21-425C-0E4E-9E82-EACEA1D1C641}"/>
              </a:ext>
            </a:extLst>
          </p:cNvPr>
          <p:cNvSpPr>
            <a:spLocks noGrp="1"/>
          </p:cNvSpPr>
          <p:nvPr>
            <p:ph type="ftr" sz="quarter" idx="10"/>
          </p:nvPr>
        </p:nvSpPr>
        <p:spPr>
          <a:xfrm>
            <a:off x="1011859" y="6309519"/>
            <a:ext cx="2078736" cy="365125"/>
          </a:xfrm>
          <a:prstGeom prst="rect">
            <a:avLst/>
          </a:prstGeom>
        </p:spPr>
        <p:txBody>
          <a:bodyPr vert="horz" lIns="91440" tIns="45720" rIns="91440" bIns="45720" rtlCol="0" anchor="ctr"/>
          <a:lstStyle>
            <a:defPPr>
              <a:defRPr lang="en-US"/>
            </a:defPPr>
            <a:lvl1pPr marL="0" algn="l" defTabSz="914400" rtl="0" eaLnBrk="1" latinLnBrk="0" hangingPunct="1">
              <a:defRPr lang="en-IN"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Microsoft Fabric</a:t>
            </a:r>
          </a:p>
        </p:txBody>
      </p:sp>
      <p:sp>
        <p:nvSpPr>
          <p:cNvPr id="2" name="Slide Number Placeholder 1">
            <a:extLst>
              <a:ext uri="{FF2B5EF4-FFF2-40B4-BE49-F238E27FC236}">
                <a16:creationId xmlns:a16="http://schemas.microsoft.com/office/drawing/2014/main" id="{C8E3F27F-EFD5-ADE6-7E96-D7B0905B217C}"/>
              </a:ext>
            </a:extLst>
          </p:cNvPr>
          <p:cNvSpPr>
            <a:spLocks noGrp="1"/>
          </p:cNvSpPr>
          <p:nvPr>
            <p:ph type="sldNum" sz="quarter" idx="11"/>
          </p:nvPr>
        </p:nvSpPr>
        <p:spPr>
          <a:xfrm>
            <a:off x="612571" y="6309519"/>
            <a:ext cx="399288" cy="365125"/>
          </a:xfrm>
          <a:prstGeom prst="rect">
            <a:avLst/>
          </a:prstGeom>
        </p:spPr>
        <p:txBody>
          <a:bodyPr vert="horz" lIns="91440" tIns="45720" rIns="91440" bIns="45720" rtlCol="0" anchor="ctr"/>
          <a:lstStyle>
            <a:defPPr>
              <a:defRPr lang="en-US"/>
            </a:defPPr>
            <a:lvl1pPr marL="0" algn="l" defTabSz="914400" rtl="0" eaLnBrk="1" latinLnBrk="0" hangingPunct="1">
              <a:defRPr lang="en-US"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356FBF-028C-F74E-A7B4-9B8ED246DD1B}" type="slidenum">
              <a:rPr lang="en-US" smtClean="0"/>
              <a:pPr/>
              <a:t>19</a:t>
            </a:fld>
            <a:endParaRPr lang="en-US"/>
          </a:p>
        </p:txBody>
      </p:sp>
      <p:sp>
        <p:nvSpPr>
          <p:cNvPr id="13" name="Title 12">
            <a:extLst>
              <a:ext uri="{FF2B5EF4-FFF2-40B4-BE49-F238E27FC236}">
                <a16:creationId xmlns:a16="http://schemas.microsoft.com/office/drawing/2014/main" id="{E779AFA5-40E4-8A6E-7558-31818F2C022B}"/>
              </a:ext>
            </a:extLst>
          </p:cNvPr>
          <p:cNvSpPr>
            <a:spLocks noGrp="1"/>
          </p:cNvSpPr>
          <p:nvPr>
            <p:ph type="title"/>
          </p:nvPr>
        </p:nvSpPr>
        <p:spPr/>
        <p:txBody>
          <a:bodyPr/>
          <a:lstStyle/>
          <a:p>
            <a:endParaRPr lang="en-US"/>
          </a:p>
        </p:txBody>
      </p:sp>
      <p:cxnSp>
        <p:nvCxnSpPr>
          <p:cNvPr id="5" name="Straight Connector 4">
            <a:extLst>
              <a:ext uri="{FF2B5EF4-FFF2-40B4-BE49-F238E27FC236}">
                <a16:creationId xmlns:a16="http://schemas.microsoft.com/office/drawing/2014/main" id="{3BF378F4-B126-4DB7-BFE7-EB5550782DC3}"/>
              </a:ext>
            </a:extLst>
          </p:cNvPr>
          <p:cNvCxnSpPr>
            <a:cxnSpLocks/>
          </p:cNvCxnSpPr>
          <p:nvPr/>
        </p:nvCxnSpPr>
        <p:spPr>
          <a:xfrm>
            <a:off x="853777" y="4366943"/>
            <a:ext cx="10096908" cy="0"/>
          </a:xfrm>
          <a:prstGeom prst="line">
            <a:avLst/>
          </a:prstGeom>
          <a:ln w="76200"/>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71BEF1F5-4C88-AD35-C61F-1554CCFB92A4}"/>
              </a:ext>
            </a:extLst>
          </p:cNvPr>
          <p:cNvCxnSpPr>
            <a:cxnSpLocks/>
          </p:cNvCxnSpPr>
          <p:nvPr/>
        </p:nvCxnSpPr>
        <p:spPr>
          <a:xfrm>
            <a:off x="2025476" y="4352639"/>
            <a:ext cx="4289437" cy="31994"/>
          </a:xfrm>
          <a:prstGeom prst="line">
            <a:avLst/>
          </a:prstGeom>
          <a:ln w="76200"/>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82C98F86-C8A6-7FF0-C184-F0BBFB502936}"/>
              </a:ext>
            </a:extLst>
          </p:cNvPr>
          <p:cNvCxnSpPr>
            <a:cxnSpLocks/>
          </p:cNvCxnSpPr>
          <p:nvPr/>
        </p:nvCxnSpPr>
        <p:spPr>
          <a:xfrm flipV="1">
            <a:off x="1011859" y="4352639"/>
            <a:ext cx="1014458" cy="1236872"/>
          </a:xfrm>
          <a:prstGeom prst="line">
            <a:avLst/>
          </a:prstGeom>
          <a:ln w="76200"/>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02056747-B025-E23C-5F7F-F9B69D4F10BA}"/>
              </a:ext>
            </a:extLst>
          </p:cNvPr>
          <p:cNvCxnSpPr>
            <a:cxnSpLocks/>
          </p:cNvCxnSpPr>
          <p:nvPr/>
        </p:nvCxnSpPr>
        <p:spPr>
          <a:xfrm>
            <a:off x="6058308" y="4368242"/>
            <a:ext cx="4039640" cy="0"/>
          </a:xfrm>
          <a:prstGeom prst="line">
            <a:avLst/>
          </a:prstGeom>
          <a:ln w="76200"/>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963819A2-0F16-79D6-FFAE-7C449EC5E7CE}"/>
              </a:ext>
            </a:extLst>
          </p:cNvPr>
          <p:cNvCxnSpPr>
            <a:cxnSpLocks/>
          </p:cNvCxnSpPr>
          <p:nvPr/>
        </p:nvCxnSpPr>
        <p:spPr>
          <a:xfrm flipV="1">
            <a:off x="5127857" y="4373745"/>
            <a:ext cx="899734" cy="1172891"/>
          </a:xfrm>
          <a:prstGeom prst="line">
            <a:avLst/>
          </a:prstGeom>
          <a:ln w="76200"/>
        </p:spPr>
        <p:style>
          <a:lnRef idx="3">
            <a:schemeClr val="dk1"/>
          </a:lnRef>
          <a:fillRef idx="0">
            <a:schemeClr val="dk1"/>
          </a:fillRef>
          <a:effectRef idx="2">
            <a:schemeClr val="dk1"/>
          </a:effectRef>
          <a:fontRef idx="minor">
            <a:schemeClr val="tx1"/>
          </a:fontRef>
        </p:style>
      </p:cxnSp>
      <p:pic>
        <p:nvPicPr>
          <p:cNvPr id="21" name="Graphic 20" descr="Walk outline">
            <a:extLst>
              <a:ext uri="{FF2B5EF4-FFF2-40B4-BE49-F238E27FC236}">
                <a16:creationId xmlns:a16="http://schemas.microsoft.com/office/drawing/2014/main" id="{D8D242B5-2D8B-57C4-50AC-13FB238BFD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3051" y="2731995"/>
            <a:ext cx="914400" cy="914400"/>
          </a:xfrm>
          <a:prstGeom prst="rect">
            <a:avLst/>
          </a:prstGeom>
        </p:spPr>
      </p:pic>
      <p:sp>
        <p:nvSpPr>
          <p:cNvPr id="30" name="TextBox 29">
            <a:extLst>
              <a:ext uri="{FF2B5EF4-FFF2-40B4-BE49-F238E27FC236}">
                <a16:creationId xmlns:a16="http://schemas.microsoft.com/office/drawing/2014/main" id="{1F85D916-78B7-E256-0A5C-E1E8ABE68223}"/>
              </a:ext>
            </a:extLst>
          </p:cNvPr>
          <p:cNvSpPr txBox="1"/>
          <p:nvPr/>
        </p:nvSpPr>
        <p:spPr>
          <a:xfrm>
            <a:off x="6110973" y="4386477"/>
            <a:ext cx="2008242" cy="923330"/>
          </a:xfrm>
          <a:prstGeom prst="rect">
            <a:avLst/>
          </a:prstGeom>
          <a:noFill/>
        </p:spPr>
        <p:txBody>
          <a:bodyPr wrap="none" rtlCol="0">
            <a:spAutoFit/>
          </a:bodyPr>
          <a:lstStyle/>
          <a:p>
            <a:r>
              <a:rPr lang="en-US" b="1" dirty="0"/>
              <a:t>Data &amp; AI : </a:t>
            </a:r>
          </a:p>
          <a:p>
            <a:pPr marL="285750" indent="-285750">
              <a:buFont typeface="Arial" panose="020B0604020202020204" pitchFamily="34" charset="0"/>
              <a:buChar char="•"/>
            </a:pPr>
            <a:r>
              <a:rPr lang="en-US" dirty="0"/>
              <a:t>Data Storage</a:t>
            </a:r>
          </a:p>
          <a:p>
            <a:pPr marL="285750" indent="-285750">
              <a:buFont typeface="Arial" panose="020B0604020202020204" pitchFamily="34" charset="0"/>
              <a:buChar char="•"/>
            </a:pPr>
            <a:r>
              <a:rPr lang="en-US" dirty="0"/>
              <a:t>Datawarehouse</a:t>
            </a:r>
          </a:p>
        </p:txBody>
      </p:sp>
      <p:sp>
        <p:nvSpPr>
          <p:cNvPr id="33" name="TextBox 32">
            <a:extLst>
              <a:ext uri="{FF2B5EF4-FFF2-40B4-BE49-F238E27FC236}">
                <a16:creationId xmlns:a16="http://schemas.microsoft.com/office/drawing/2014/main" id="{4ADC64AA-F6AE-08E2-F230-6253EF82ACD5}"/>
              </a:ext>
            </a:extLst>
          </p:cNvPr>
          <p:cNvSpPr txBox="1"/>
          <p:nvPr/>
        </p:nvSpPr>
        <p:spPr>
          <a:xfrm>
            <a:off x="8016929" y="4386477"/>
            <a:ext cx="2081019" cy="923330"/>
          </a:xfrm>
          <a:prstGeom prst="rect">
            <a:avLst/>
          </a:prstGeom>
          <a:noFill/>
        </p:spPr>
        <p:txBody>
          <a:bodyPr wrap="none" rtlCol="0">
            <a:spAutoFit/>
          </a:bodyPr>
          <a:lstStyle/>
          <a:p>
            <a:pPr marL="285750" indent="-285750">
              <a:buFont typeface="Arial" panose="020B0604020202020204" pitchFamily="34" charset="0"/>
              <a:buChar char="•"/>
            </a:pPr>
            <a:r>
              <a:rPr lang="en-US" dirty="0"/>
              <a:t>ETL Tooling </a:t>
            </a:r>
          </a:p>
          <a:p>
            <a:pPr marL="285750" indent="-285750">
              <a:buFont typeface="Arial" panose="020B0604020202020204" pitchFamily="34" charset="0"/>
              <a:buChar char="•"/>
            </a:pPr>
            <a:r>
              <a:rPr lang="en-US" dirty="0"/>
              <a:t>Analytics Engine</a:t>
            </a:r>
          </a:p>
          <a:p>
            <a:pPr marL="285750" indent="-285750">
              <a:buFont typeface="Arial" panose="020B0604020202020204" pitchFamily="34" charset="0"/>
              <a:buChar char="•"/>
            </a:pPr>
            <a:r>
              <a:rPr lang="en-US" dirty="0"/>
              <a:t>Reporting</a:t>
            </a:r>
          </a:p>
        </p:txBody>
      </p:sp>
      <p:sp>
        <p:nvSpPr>
          <p:cNvPr id="34" name="TextBox 33">
            <a:extLst>
              <a:ext uri="{FF2B5EF4-FFF2-40B4-BE49-F238E27FC236}">
                <a16:creationId xmlns:a16="http://schemas.microsoft.com/office/drawing/2014/main" id="{70857161-34D1-8382-C90F-514799783A28}"/>
              </a:ext>
            </a:extLst>
          </p:cNvPr>
          <p:cNvSpPr txBox="1"/>
          <p:nvPr/>
        </p:nvSpPr>
        <p:spPr>
          <a:xfrm>
            <a:off x="2006515" y="4452158"/>
            <a:ext cx="1714187" cy="923330"/>
          </a:xfrm>
          <a:prstGeom prst="rect">
            <a:avLst/>
          </a:prstGeom>
          <a:noFill/>
        </p:spPr>
        <p:txBody>
          <a:bodyPr wrap="square" rtlCol="0">
            <a:spAutoFit/>
          </a:bodyPr>
          <a:lstStyle/>
          <a:p>
            <a:r>
              <a:rPr lang="en-US" b="1" dirty="0" err="1"/>
              <a:t>BizApps</a:t>
            </a:r>
            <a:r>
              <a:rPr lang="en-US" b="1" dirty="0"/>
              <a:t>: </a:t>
            </a:r>
          </a:p>
          <a:p>
            <a:pPr marL="285750" indent="-285750">
              <a:buFont typeface="Arial" panose="020B0604020202020204" pitchFamily="34" charset="0"/>
              <a:buChar char="•"/>
            </a:pPr>
            <a:r>
              <a:rPr lang="en-US" dirty="0"/>
              <a:t>Web Servers</a:t>
            </a:r>
          </a:p>
          <a:p>
            <a:pPr marL="285750" indent="-285750">
              <a:buFont typeface="Arial" panose="020B0604020202020204" pitchFamily="34" charset="0"/>
              <a:buChar char="•"/>
            </a:pPr>
            <a:r>
              <a:rPr lang="en-US" dirty="0"/>
              <a:t>Applications</a:t>
            </a:r>
          </a:p>
        </p:txBody>
      </p:sp>
      <p:sp>
        <p:nvSpPr>
          <p:cNvPr id="35" name="TextBox 34">
            <a:extLst>
              <a:ext uri="{FF2B5EF4-FFF2-40B4-BE49-F238E27FC236}">
                <a16:creationId xmlns:a16="http://schemas.microsoft.com/office/drawing/2014/main" id="{148A1BC6-CE80-14A6-7934-FBEE0AD7B032}"/>
              </a:ext>
            </a:extLst>
          </p:cNvPr>
          <p:cNvSpPr txBox="1"/>
          <p:nvPr/>
        </p:nvSpPr>
        <p:spPr>
          <a:xfrm>
            <a:off x="3847000" y="4452158"/>
            <a:ext cx="1920077" cy="923330"/>
          </a:xfrm>
          <a:prstGeom prst="rect">
            <a:avLst/>
          </a:prstGeom>
          <a:noFill/>
        </p:spPr>
        <p:txBody>
          <a:bodyPr wrap="square" rtlCol="0">
            <a:spAutoFit/>
          </a:bodyPr>
          <a:lstStyle/>
          <a:p>
            <a:pPr marL="285750" indent="-285750">
              <a:buFont typeface="Arial" panose="020B0604020202020204" pitchFamily="34" charset="0"/>
              <a:buChar char="•"/>
            </a:pPr>
            <a:r>
              <a:rPr lang="en-US" dirty="0"/>
              <a:t>SQL Servers</a:t>
            </a:r>
          </a:p>
          <a:p>
            <a:pPr marL="285750" indent="-285750">
              <a:buFont typeface="Arial" panose="020B0604020202020204" pitchFamily="34" charset="0"/>
              <a:buChar char="•"/>
            </a:pPr>
            <a:r>
              <a:rPr lang="en-US" dirty="0"/>
              <a:t>Authentication</a:t>
            </a:r>
          </a:p>
          <a:p>
            <a:pPr marL="285750" indent="-285750">
              <a:buFont typeface="Arial" panose="020B0604020202020204" pitchFamily="34" charset="0"/>
              <a:buChar char="•"/>
            </a:pPr>
            <a:r>
              <a:rPr lang="en-US" dirty="0"/>
              <a:t>Exchange</a:t>
            </a:r>
          </a:p>
        </p:txBody>
      </p:sp>
      <p:sp>
        <p:nvSpPr>
          <p:cNvPr id="37" name="TextBox 36">
            <a:extLst>
              <a:ext uri="{FF2B5EF4-FFF2-40B4-BE49-F238E27FC236}">
                <a16:creationId xmlns:a16="http://schemas.microsoft.com/office/drawing/2014/main" id="{B08AA31D-99F3-002D-7FD3-2154DC29A586}"/>
              </a:ext>
            </a:extLst>
          </p:cNvPr>
          <p:cNvSpPr txBox="1"/>
          <p:nvPr/>
        </p:nvSpPr>
        <p:spPr>
          <a:xfrm>
            <a:off x="3186911" y="3779853"/>
            <a:ext cx="2678481" cy="400110"/>
          </a:xfrm>
          <a:prstGeom prst="rect">
            <a:avLst/>
          </a:prstGeom>
          <a:noFill/>
        </p:spPr>
        <p:txBody>
          <a:bodyPr wrap="square" rtlCol="0">
            <a:spAutoFit/>
          </a:bodyPr>
          <a:lstStyle/>
          <a:p>
            <a:r>
              <a:rPr lang="en-US" sz="2000" b="1" dirty="0"/>
              <a:t>Application config</a:t>
            </a:r>
          </a:p>
        </p:txBody>
      </p:sp>
      <p:sp>
        <p:nvSpPr>
          <p:cNvPr id="4" name="TextBox 3">
            <a:extLst>
              <a:ext uri="{FF2B5EF4-FFF2-40B4-BE49-F238E27FC236}">
                <a16:creationId xmlns:a16="http://schemas.microsoft.com/office/drawing/2014/main" id="{4D4C180E-FCAD-4768-17AF-E0556E1ADECC}"/>
              </a:ext>
            </a:extLst>
          </p:cNvPr>
          <p:cNvSpPr txBox="1"/>
          <p:nvPr/>
        </p:nvSpPr>
        <p:spPr>
          <a:xfrm>
            <a:off x="6643277" y="3806614"/>
            <a:ext cx="3179075" cy="400110"/>
          </a:xfrm>
          <a:prstGeom prst="rect">
            <a:avLst/>
          </a:prstGeom>
          <a:noFill/>
        </p:spPr>
        <p:txBody>
          <a:bodyPr wrap="none" rtlCol="0">
            <a:spAutoFit/>
          </a:bodyPr>
          <a:lstStyle/>
          <a:p>
            <a:r>
              <a:rPr lang="en-US" sz="2000" b="1" dirty="0"/>
              <a:t>Business Intelligence Config</a:t>
            </a:r>
          </a:p>
        </p:txBody>
      </p:sp>
      <p:cxnSp>
        <p:nvCxnSpPr>
          <p:cNvPr id="7" name="Straight Connector 6">
            <a:extLst>
              <a:ext uri="{FF2B5EF4-FFF2-40B4-BE49-F238E27FC236}">
                <a16:creationId xmlns:a16="http://schemas.microsoft.com/office/drawing/2014/main" id="{D6C4E0E4-EEFE-C5E3-49B7-D2D2A931FA05}"/>
              </a:ext>
            </a:extLst>
          </p:cNvPr>
          <p:cNvCxnSpPr>
            <a:cxnSpLocks/>
          </p:cNvCxnSpPr>
          <p:nvPr/>
        </p:nvCxnSpPr>
        <p:spPr>
          <a:xfrm>
            <a:off x="2555424" y="3636372"/>
            <a:ext cx="3982018" cy="0"/>
          </a:xfrm>
          <a:prstGeom prst="line">
            <a:avLst/>
          </a:prstGeom>
          <a:ln w="76200"/>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33CFA405-8094-1246-541A-0437E55AFC4E}"/>
              </a:ext>
            </a:extLst>
          </p:cNvPr>
          <p:cNvCxnSpPr>
            <a:cxnSpLocks/>
          </p:cNvCxnSpPr>
          <p:nvPr/>
        </p:nvCxnSpPr>
        <p:spPr>
          <a:xfrm flipV="1">
            <a:off x="2025574" y="3636372"/>
            <a:ext cx="575078" cy="708269"/>
          </a:xfrm>
          <a:prstGeom prst="line">
            <a:avLst/>
          </a:prstGeom>
          <a:ln w="76200"/>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6E28BC70-F3B7-8EF3-A9D7-8AA5CD284F42}"/>
              </a:ext>
            </a:extLst>
          </p:cNvPr>
          <p:cNvCxnSpPr>
            <a:cxnSpLocks/>
          </p:cNvCxnSpPr>
          <p:nvPr/>
        </p:nvCxnSpPr>
        <p:spPr>
          <a:xfrm>
            <a:off x="6528373" y="3647972"/>
            <a:ext cx="4422312" cy="0"/>
          </a:xfrm>
          <a:prstGeom prst="line">
            <a:avLst/>
          </a:prstGeom>
          <a:ln w="76200"/>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8E3460CA-908B-842A-1D7B-6F137A2486CA}"/>
              </a:ext>
            </a:extLst>
          </p:cNvPr>
          <p:cNvCxnSpPr>
            <a:cxnSpLocks/>
          </p:cNvCxnSpPr>
          <p:nvPr/>
        </p:nvCxnSpPr>
        <p:spPr>
          <a:xfrm flipV="1">
            <a:off x="6034694" y="3647972"/>
            <a:ext cx="539056" cy="716267"/>
          </a:xfrm>
          <a:prstGeom prst="line">
            <a:avLst/>
          </a:prstGeom>
          <a:ln w="76200"/>
        </p:spPr>
        <p:style>
          <a:lnRef idx="3">
            <a:schemeClr val="dk1"/>
          </a:lnRef>
          <a:fillRef idx="0">
            <a:schemeClr val="dk1"/>
          </a:fillRef>
          <a:effectRef idx="2">
            <a:schemeClr val="dk1"/>
          </a:effectRef>
          <a:fontRef idx="minor">
            <a:schemeClr val="tx1"/>
          </a:fontRef>
        </p:style>
      </p:cxnSp>
      <p:sp>
        <p:nvSpPr>
          <p:cNvPr id="28" name="Rectangle 27">
            <a:extLst>
              <a:ext uri="{FF2B5EF4-FFF2-40B4-BE49-F238E27FC236}">
                <a16:creationId xmlns:a16="http://schemas.microsoft.com/office/drawing/2014/main" id="{5BAF975B-3B9C-0169-DF41-AC4EEFCA17AE}"/>
              </a:ext>
            </a:extLst>
          </p:cNvPr>
          <p:cNvSpPr/>
          <p:nvPr/>
        </p:nvSpPr>
        <p:spPr>
          <a:xfrm>
            <a:off x="612571" y="4413495"/>
            <a:ext cx="10360229" cy="1646930"/>
          </a:xfrm>
          <a:prstGeom prst="rect">
            <a:avLst/>
          </a:prstGeom>
          <a:solidFill>
            <a:srgbClr val="FFFD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38A1312-B2BD-CE88-17CC-9B8B3E84479E}"/>
              </a:ext>
            </a:extLst>
          </p:cNvPr>
          <p:cNvSpPr/>
          <p:nvPr/>
        </p:nvSpPr>
        <p:spPr>
          <a:xfrm>
            <a:off x="7657451" y="1829377"/>
            <a:ext cx="3527632" cy="1862048"/>
          </a:xfrm>
          <a:prstGeom prst="rect">
            <a:avLst/>
          </a:prstGeom>
          <a:noFill/>
        </p:spPr>
        <p:txBody>
          <a:bodyPr wrap="none" lIns="91440" tIns="45720" rIns="91440" bIns="45720">
            <a:spAutoFit/>
          </a:bodyPr>
          <a:lstStyle/>
          <a:p>
            <a:pPr algn="ctr"/>
            <a:r>
              <a:rPr lang="en-US" sz="115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Value</a:t>
            </a:r>
          </a:p>
        </p:txBody>
      </p:sp>
      <p:sp>
        <p:nvSpPr>
          <p:cNvPr id="17" name="TextBox 16">
            <a:extLst>
              <a:ext uri="{FF2B5EF4-FFF2-40B4-BE49-F238E27FC236}">
                <a16:creationId xmlns:a16="http://schemas.microsoft.com/office/drawing/2014/main" id="{1434BD6A-F506-D7E8-96D7-D66F4F6F4C30}"/>
              </a:ext>
            </a:extLst>
          </p:cNvPr>
          <p:cNvSpPr txBox="1"/>
          <p:nvPr/>
        </p:nvSpPr>
        <p:spPr>
          <a:xfrm>
            <a:off x="3601191" y="4514898"/>
            <a:ext cx="1273926" cy="646331"/>
          </a:xfrm>
          <a:prstGeom prst="rect">
            <a:avLst/>
          </a:prstGeom>
          <a:noFill/>
        </p:spPr>
        <p:txBody>
          <a:bodyPr wrap="square" rtlCol="0">
            <a:spAutoFit/>
          </a:bodyPr>
          <a:lstStyle/>
          <a:p>
            <a:r>
              <a:rPr lang="en-US" sz="3600" b="1" dirty="0"/>
              <a:t>SaaS</a:t>
            </a:r>
          </a:p>
        </p:txBody>
      </p:sp>
      <p:sp>
        <p:nvSpPr>
          <p:cNvPr id="18" name="TextBox 17">
            <a:extLst>
              <a:ext uri="{FF2B5EF4-FFF2-40B4-BE49-F238E27FC236}">
                <a16:creationId xmlns:a16="http://schemas.microsoft.com/office/drawing/2014/main" id="{2B03FC15-2705-50F2-2D97-42655502C99E}"/>
              </a:ext>
            </a:extLst>
          </p:cNvPr>
          <p:cNvSpPr txBox="1"/>
          <p:nvPr/>
        </p:nvSpPr>
        <p:spPr>
          <a:xfrm>
            <a:off x="7729607" y="4514897"/>
            <a:ext cx="1273926" cy="646331"/>
          </a:xfrm>
          <a:prstGeom prst="rect">
            <a:avLst/>
          </a:prstGeom>
          <a:noFill/>
        </p:spPr>
        <p:txBody>
          <a:bodyPr wrap="square" rtlCol="0">
            <a:spAutoFit/>
          </a:bodyPr>
          <a:lstStyle/>
          <a:p>
            <a:r>
              <a:rPr lang="en-US" sz="3600" b="1" dirty="0"/>
              <a:t>SaaS</a:t>
            </a:r>
          </a:p>
        </p:txBody>
      </p:sp>
    </p:spTree>
    <p:extLst>
      <p:ext uri="{BB962C8B-B14F-4D97-AF65-F5344CB8AC3E}">
        <p14:creationId xmlns:p14="http://schemas.microsoft.com/office/powerpoint/2010/main" val="3012633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F9"/>
        </a:solidFill>
        <a:effectLst/>
      </p:bgPr>
    </p:bg>
    <p:spTree>
      <p:nvGrpSpPr>
        <p:cNvPr id="1" name=""/>
        <p:cNvGrpSpPr/>
        <p:nvPr/>
      </p:nvGrpSpPr>
      <p:grpSpPr>
        <a:xfrm>
          <a:off x="0" y="0"/>
          <a:ext cx="0" cy="0"/>
          <a:chOff x="0" y="0"/>
          <a:chExt cx="0" cy="0"/>
        </a:xfrm>
      </p:grpSpPr>
      <p:pic>
        <p:nvPicPr>
          <p:cNvPr id="22" name="Picture 21" descr="A landscape of a mountain range&#10;&#10;Description automatically generated">
            <a:extLst>
              <a:ext uri="{FF2B5EF4-FFF2-40B4-BE49-F238E27FC236}">
                <a16:creationId xmlns:a16="http://schemas.microsoft.com/office/drawing/2014/main" id="{A766450E-F579-966C-287F-A7277305F856}"/>
              </a:ext>
            </a:extLst>
          </p:cNvPr>
          <p:cNvPicPr>
            <a:picLocks noChangeAspect="1"/>
          </p:cNvPicPr>
          <p:nvPr/>
        </p:nvPicPr>
        <p:blipFill>
          <a:blip r:embed="rId3"/>
          <a:stretch>
            <a:fillRect/>
          </a:stretch>
        </p:blipFill>
        <p:spPr>
          <a:xfrm>
            <a:off x="1" y="0"/>
            <a:ext cx="35978869" cy="16795014"/>
          </a:xfrm>
          <a:prstGeom prst="rect">
            <a:avLst/>
          </a:prstGeom>
        </p:spPr>
      </p:pic>
      <p:sp>
        <p:nvSpPr>
          <p:cNvPr id="6" name="Rectangle 5">
            <a:extLst>
              <a:ext uri="{FF2B5EF4-FFF2-40B4-BE49-F238E27FC236}">
                <a16:creationId xmlns:a16="http://schemas.microsoft.com/office/drawing/2014/main" id="{699F89E0-46CD-7CE0-808A-35027CC96F09}"/>
              </a:ext>
            </a:extLst>
          </p:cNvPr>
          <p:cNvSpPr/>
          <p:nvPr/>
        </p:nvSpPr>
        <p:spPr>
          <a:xfrm>
            <a:off x="1" y="0"/>
            <a:ext cx="12192000" cy="6858000"/>
          </a:xfrm>
          <a:prstGeom prst="rect">
            <a:avLst/>
          </a:prstGeom>
          <a:solidFill>
            <a:srgbClr val="FFFDF9">
              <a:alpha val="7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C495E29-060A-A400-4A0C-AE448544E430}"/>
              </a:ext>
            </a:extLst>
          </p:cNvPr>
          <p:cNvSpPr>
            <a:spLocks noGrp="1"/>
          </p:cNvSpPr>
          <p:nvPr>
            <p:ph type="title"/>
          </p:nvPr>
        </p:nvSpPr>
        <p:spPr>
          <a:xfrm>
            <a:off x="5854024" y="1205275"/>
            <a:ext cx="6494400" cy="828000"/>
          </a:xfrm>
        </p:spPr>
        <p:txBody>
          <a:bodyPr/>
          <a:lstStyle/>
          <a:p>
            <a:r>
              <a:rPr lang="en-US" sz="4800" b="1" dirty="0"/>
              <a:t>Scott Sewell</a:t>
            </a:r>
          </a:p>
        </p:txBody>
      </p:sp>
      <p:pic>
        <p:nvPicPr>
          <p:cNvPr id="13" name="Picture Placeholder 12" descr="A person smiling for the camera&#10;&#10;Description automatically generated">
            <a:extLst>
              <a:ext uri="{FF2B5EF4-FFF2-40B4-BE49-F238E27FC236}">
                <a16:creationId xmlns:a16="http://schemas.microsoft.com/office/drawing/2014/main" id="{2AE7BF0A-35E3-A0F3-BBE9-4DE7A57D908C}"/>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r="-383"/>
          <a:stretch/>
        </p:blipFill>
        <p:spPr>
          <a:xfrm>
            <a:off x="1147405" y="859661"/>
            <a:ext cx="3456259" cy="34562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Content Placeholder 8">
            <a:extLst>
              <a:ext uri="{FF2B5EF4-FFF2-40B4-BE49-F238E27FC236}">
                <a16:creationId xmlns:a16="http://schemas.microsoft.com/office/drawing/2014/main" id="{C88E6422-DA52-CC29-7294-5F41FE3ED39E}"/>
              </a:ext>
            </a:extLst>
          </p:cNvPr>
          <p:cNvSpPr>
            <a:spLocks noGrp="1"/>
          </p:cNvSpPr>
          <p:nvPr>
            <p:ph sz="quarter" idx="12"/>
          </p:nvPr>
        </p:nvSpPr>
        <p:spPr>
          <a:xfrm>
            <a:off x="5854024" y="1927664"/>
            <a:ext cx="6494679" cy="631993"/>
          </a:xfrm>
        </p:spPr>
        <p:txBody>
          <a:bodyPr/>
          <a:lstStyle/>
          <a:p>
            <a:r>
              <a:rPr lang="en-US" dirty="0"/>
              <a:t>Principal Program Manager, Microsoft</a:t>
            </a:r>
            <a:br>
              <a:rPr lang="en-US" dirty="0"/>
            </a:br>
            <a:endParaRPr lang="en-US" dirty="0"/>
          </a:p>
        </p:txBody>
      </p:sp>
      <p:sp>
        <p:nvSpPr>
          <p:cNvPr id="10" name="Content Placeholder 9">
            <a:extLst>
              <a:ext uri="{FF2B5EF4-FFF2-40B4-BE49-F238E27FC236}">
                <a16:creationId xmlns:a16="http://schemas.microsoft.com/office/drawing/2014/main" id="{7595EFC8-4031-B513-86A2-680546235883}"/>
              </a:ext>
            </a:extLst>
          </p:cNvPr>
          <p:cNvSpPr>
            <a:spLocks noGrp="1"/>
          </p:cNvSpPr>
          <p:nvPr>
            <p:ph sz="quarter" idx="13"/>
          </p:nvPr>
        </p:nvSpPr>
        <p:spPr/>
        <p:txBody>
          <a:bodyPr/>
          <a:lstStyle/>
          <a:p>
            <a:r>
              <a:rPr lang="en-US" sz="2000" b="1" dirty="0"/>
              <a:t>Tennessee, USA</a:t>
            </a:r>
          </a:p>
        </p:txBody>
      </p:sp>
      <p:sp>
        <p:nvSpPr>
          <p:cNvPr id="11" name="Content Placeholder 10">
            <a:extLst>
              <a:ext uri="{FF2B5EF4-FFF2-40B4-BE49-F238E27FC236}">
                <a16:creationId xmlns:a16="http://schemas.microsoft.com/office/drawing/2014/main" id="{0F342F73-1329-0DD4-08C5-302CAB9B4984}"/>
              </a:ext>
            </a:extLst>
          </p:cNvPr>
          <p:cNvSpPr>
            <a:spLocks noGrp="1"/>
          </p:cNvSpPr>
          <p:nvPr>
            <p:ph sz="quarter" idx="14"/>
          </p:nvPr>
        </p:nvSpPr>
        <p:spPr>
          <a:xfrm>
            <a:off x="5589874" y="3583195"/>
            <a:ext cx="5968187" cy="379777"/>
          </a:xfrm>
        </p:spPr>
        <p:txBody>
          <a:bodyPr/>
          <a:lstStyle/>
          <a:p>
            <a:r>
              <a:rPr lang="en-US" sz="2000" b="1" dirty="0"/>
              <a:t>https://www.linkedin.com/in/MScottSewell/</a:t>
            </a:r>
          </a:p>
        </p:txBody>
      </p:sp>
      <p:sp>
        <p:nvSpPr>
          <p:cNvPr id="14" name="Content Placeholder 13">
            <a:extLst>
              <a:ext uri="{FF2B5EF4-FFF2-40B4-BE49-F238E27FC236}">
                <a16:creationId xmlns:a16="http://schemas.microsoft.com/office/drawing/2014/main" id="{B79243C3-EE27-89C7-2B43-888C3363E5C0}"/>
              </a:ext>
            </a:extLst>
          </p:cNvPr>
          <p:cNvSpPr>
            <a:spLocks noGrp="1"/>
          </p:cNvSpPr>
          <p:nvPr>
            <p:ph sz="quarter" idx="15"/>
          </p:nvPr>
        </p:nvSpPr>
        <p:spPr/>
        <p:txBody>
          <a:bodyPr/>
          <a:lstStyle/>
          <a:p>
            <a:r>
              <a:rPr lang="en-US" sz="2000" b="1" dirty="0"/>
              <a:t>@ScottSewell</a:t>
            </a:r>
          </a:p>
        </p:txBody>
      </p:sp>
      <p:sp>
        <p:nvSpPr>
          <p:cNvPr id="15" name="Content Placeholder 14">
            <a:extLst>
              <a:ext uri="{FF2B5EF4-FFF2-40B4-BE49-F238E27FC236}">
                <a16:creationId xmlns:a16="http://schemas.microsoft.com/office/drawing/2014/main" id="{9DD07B31-3E2E-5D9E-8919-58CD26FEC768}"/>
              </a:ext>
            </a:extLst>
          </p:cNvPr>
          <p:cNvSpPr>
            <a:spLocks noGrp="1"/>
          </p:cNvSpPr>
          <p:nvPr>
            <p:ph sz="quarter" idx="16"/>
          </p:nvPr>
        </p:nvSpPr>
        <p:spPr/>
        <p:txBody>
          <a:bodyPr/>
          <a:lstStyle/>
          <a:p>
            <a:r>
              <a:rPr lang="en-US" sz="2000" b="1" dirty="0"/>
              <a:t>Scott.Sewell@Microsoft.com</a:t>
            </a:r>
          </a:p>
        </p:txBody>
      </p:sp>
      <p:sp>
        <p:nvSpPr>
          <p:cNvPr id="16" name="Content Placeholder 15">
            <a:extLst>
              <a:ext uri="{FF2B5EF4-FFF2-40B4-BE49-F238E27FC236}">
                <a16:creationId xmlns:a16="http://schemas.microsoft.com/office/drawing/2014/main" id="{5E896A69-1252-17A5-ACBF-E4298FF588DB}"/>
              </a:ext>
            </a:extLst>
          </p:cNvPr>
          <p:cNvSpPr>
            <a:spLocks noGrp="1"/>
          </p:cNvSpPr>
          <p:nvPr>
            <p:ph sz="quarter" idx="17"/>
          </p:nvPr>
        </p:nvSpPr>
        <p:spPr/>
        <p:txBody>
          <a:bodyPr/>
          <a:lstStyle/>
          <a:p>
            <a:r>
              <a:rPr lang="en-US" sz="2000" b="1" dirty="0"/>
              <a:t>https://www.youtube.com/@MSFT_ScottSewell</a:t>
            </a:r>
          </a:p>
        </p:txBody>
      </p:sp>
      <p:pic>
        <p:nvPicPr>
          <p:cNvPr id="3" name="Picture 2" descr="A heart shaped object with a green and blue background&#10;&#10;Description automatically generated with medium confidence">
            <a:extLst>
              <a:ext uri="{FF2B5EF4-FFF2-40B4-BE49-F238E27FC236}">
                <a16:creationId xmlns:a16="http://schemas.microsoft.com/office/drawing/2014/main" id="{CFF0AA07-16B0-671A-91DC-F3EC470D14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23452" y="164975"/>
            <a:ext cx="2594225" cy="909915"/>
          </a:xfrm>
          <a:prstGeom prst="rect">
            <a:avLst/>
          </a:prstGeom>
        </p:spPr>
      </p:pic>
      <p:pic>
        <p:nvPicPr>
          <p:cNvPr id="5" name="Picture 4" descr="A green cat face with black outline&#10;&#10;Description automatically generated">
            <a:extLst>
              <a:ext uri="{FF2B5EF4-FFF2-40B4-BE49-F238E27FC236}">
                <a16:creationId xmlns:a16="http://schemas.microsoft.com/office/drawing/2014/main" id="{D51CC1F3-B4E5-F8C0-CB03-5811716369B0}"/>
              </a:ext>
            </a:extLst>
          </p:cNvPr>
          <p:cNvPicPr>
            <a:picLocks noChangeAspect="1"/>
          </p:cNvPicPr>
          <p:nvPr/>
        </p:nvPicPr>
        <p:blipFill>
          <a:blip r:embed="rId6"/>
          <a:stretch>
            <a:fillRect/>
          </a:stretch>
        </p:blipFill>
        <p:spPr>
          <a:xfrm>
            <a:off x="265102" y="5564808"/>
            <a:ext cx="975450" cy="975450"/>
          </a:xfrm>
          <a:prstGeom prst="rect">
            <a:avLst/>
          </a:prstGeom>
        </p:spPr>
      </p:pic>
      <p:sp>
        <p:nvSpPr>
          <p:cNvPr id="8" name="TextBox 7">
            <a:extLst>
              <a:ext uri="{FF2B5EF4-FFF2-40B4-BE49-F238E27FC236}">
                <a16:creationId xmlns:a16="http://schemas.microsoft.com/office/drawing/2014/main" id="{876C4EC4-3578-EDB7-42B1-8ED79B1855A6}"/>
              </a:ext>
            </a:extLst>
          </p:cNvPr>
          <p:cNvSpPr txBox="1"/>
          <p:nvPr/>
        </p:nvSpPr>
        <p:spPr>
          <a:xfrm>
            <a:off x="1046666" y="5564806"/>
            <a:ext cx="4354493" cy="923330"/>
          </a:xfrm>
          <a:prstGeom prst="rect">
            <a:avLst/>
          </a:prstGeom>
          <a:noFill/>
        </p:spPr>
        <p:txBody>
          <a:bodyPr wrap="square">
            <a:spAutoFit/>
          </a:bodyPr>
          <a:lstStyle/>
          <a:p>
            <a:r>
              <a:rPr lang="en-US" sz="4400" b="1" dirty="0">
                <a:latin typeface="+mj-lt"/>
              </a:rPr>
              <a:t> </a:t>
            </a:r>
            <a:r>
              <a:rPr lang="en-US" sz="5400" b="1" dirty="0" err="1">
                <a:latin typeface="+mj-lt"/>
              </a:rPr>
              <a:t>FabricCAT</a:t>
            </a:r>
            <a:endParaRPr lang="en-US" sz="4400" b="1" dirty="0">
              <a:latin typeface="+mj-lt"/>
            </a:endParaRPr>
          </a:p>
        </p:txBody>
      </p:sp>
      <p:pic>
        <p:nvPicPr>
          <p:cNvPr id="12" name="Grafik 2" descr="Ein Bild, das Symbol, Kreis, Symmetrie, weiß enthält.&#10;&#10;Automatisch generierte Beschreibung">
            <a:extLst>
              <a:ext uri="{FF2B5EF4-FFF2-40B4-BE49-F238E27FC236}">
                <a16:creationId xmlns:a16="http://schemas.microsoft.com/office/drawing/2014/main" id="{869CB5B2-7475-EC8B-2DF3-AAD23B999F36}"/>
              </a:ext>
            </a:extLst>
          </p:cNvPr>
          <p:cNvPicPr>
            <a:picLocks noChangeAspect="1"/>
          </p:cNvPicPr>
          <p:nvPr/>
        </p:nvPicPr>
        <p:blipFill>
          <a:blip r:embed="rId7" cstate="screen">
            <a:duotone>
              <a:prstClr val="black"/>
              <a:schemeClr val="accent6">
                <a:tint val="45000"/>
                <a:satMod val="400000"/>
              </a:schemeClr>
            </a:duotone>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139461" y="5289809"/>
            <a:ext cx="331378" cy="331378"/>
          </a:xfrm>
          <a:prstGeom prst="rect">
            <a:avLst/>
          </a:prstGeom>
          <a:noFill/>
          <a:ln>
            <a:noFill/>
          </a:ln>
        </p:spPr>
      </p:pic>
      <p:pic>
        <p:nvPicPr>
          <p:cNvPr id="17" name="Grafik 4" descr="Ein Bild, das Symbol, Reihe, weiß, Grafiken enthält.&#10;&#10;Automatisch generierte Beschreibung">
            <a:extLst>
              <a:ext uri="{FF2B5EF4-FFF2-40B4-BE49-F238E27FC236}">
                <a16:creationId xmlns:a16="http://schemas.microsoft.com/office/drawing/2014/main" id="{F39F39E1-2255-908F-FDA2-A7792E0F9EBE}"/>
              </a:ext>
            </a:extLst>
          </p:cNvPr>
          <p:cNvPicPr>
            <a:picLocks noChangeAspect="1"/>
          </p:cNvPicPr>
          <p:nvPr/>
        </p:nvPicPr>
        <p:blipFill>
          <a:blip r:embed="rId9" cstate="screen">
            <a:duotone>
              <a:prstClr val="black"/>
              <a:schemeClr val="accent6">
                <a:tint val="45000"/>
                <a:satMod val="400000"/>
              </a:schemeClr>
            </a:duotone>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128856" y="4714717"/>
            <a:ext cx="352588" cy="352588"/>
          </a:xfrm>
          <a:prstGeom prst="rect">
            <a:avLst/>
          </a:prstGeom>
          <a:noFill/>
          <a:ln>
            <a:noFill/>
          </a:ln>
        </p:spPr>
      </p:pic>
      <p:pic>
        <p:nvPicPr>
          <p:cNvPr id="18" name="Grafik 8" descr="Ein Bild, das Symbol, Reihe, Schrift, weiß enthält.&#10;&#10;Automatisch generierte Beschreibung">
            <a:extLst>
              <a:ext uri="{FF2B5EF4-FFF2-40B4-BE49-F238E27FC236}">
                <a16:creationId xmlns:a16="http://schemas.microsoft.com/office/drawing/2014/main" id="{C5E06EF1-2AEB-BB41-C5F8-C4319A9AA706}"/>
              </a:ext>
            </a:extLst>
          </p:cNvPr>
          <p:cNvPicPr>
            <a:picLocks noChangeAspect="1"/>
          </p:cNvPicPr>
          <p:nvPr/>
        </p:nvPicPr>
        <p:blipFill>
          <a:blip r:embed="rId11" cstate="screen">
            <a:duotone>
              <a:prstClr val="black"/>
              <a:schemeClr val="accent6">
                <a:tint val="45000"/>
                <a:satMod val="400000"/>
              </a:schemeClr>
            </a:duotone>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128856" y="4139626"/>
            <a:ext cx="352588" cy="352588"/>
          </a:xfrm>
          <a:prstGeom prst="rect">
            <a:avLst/>
          </a:prstGeom>
          <a:noFill/>
          <a:ln>
            <a:noFill/>
          </a:ln>
        </p:spPr>
      </p:pic>
      <p:pic>
        <p:nvPicPr>
          <p:cNvPr id="19" name="Grafik 15" descr="Ein Bild, das Logo, Schrift, Grafiken, Symbol enthält.&#10;&#10;Automatisch generierte Beschreibung">
            <a:extLst>
              <a:ext uri="{FF2B5EF4-FFF2-40B4-BE49-F238E27FC236}">
                <a16:creationId xmlns:a16="http://schemas.microsoft.com/office/drawing/2014/main" id="{BE2E013B-9ECE-20A8-E79E-9603AFEFADA9}"/>
              </a:ext>
            </a:extLst>
          </p:cNvPr>
          <p:cNvPicPr>
            <a:picLocks noChangeAspect="1"/>
          </p:cNvPicPr>
          <p:nvPr/>
        </p:nvPicPr>
        <p:blipFill>
          <a:blip r:embed="rId13" cstate="screen">
            <a:duotone>
              <a:prstClr val="black"/>
              <a:schemeClr val="accent6">
                <a:tint val="45000"/>
                <a:satMod val="400000"/>
              </a:schemeClr>
            </a:duotone>
            <a:extLst>
              <a:ext uri="{BEBA8EAE-BF5A-486C-A8C5-ECC9F3942E4B}">
                <a14:imgProps xmlns:a14="http://schemas.microsoft.com/office/drawing/2010/main">
                  <a14:imgLayer r:embed="rId1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147812" y="3602446"/>
            <a:ext cx="314677" cy="314677"/>
          </a:xfrm>
          <a:prstGeom prst="rect">
            <a:avLst/>
          </a:prstGeom>
          <a:noFill/>
          <a:ln>
            <a:noFill/>
          </a:ln>
        </p:spPr>
      </p:pic>
      <p:pic>
        <p:nvPicPr>
          <p:cNvPr id="20" name="Grafik 24" descr="Ein Bild, das Grafiken, Symbol, Kreis, weiß enthält.&#10;&#10;Automatisch generierte Beschreibung">
            <a:extLst>
              <a:ext uri="{FF2B5EF4-FFF2-40B4-BE49-F238E27FC236}">
                <a16:creationId xmlns:a16="http://schemas.microsoft.com/office/drawing/2014/main" id="{A393792F-E275-3685-BD62-187993B51D8A}"/>
              </a:ext>
            </a:extLst>
          </p:cNvPr>
          <p:cNvPicPr>
            <a:picLocks noChangeAspect="1"/>
          </p:cNvPicPr>
          <p:nvPr/>
        </p:nvPicPr>
        <p:blipFill>
          <a:blip r:embed="rId15" cstate="screen">
            <a:duotone>
              <a:prstClr val="black"/>
              <a:schemeClr val="accent6">
                <a:tint val="45000"/>
                <a:satMod val="400000"/>
              </a:schemeClr>
            </a:duotone>
            <a:extLst>
              <a:ext uri="{BEBA8EAE-BF5A-486C-A8C5-ECC9F3942E4B}">
                <a14:imgProps xmlns:a14="http://schemas.microsoft.com/office/drawing/2010/main">
                  <a14:imgLayer r:embed="rId1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123612" y="2905571"/>
            <a:ext cx="363076" cy="363076"/>
          </a:xfrm>
          <a:prstGeom prst="rect">
            <a:avLst/>
          </a:prstGeom>
          <a:noFill/>
          <a:ln>
            <a:noFill/>
          </a:ln>
        </p:spPr>
      </p:pic>
    </p:spTree>
    <p:extLst>
      <p:ext uri="{BB962C8B-B14F-4D97-AF65-F5344CB8AC3E}">
        <p14:creationId xmlns:p14="http://schemas.microsoft.com/office/powerpoint/2010/main" val="3454789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9">
                                            <p:txEl>
                                              <p:pRg st="0" end="0"/>
                                            </p:txEl>
                                          </p:spTgt>
                                        </p:tgtEl>
                                      </p:cBhvr>
                                    </p:animEffect>
                                    <p:set>
                                      <p:cBhvr>
                                        <p:cTn id="15" dur="1" fill="hold">
                                          <p:stCondLst>
                                            <p:cond delay="499"/>
                                          </p:stCondLst>
                                        </p:cTn>
                                        <p:tgtEl>
                                          <p:spTgt spid="9">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0">
                                            <p:txEl>
                                              <p:pRg st="0" end="0"/>
                                            </p:txEl>
                                          </p:spTgt>
                                        </p:tgtEl>
                                      </p:cBhvr>
                                    </p:animEffect>
                                    <p:set>
                                      <p:cBhvr>
                                        <p:cTn id="18" dur="1" fill="hold">
                                          <p:stCondLst>
                                            <p:cond delay="499"/>
                                          </p:stCondLst>
                                        </p:cTn>
                                        <p:tgtEl>
                                          <p:spTgt spid="10">
                                            <p:txEl>
                                              <p:pRg st="0" end="0"/>
                                            </p:txEl>
                                          </p:spTgt>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1">
                                            <p:txEl>
                                              <p:pRg st="0" end="0"/>
                                            </p:txEl>
                                          </p:spTgt>
                                        </p:tgtEl>
                                      </p:cBhvr>
                                    </p:animEffect>
                                    <p:set>
                                      <p:cBhvr>
                                        <p:cTn id="21" dur="1" fill="hold">
                                          <p:stCondLst>
                                            <p:cond delay="499"/>
                                          </p:stCondLst>
                                        </p:cTn>
                                        <p:tgtEl>
                                          <p:spTgt spid="11">
                                            <p:txEl>
                                              <p:pRg st="0" end="0"/>
                                            </p:txEl>
                                          </p:spTgt>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4">
                                            <p:txEl>
                                              <p:pRg st="0" end="0"/>
                                            </p:txEl>
                                          </p:spTgt>
                                        </p:tgtEl>
                                      </p:cBhvr>
                                    </p:animEffect>
                                    <p:set>
                                      <p:cBhvr>
                                        <p:cTn id="24" dur="1" fill="hold">
                                          <p:stCondLst>
                                            <p:cond delay="499"/>
                                          </p:stCondLst>
                                        </p:cTn>
                                        <p:tgtEl>
                                          <p:spTgt spid="14">
                                            <p:txEl>
                                              <p:pRg st="0" end="0"/>
                                            </p:txEl>
                                          </p:spTgt>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15">
                                            <p:txEl>
                                              <p:pRg st="0" end="0"/>
                                            </p:txEl>
                                          </p:spTgt>
                                        </p:tgtEl>
                                      </p:cBhvr>
                                    </p:animEffect>
                                    <p:set>
                                      <p:cBhvr>
                                        <p:cTn id="27" dur="1" fill="hold">
                                          <p:stCondLst>
                                            <p:cond delay="499"/>
                                          </p:stCondLst>
                                        </p:cTn>
                                        <p:tgtEl>
                                          <p:spTgt spid="15">
                                            <p:txEl>
                                              <p:pRg st="0" end="0"/>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6">
                                            <p:txEl>
                                              <p:pRg st="0" end="0"/>
                                            </p:txEl>
                                          </p:spTgt>
                                        </p:tgtEl>
                                      </p:cBhvr>
                                    </p:animEffect>
                                    <p:set>
                                      <p:cBhvr>
                                        <p:cTn id="30" dur="1" fill="hold">
                                          <p:stCondLst>
                                            <p:cond delay="499"/>
                                          </p:stCondLst>
                                        </p:cTn>
                                        <p:tgtEl>
                                          <p:spTgt spid="16">
                                            <p:txEl>
                                              <p:pRg st="0" end="0"/>
                                            </p:txEl>
                                          </p:spTgt>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4000"/>
                                        <p:tgtEl>
                                          <p:spTgt spid="6"/>
                                        </p:tgtEl>
                                      </p:cBhvr>
                                    </p:animEffect>
                                    <p:set>
                                      <p:cBhvr>
                                        <p:cTn id="57" dur="1" fill="hold">
                                          <p:stCondLst>
                                            <p:cond delay="3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build="p"/>
      <p:bldP spid="10" grpId="0" build="p"/>
      <p:bldP spid="11" grpId="0" build="p"/>
      <p:bldP spid="14" grpId="0" build="p"/>
      <p:bldP spid="15" grpId="0" build="p"/>
      <p:bldP spid="16" grpId="0" build="p"/>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E6BFE9-BFEC-CD70-1348-2F4AC44BB11D}"/>
              </a:ext>
            </a:extLst>
          </p:cNvPr>
          <p:cNvSpPr>
            <a:spLocks noGrp="1"/>
          </p:cNvSpPr>
          <p:nvPr>
            <p:ph type="title" idx="4294967295"/>
          </p:nvPr>
        </p:nvSpPr>
        <p:spPr>
          <a:xfrm>
            <a:off x="7199550" y="4038049"/>
            <a:ext cx="4675124" cy="18742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B238BA"/>
                </a:solidFill>
                <a:effectLst/>
                <a:uLnTx/>
                <a:uFillTx/>
                <a:latin typeface="Segoe Sans Display" pitchFamily="2" charset="0"/>
                <a:ea typeface="+mn-ea"/>
                <a:cs typeface="Segoe Sans Display" pitchFamily="2" charset="0"/>
              </a:rPr>
              <a:t>Microsoft Fabric capabilities</a:t>
            </a:r>
          </a:p>
        </p:txBody>
      </p:sp>
    </p:spTree>
    <p:extLst>
      <p:ext uri="{BB962C8B-B14F-4D97-AF65-F5344CB8AC3E}">
        <p14:creationId xmlns:p14="http://schemas.microsoft.com/office/powerpoint/2010/main" val="728276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0B4683C-5EB5-AE10-DB05-93DD5D89289C}"/>
              </a:ext>
            </a:extLst>
          </p:cNvPr>
          <p:cNvSpPr>
            <a:spLocks noGrp="1"/>
          </p:cNvSpPr>
          <p:nvPr>
            <p:ph type="title"/>
          </p:nvPr>
        </p:nvSpPr>
        <p:spPr>
          <a:xfrm>
            <a:off x="2094617" y="365125"/>
            <a:ext cx="9516357" cy="549275"/>
          </a:xfrm>
        </p:spPr>
        <p:txBody>
          <a:bodyPr/>
          <a:lstStyle/>
          <a:p>
            <a:r>
              <a:rPr lang="en-US" noProof="0"/>
              <a:t>Microsoft Fabric   </a:t>
            </a:r>
            <a:endParaRPr lang="en-US"/>
          </a:p>
        </p:txBody>
      </p:sp>
      <p:pic>
        <p:nvPicPr>
          <p:cNvPr id="29" name="Picture 28" descr="Microsoft Fabric&#10;">
            <a:extLst>
              <a:ext uri="{FF2B5EF4-FFF2-40B4-BE49-F238E27FC236}">
                <a16:creationId xmlns:a16="http://schemas.microsoft.com/office/drawing/2014/main" id="{B1D74C5A-CF03-B243-A4F0-7A1FBF182863}"/>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313" y="676061"/>
            <a:ext cx="854597" cy="854593"/>
          </a:xfrm>
          <a:prstGeom prst="rect">
            <a:avLst/>
          </a:prstGeom>
          <a:effectLst/>
        </p:spPr>
      </p:pic>
      <p:cxnSp>
        <p:nvCxnSpPr>
          <p:cNvPr id="30" name="Straight Connector 29">
            <a:extLst>
              <a:ext uri="{FF2B5EF4-FFF2-40B4-BE49-F238E27FC236}">
                <a16:creationId xmlns:a16="http://schemas.microsoft.com/office/drawing/2014/main" id="{62455698-B62E-C94D-8710-15507FA872B2}"/>
              </a:ext>
              <a:ext uri="{C183D7F6-B498-43B3-948B-1728B52AA6E4}">
                <adec:decorative xmlns:adec="http://schemas.microsoft.com/office/drawing/2017/decorative" val="1"/>
              </a:ext>
            </a:extLst>
          </p:cNvPr>
          <p:cNvCxnSpPr>
            <a:cxnSpLocks/>
          </p:cNvCxnSpPr>
          <p:nvPr/>
        </p:nvCxnSpPr>
        <p:spPr>
          <a:xfrm>
            <a:off x="1739060" y="445255"/>
            <a:ext cx="0" cy="1316205"/>
          </a:xfrm>
          <a:prstGeom prst="line">
            <a:avLst/>
          </a:prstGeom>
          <a:ln w="12700" cap="rnd">
            <a:solidFill>
              <a:schemeClr val="tx1">
                <a:alpha val="20000"/>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33BD5B36-42EC-D6D4-E5A6-34653BC2B1E8}"/>
              </a:ext>
              <a:ext uri="{C183D7F6-B498-43B3-948B-1728B52AA6E4}">
                <adec:decorative xmlns:adec="http://schemas.microsoft.com/office/drawing/2017/decorative" val="1"/>
              </a:ext>
            </a:extLst>
          </p:cNvPr>
          <p:cNvGrpSpPr/>
          <p:nvPr/>
        </p:nvGrpSpPr>
        <p:grpSpPr>
          <a:xfrm>
            <a:off x="7667625" y="-5801"/>
            <a:ext cx="4529138" cy="5536730"/>
            <a:chOff x="7667625" y="-5801"/>
            <a:chExt cx="4529138" cy="5536730"/>
          </a:xfrm>
        </p:grpSpPr>
        <p:sp>
          <p:nvSpPr>
            <p:cNvPr id="56" name="Rectangle: Rounded Corners 55">
              <a:extLst>
                <a:ext uri="{FF2B5EF4-FFF2-40B4-BE49-F238E27FC236}">
                  <a16:creationId xmlns:a16="http://schemas.microsoft.com/office/drawing/2014/main" id="{04969CE1-81FA-4084-8AB6-D70A7B50D0DC}"/>
                </a:ext>
              </a:extLst>
            </p:cNvPr>
            <p:cNvSpPr/>
            <p:nvPr/>
          </p:nvSpPr>
          <p:spPr>
            <a:xfrm>
              <a:off x="7968343" y="1479130"/>
              <a:ext cx="3919163" cy="4051799"/>
            </a:xfrm>
            <a:prstGeom prst="roundRect">
              <a:avLst>
                <a:gd name="adj" fmla="val 2645"/>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Sans Text Semilight"/>
                <a:ea typeface="+mn-ea"/>
                <a:cs typeface="+mn-cs"/>
              </a:endParaRPr>
            </a:p>
          </p:txBody>
        </p:sp>
        <p:sp>
          <p:nvSpPr>
            <p:cNvPr id="60" name="Graphic 51">
              <a:extLst>
                <a:ext uri="{FF2B5EF4-FFF2-40B4-BE49-F238E27FC236}">
                  <a16:creationId xmlns:a16="http://schemas.microsoft.com/office/drawing/2014/main" id="{6AEA4B96-D522-7D08-93F6-786D1F0A04AE}"/>
                </a:ext>
              </a:extLst>
            </p:cNvPr>
            <p:cNvSpPr/>
            <p:nvPr/>
          </p:nvSpPr>
          <p:spPr>
            <a:xfrm>
              <a:off x="7667625" y="-5801"/>
              <a:ext cx="4529138" cy="4416400"/>
            </a:xfrm>
            <a:custGeom>
              <a:avLst/>
              <a:gdLst>
                <a:gd name="connsiteX0" fmla="*/ 97795 w 4533900"/>
                <a:gd name="connsiteY0" fmla="*/ 1150534 h 4410075"/>
                <a:gd name="connsiteX1" fmla="*/ 1846604 w 4533900"/>
                <a:gd name="connsiteY1" fmla="*/ 32299 h 4410075"/>
                <a:gd name="connsiteX2" fmla="*/ 4533397 w 4533900"/>
                <a:gd name="connsiteY2" fmla="*/ 524 h 4410075"/>
                <a:gd name="connsiteX3" fmla="*/ 4521015 w 4533900"/>
                <a:gd name="connsiteY3" fmla="*/ 3197314 h 4410075"/>
                <a:gd name="connsiteX4" fmla="*/ 4450187 w 4533900"/>
                <a:gd name="connsiteY4" fmla="*/ 3321663 h 4410075"/>
                <a:gd name="connsiteX5" fmla="*/ 2678451 w 4533900"/>
                <a:gd name="connsiteY5" fmla="*/ 4410599 h 4410075"/>
                <a:gd name="connsiteX6" fmla="*/ -503 w 4533900"/>
                <a:gd name="connsiteY6" fmla="*/ 4410599 h 4410075"/>
                <a:gd name="connsiteX7" fmla="*/ 43645 w 4533900"/>
                <a:gd name="connsiteY7" fmla="*/ 1254890 h 4410075"/>
                <a:gd name="connsiteX8" fmla="*/ 97795 w 4533900"/>
                <a:gd name="connsiteY8" fmla="*/ 1150534 h 4410075"/>
                <a:gd name="connsiteX0" fmla="*/ 98298 w 4533900"/>
                <a:gd name="connsiteY0" fmla="*/ 1156335 h 4416400"/>
                <a:gd name="connsiteX1" fmla="*/ 1875682 w 4533900"/>
                <a:gd name="connsiteY1" fmla="*/ 0 h 4416400"/>
                <a:gd name="connsiteX2" fmla="*/ 4533900 w 4533900"/>
                <a:gd name="connsiteY2" fmla="*/ 6325 h 4416400"/>
                <a:gd name="connsiteX3" fmla="*/ 4521518 w 4533900"/>
                <a:gd name="connsiteY3" fmla="*/ 3203115 h 4416400"/>
                <a:gd name="connsiteX4" fmla="*/ 4450690 w 4533900"/>
                <a:gd name="connsiteY4" fmla="*/ 3327464 h 4416400"/>
                <a:gd name="connsiteX5" fmla="*/ 2678954 w 4533900"/>
                <a:gd name="connsiteY5" fmla="*/ 4416400 h 4416400"/>
                <a:gd name="connsiteX6" fmla="*/ 0 w 4533900"/>
                <a:gd name="connsiteY6" fmla="*/ 4416400 h 4416400"/>
                <a:gd name="connsiteX7" fmla="*/ 44148 w 4533900"/>
                <a:gd name="connsiteY7" fmla="*/ 1260691 h 4416400"/>
                <a:gd name="connsiteX8" fmla="*/ 98298 w 4533900"/>
                <a:gd name="connsiteY8" fmla="*/ 1156335 h 4416400"/>
                <a:gd name="connsiteX0" fmla="*/ 98298 w 4533900"/>
                <a:gd name="connsiteY0" fmla="*/ 1156335 h 4416400"/>
                <a:gd name="connsiteX1" fmla="*/ 1875682 w 4533900"/>
                <a:gd name="connsiteY1" fmla="*/ 0 h 4416400"/>
                <a:gd name="connsiteX2" fmla="*/ 4533900 w 4533900"/>
                <a:gd name="connsiteY2" fmla="*/ 6325 h 4416400"/>
                <a:gd name="connsiteX3" fmla="*/ 4521518 w 4533900"/>
                <a:gd name="connsiteY3" fmla="*/ 3203115 h 4416400"/>
                <a:gd name="connsiteX4" fmla="*/ 4450690 w 4533900"/>
                <a:gd name="connsiteY4" fmla="*/ 3327464 h 4416400"/>
                <a:gd name="connsiteX5" fmla="*/ 2678954 w 4533900"/>
                <a:gd name="connsiteY5" fmla="*/ 4416400 h 4416400"/>
                <a:gd name="connsiteX6" fmla="*/ 0 w 4533900"/>
                <a:gd name="connsiteY6" fmla="*/ 4416400 h 4416400"/>
                <a:gd name="connsiteX7" fmla="*/ 44148 w 4533900"/>
                <a:gd name="connsiteY7" fmla="*/ 1260691 h 4416400"/>
                <a:gd name="connsiteX8" fmla="*/ 98298 w 4533900"/>
                <a:gd name="connsiteY8" fmla="*/ 1156335 h 4416400"/>
                <a:gd name="connsiteX0" fmla="*/ 98298 w 4533900"/>
                <a:gd name="connsiteY0" fmla="*/ 1156335 h 4416400"/>
                <a:gd name="connsiteX1" fmla="*/ 1875682 w 4533900"/>
                <a:gd name="connsiteY1" fmla="*/ 0 h 4416400"/>
                <a:gd name="connsiteX2" fmla="*/ 4533900 w 4533900"/>
                <a:gd name="connsiteY2" fmla="*/ 6325 h 4416400"/>
                <a:gd name="connsiteX3" fmla="*/ 4521518 w 4533900"/>
                <a:gd name="connsiteY3" fmla="*/ 3203115 h 4416400"/>
                <a:gd name="connsiteX4" fmla="*/ 4450690 w 4533900"/>
                <a:gd name="connsiteY4" fmla="*/ 3327464 h 4416400"/>
                <a:gd name="connsiteX5" fmla="*/ 2678954 w 4533900"/>
                <a:gd name="connsiteY5" fmla="*/ 4416400 h 4416400"/>
                <a:gd name="connsiteX6" fmla="*/ 0 w 4533900"/>
                <a:gd name="connsiteY6" fmla="*/ 4416400 h 4416400"/>
                <a:gd name="connsiteX7" fmla="*/ 44148 w 4533900"/>
                <a:gd name="connsiteY7" fmla="*/ 1260691 h 4416400"/>
                <a:gd name="connsiteX8" fmla="*/ 98298 w 4533900"/>
                <a:gd name="connsiteY8" fmla="*/ 1156335 h 4416400"/>
                <a:gd name="connsiteX0" fmla="*/ 98298 w 4521988"/>
                <a:gd name="connsiteY0" fmla="*/ 1156335 h 4416400"/>
                <a:gd name="connsiteX1" fmla="*/ 1875682 w 4521988"/>
                <a:gd name="connsiteY1" fmla="*/ 0 h 4416400"/>
                <a:gd name="connsiteX2" fmla="*/ 4505325 w 4521988"/>
                <a:gd name="connsiteY2" fmla="*/ 1563 h 4416400"/>
                <a:gd name="connsiteX3" fmla="*/ 4521518 w 4521988"/>
                <a:gd name="connsiteY3" fmla="*/ 3203115 h 4416400"/>
                <a:gd name="connsiteX4" fmla="*/ 4450690 w 4521988"/>
                <a:gd name="connsiteY4" fmla="*/ 3327464 h 4416400"/>
                <a:gd name="connsiteX5" fmla="*/ 2678954 w 4521988"/>
                <a:gd name="connsiteY5" fmla="*/ 4416400 h 4416400"/>
                <a:gd name="connsiteX6" fmla="*/ 0 w 4521988"/>
                <a:gd name="connsiteY6" fmla="*/ 4416400 h 4416400"/>
                <a:gd name="connsiteX7" fmla="*/ 44148 w 4521988"/>
                <a:gd name="connsiteY7" fmla="*/ 1260691 h 4416400"/>
                <a:gd name="connsiteX8" fmla="*/ 98298 w 4521988"/>
                <a:gd name="connsiteY8" fmla="*/ 1156335 h 4416400"/>
                <a:gd name="connsiteX0" fmla="*/ 98298 w 4529138"/>
                <a:gd name="connsiteY0" fmla="*/ 1156335 h 4416400"/>
                <a:gd name="connsiteX1" fmla="*/ 1875682 w 4529138"/>
                <a:gd name="connsiteY1" fmla="*/ 0 h 4416400"/>
                <a:gd name="connsiteX2" fmla="*/ 4529138 w 4529138"/>
                <a:gd name="connsiteY2" fmla="*/ 1563 h 4416400"/>
                <a:gd name="connsiteX3" fmla="*/ 4521518 w 4529138"/>
                <a:gd name="connsiteY3" fmla="*/ 3203115 h 4416400"/>
                <a:gd name="connsiteX4" fmla="*/ 4450690 w 4529138"/>
                <a:gd name="connsiteY4" fmla="*/ 3327464 h 4416400"/>
                <a:gd name="connsiteX5" fmla="*/ 2678954 w 4529138"/>
                <a:gd name="connsiteY5" fmla="*/ 4416400 h 4416400"/>
                <a:gd name="connsiteX6" fmla="*/ 0 w 4529138"/>
                <a:gd name="connsiteY6" fmla="*/ 4416400 h 4416400"/>
                <a:gd name="connsiteX7" fmla="*/ 44148 w 4529138"/>
                <a:gd name="connsiteY7" fmla="*/ 1260691 h 4416400"/>
                <a:gd name="connsiteX8" fmla="*/ 98298 w 4529138"/>
                <a:gd name="connsiteY8" fmla="*/ 1156335 h 44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9138" h="4416400">
                  <a:moveTo>
                    <a:pt x="98298" y="1156335"/>
                  </a:moveTo>
                  <a:cubicBezTo>
                    <a:pt x="354702" y="977342"/>
                    <a:pt x="1355712" y="285350"/>
                    <a:pt x="1875682" y="0"/>
                  </a:cubicBezTo>
                  <a:lnTo>
                    <a:pt x="4529138" y="1563"/>
                  </a:lnTo>
                  <a:cubicBezTo>
                    <a:pt x="4525014" y="1067153"/>
                    <a:pt x="4525642" y="2137525"/>
                    <a:pt x="4521518" y="3203115"/>
                  </a:cubicBezTo>
                  <a:cubicBezTo>
                    <a:pt x="4521346" y="3248502"/>
                    <a:pt x="4488161" y="3301875"/>
                    <a:pt x="4450690" y="3327464"/>
                  </a:cubicBezTo>
                  <a:cubicBezTo>
                    <a:pt x="3987514" y="3643773"/>
                    <a:pt x="3282267" y="4088675"/>
                    <a:pt x="2678954" y="4416400"/>
                  </a:cubicBezTo>
                  <a:lnTo>
                    <a:pt x="0" y="4416400"/>
                  </a:lnTo>
                  <a:cubicBezTo>
                    <a:pt x="4143" y="3379309"/>
                    <a:pt x="38729" y="2299564"/>
                    <a:pt x="44148" y="1260691"/>
                  </a:cubicBezTo>
                  <a:cubicBezTo>
                    <a:pt x="44339" y="1224201"/>
                    <a:pt x="68380" y="1177224"/>
                    <a:pt x="98298" y="1156335"/>
                  </a:cubicBezTo>
                  <a:close/>
                </a:path>
              </a:pathLst>
            </a:custGeom>
            <a:solidFill>
              <a:schemeClr val="bg2">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25B61"/>
                </a:solidFill>
                <a:effectLst/>
                <a:uLnTx/>
                <a:uFillTx/>
                <a:latin typeface="Segoe Sans Text Semilight"/>
                <a:ea typeface="+mn-ea"/>
                <a:cs typeface="+mn-cs"/>
              </a:endParaRPr>
            </a:p>
          </p:txBody>
        </p:sp>
      </p:grpSp>
      <p:grpSp>
        <p:nvGrpSpPr>
          <p:cNvPr id="6" name="Group 5">
            <a:extLst>
              <a:ext uri="{FF2B5EF4-FFF2-40B4-BE49-F238E27FC236}">
                <a16:creationId xmlns:a16="http://schemas.microsoft.com/office/drawing/2014/main" id="{7447E8F6-D73E-8654-58E9-FE0308359D27}"/>
              </a:ext>
              <a:ext uri="{C183D7F6-B498-43B3-948B-1728B52AA6E4}">
                <adec:decorative xmlns:adec="http://schemas.microsoft.com/office/drawing/2017/decorative" val="1"/>
              </a:ext>
            </a:extLst>
          </p:cNvPr>
          <p:cNvGrpSpPr/>
          <p:nvPr/>
        </p:nvGrpSpPr>
        <p:grpSpPr>
          <a:xfrm>
            <a:off x="350104" y="2120900"/>
            <a:ext cx="11613296" cy="3892334"/>
            <a:chOff x="350104" y="2120900"/>
            <a:chExt cx="11613296" cy="3892334"/>
          </a:xfrm>
        </p:grpSpPr>
        <p:sp>
          <p:nvSpPr>
            <p:cNvPr id="54" name="Rounded Rectangle 34">
              <a:extLst>
                <a:ext uri="{FF2B5EF4-FFF2-40B4-BE49-F238E27FC236}">
                  <a16:creationId xmlns:a16="http://schemas.microsoft.com/office/drawing/2014/main" id="{7C2BF44C-49EB-21ED-2282-247F20AA5940}"/>
                </a:ext>
                <a:ext uri="{C183D7F6-B498-43B3-948B-1728B52AA6E4}">
                  <adec:decorative xmlns:adec="http://schemas.microsoft.com/office/drawing/2017/decorative" val="1"/>
                </a:ext>
              </a:extLst>
            </p:cNvPr>
            <p:cNvSpPr/>
            <p:nvPr/>
          </p:nvSpPr>
          <p:spPr bwMode="auto">
            <a:xfrm>
              <a:off x="350104" y="2120900"/>
              <a:ext cx="11613296" cy="3892334"/>
            </a:xfrm>
            <a:prstGeom prst="roundRect">
              <a:avLst>
                <a:gd name="adj" fmla="val 6454"/>
              </a:avLst>
            </a:prstGeom>
            <a:solidFill>
              <a:srgbClr val="F9F9F9">
                <a:alpha val="70000"/>
              </a:srgbClr>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20000"/>
                </a:spcBef>
                <a:spcAft>
                  <a:spcPts val="0"/>
                </a:spcAft>
                <a:buClrTx/>
                <a:buSzPct val="90000"/>
                <a:buFontTx/>
                <a:buNone/>
                <a:tabLst/>
                <a:defRPr/>
              </a:pPr>
              <a:endParaRPr kumimoji="0" lang="en-US" sz="1200" b="0" i="0" u="none" strike="noStrike" kern="1200" cap="none" spc="0" normalizeH="0" baseline="0" noProof="0" err="1">
                <a:ln>
                  <a:noFill/>
                </a:ln>
                <a:gradFill>
                  <a:gsLst>
                    <a:gs pos="2874">
                      <a:srgbClr val="FFFFFF"/>
                    </a:gs>
                    <a:gs pos="17978">
                      <a:srgbClr val="FFFFFF"/>
                    </a:gs>
                  </a:gsLst>
                  <a:lin ang="2700000" scaled="0"/>
                </a:gradFill>
                <a:effectLst/>
                <a:uLnTx/>
                <a:uFillTx/>
                <a:latin typeface="Segoe UI"/>
                <a:ea typeface="+mn-ea"/>
                <a:cs typeface="+mn-cs"/>
              </a:endParaRPr>
            </a:p>
          </p:txBody>
        </p:sp>
        <p:sp>
          <p:nvSpPr>
            <p:cNvPr id="35" name="Rounded Rectangle 34">
              <a:extLst>
                <a:ext uri="{FF2B5EF4-FFF2-40B4-BE49-F238E27FC236}">
                  <a16:creationId xmlns:a16="http://schemas.microsoft.com/office/drawing/2014/main" id="{BD948534-D4AA-6343-B24C-55BF095E303D}"/>
                </a:ext>
                <a:ext uri="{C183D7F6-B498-43B3-948B-1728B52AA6E4}">
                  <adec:decorative xmlns:adec="http://schemas.microsoft.com/office/drawing/2017/decorative" val="1"/>
                </a:ext>
              </a:extLst>
            </p:cNvPr>
            <p:cNvSpPr/>
            <p:nvPr/>
          </p:nvSpPr>
          <p:spPr bwMode="auto">
            <a:xfrm>
              <a:off x="556663" y="2334985"/>
              <a:ext cx="2613850" cy="3464164"/>
            </a:xfrm>
            <a:prstGeom prst="roundRect">
              <a:avLst>
                <a:gd name="adj" fmla="val 3442"/>
              </a:avLst>
            </a:prstGeom>
            <a:solidFill>
              <a:srgbClr val="F9F9F9"/>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20000"/>
                </a:spcBef>
                <a:spcAft>
                  <a:spcPts val="0"/>
                </a:spcAft>
                <a:buClrTx/>
                <a:buSzPct val="90000"/>
                <a:buFontTx/>
                <a:buNone/>
                <a:tabLst/>
                <a:defRPr/>
              </a:pPr>
              <a:endParaRPr kumimoji="0" lang="en-US" sz="1200" b="0" i="0" u="none" strike="noStrike" kern="1200" cap="none" spc="0" normalizeH="0" baseline="0" noProof="0" err="1">
                <a:ln>
                  <a:noFill/>
                </a:ln>
                <a:gradFill>
                  <a:gsLst>
                    <a:gs pos="2874">
                      <a:srgbClr val="FFFFFF"/>
                    </a:gs>
                    <a:gs pos="17978">
                      <a:srgbClr val="FFFFFF"/>
                    </a:gs>
                  </a:gsLst>
                  <a:lin ang="2700000" scaled="0"/>
                </a:gradFill>
                <a:effectLst/>
                <a:uLnTx/>
                <a:uFillTx/>
                <a:latin typeface="Segoe UI"/>
                <a:ea typeface="+mn-ea"/>
                <a:cs typeface="+mn-cs"/>
              </a:endParaRPr>
            </a:p>
          </p:txBody>
        </p:sp>
        <p:sp>
          <p:nvSpPr>
            <p:cNvPr id="31" name="Rounded Rectangle 30">
              <a:extLst>
                <a:ext uri="{FF2B5EF4-FFF2-40B4-BE49-F238E27FC236}">
                  <a16:creationId xmlns:a16="http://schemas.microsoft.com/office/drawing/2014/main" id="{9FF8117B-E39E-F94B-A5BF-B862813D733A}"/>
                </a:ext>
                <a:ext uri="{C183D7F6-B498-43B3-948B-1728B52AA6E4}">
                  <adec:decorative xmlns:adec="http://schemas.microsoft.com/office/drawing/2017/decorative" val="1"/>
                </a:ext>
              </a:extLst>
            </p:cNvPr>
            <p:cNvSpPr/>
            <p:nvPr/>
          </p:nvSpPr>
          <p:spPr bwMode="auto">
            <a:xfrm>
              <a:off x="3412916" y="2334985"/>
              <a:ext cx="2613850" cy="3464164"/>
            </a:xfrm>
            <a:prstGeom prst="roundRect">
              <a:avLst>
                <a:gd name="adj" fmla="val 3442"/>
              </a:avLst>
            </a:prstGeom>
            <a:solidFill>
              <a:srgbClr val="F9F9F9"/>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20000"/>
                </a:spcBef>
                <a:spcAft>
                  <a:spcPts val="0"/>
                </a:spcAft>
                <a:buClrTx/>
                <a:buSzPct val="90000"/>
                <a:buFontTx/>
                <a:buNone/>
                <a:tabLst/>
                <a:defRPr/>
              </a:pPr>
              <a:endParaRPr kumimoji="0" lang="en-US" sz="1200" b="0" i="0" u="none" strike="noStrike" kern="1200" cap="none" spc="0" normalizeH="0" baseline="0" noProof="0" err="1">
                <a:ln>
                  <a:noFill/>
                </a:ln>
                <a:gradFill>
                  <a:gsLst>
                    <a:gs pos="2874">
                      <a:srgbClr val="FFFFFF"/>
                    </a:gs>
                    <a:gs pos="17978">
                      <a:srgbClr val="FFFFFF"/>
                    </a:gs>
                  </a:gsLst>
                  <a:lin ang="2700000" scaled="0"/>
                </a:gradFill>
                <a:effectLst/>
                <a:uLnTx/>
                <a:uFillTx/>
                <a:latin typeface="Segoe UI"/>
                <a:ea typeface="+mn-ea"/>
                <a:cs typeface="+mn-cs"/>
              </a:endParaRPr>
            </a:p>
          </p:txBody>
        </p:sp>
        <p:sp>
          <p:nvSpPr>
            <p:cNvPr id="36" name="Rounded Rectangle 35">
              <a:extLst>
                <a:ext uri="{FF2B5EF4-FFF2-40B4-BE49-F238E27FC236}">
                  <a16:creationId xmlns:a16="http://schemas.microsoft.com/office/drawing/2014/main" id="{9EE8B9D4-C922-ED4D-8FF6-3DC13DFECABC}"/>
                </a:ext>
                <a:ext uri="{C183D7F6-B498-43B3-948B-1728B52AA6E4}">
                  <adec:decorative xmlns:adec="http://schemas.microsoft.com/office/drawing/2017/decorative" val="1"/>
                </a:ext>
              </a:extLst>
            </p:cNvPr>
            <p:cNvSpPr/>
            <p:nvPr/>
          </p:nvSpPr>
          <p:spPr bwMode="auto">
            <a:xfrm>
              <a:off x="6268650" y="2334985"/>
              <a:ext cx="2613850" cy="3464164"/>
            </a:xfrm>
            <a:prstGeom prst="roundRect">
              <a:avLst>
                <a:gd name="adj" fmla="val 3442"/>
              </a:avLst>
            </a:prstGeom>
            <a:solidFill>
              <a:srgbClr val="F9F9F9"/>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20000"/>
                </a:spcBef>
                <a:spcAft>
                  <a:spcPts val="0"/>
                </a:spcAft>
                <a:buClrTx/>
                <a:buSzPct val="90000"/>
                <a:buFontTx/>
                <a:buNone/>
                <a:tabLst/>
                <a:defRPr/>
              </a:pPr>
              <a:endParaRPr kumimoji="0" lang="en-US" sz="1200" b="0" i="0" u="none" strike="noStrike" kern="1200" cap="none" spc="0" normalizeH="0" baseline="0" noProof="0" err="1">
                <a:ln>
                  <a:noFill/>
                </a:ln>
                <a:gradFill>
                  <a:gsLst>
                    <a:gs pos="2874">
                      <a:srgbClr val="FFFFFF"/>
                    </a:gs>
                    <a:gs pos="17978">
                      <a:srgbClr val="FFFFFF"/>
                    </a:gs>
                  </a:gsLst>
                  <a:lin ang="2700000" scaled="0"/>
                </a:gradFill>
                <a:effectLst/>
                <a:uLnTx/>
                <a:uFillTx/>
                <a:latin typeface="Segoe UI"/>
                <a:ea typeface="+mn-ea"/>
                <a:cs typeface="+mn-cs"/>
              </a:endParaRPr>
            </a:p>
          </p:txBody>
        </p:sp>
        <p:sp>
          <p:nvSpPr>
            <p:cNvPr id="37" name="Rounded Rectangle 36">
              <a:extLst>
                <a:ext uri="{FF2B5EF4-FFF2-40B4-BE49-F238E27FC236}">
                  <a16:creationId xmlns:a16="http://schemas.microsoft.com/office/drawing/2014/main" id="{39C12F3A-F533-1E48-8F53-E9C2EF4BB502}"/>
                </a:ext>
                <a:ext uri="{C183D7F6-B498-43B3-948B-1728B52AA6E4}">
                  <adec:decorative xmlns:adec="http://schemas.microsoft.com/office/drawing/2017/decorative" val="1"/>
                </a:ext>
              </a:extLst>
            </p:cNvPr>
            <p:cNvSpPr/>
            <p:nvPr/>
          </p:nvSpPr>
          <p:spPr bwMode="auto">
            <a:xfrm>
              <a:off x="9142992" y="2334985"/>
              <a:ext cx="2613850" cy="3464164"/>
            </a:xfrm>
            <a:prstGeom prst="roundRect">
              <a:avLst>
                <a:gd name="adj" fmla="val 3442"/>
              </a:avLst>
            </a:prstGeom>
            <a:solidFill>
              <a:srgbClr val="F9F9F9"/>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20000"/>
                </a:spcBef>
                <a:spcAft>
                  <a:spcPts val="0"/>
                </a:spcAft>
                <a:buClrTx/>
                <a:buSzPct val="90000"/>
                <a:buFontTx/>
                <a:buNone/>
                <a:tabLst/>
                <a:defRPr/>
              </a:pPr>
              <a:endParaRPr kumimoji="0" lang="en-US" sz="1200" b="0" i="0" u="none" strike="noStrike" kern="1200" cap="none" spc="0" normalizeH="0" baseline="0" noProof="0" err="1">
                <a:ln>
                  <a:noFill/>
                </a:ln>
                <a:gradFill>
                  <a:gsLst>
                    <a:gs pos="2874">
                      <a:srgbClr val="FFFFFF"/>
                    </a:gs>
                    <a:gs pos="17978">
                      <a:srgbClr val="FFFFFF"/>
                    </a:gs>
                  </a:gsLst>
                  <a:lin ang="2700000" scaled="0"/>
                </a:gradFill>
                <a:effectLst/>
                <a:uLnTx/>
                <a:uFillTx/>
                <a:latin typeface="Segoe UI"/>
                <a:ea typeface="+mn-ea"/>
                <a:cs typeface="+mn-cs"/>
              </a:endParaRPr>
            </a:p>
          </p:txBody>
        </p:sp>
        <p:cxnSp>
          <p:nvCxnSpPr>
            <p:cNvPr id="50" name="Straight Connector 49">
              <a:extLst>
                <a:ext uri="{FF2B5EF4-FFF2-40B4-BE49-F238E27FC236}">
                  <a16:creationId xmlns:a16="http://schemas.microsoft.com/office/drawing/2014/main" id="{C71BD493-C2B7-194E-BD3D-FFBDF3EBB834}"/>
                </a:ext>
                <a:ext uri="{C183D7F6-B498-43B3-948B-1728B52AA6E4}">
                  <adec:decorative xmlns:adec="http://schemas.microsoft.com/office/drawing/2017/decorative" val="1"/>
                </a:ext>
              </a:extLst>
            </p:cNvPr>
            <p:cNvCxnSpPr>
              <a:cxnSpLocks/>
            </p:cNvCxnSpPr>
            <p:nvPr/>
          </p:nvCxnSpPr>
          <p:spPr>
            <a:xfrm flipH="1">
              <a:off x="864163" y="4127184"/>
              <a:ext cx="1998851" cy="0"/>
            </a:xfrm>
            <a:prstGeom prst="line">
              <a:avLst/>
            </a:prstGeom>
            <a:ln w="12700" cap="rnd">
              <a:solidFill>
                <a:schemeClr val="tx1">
                  <a:alpha val="20000"/>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90B43CB-B0DE-754F-8C26-474700DD42A2}"/>
                </a:ext>
                <a:ext uri="{C183D7F6-B498-43B3-948B-1728B52AA6E4}">
                  <adec:decorative xmlns:adec="http://schemas.microsoft.com/office/drawing/2017/decorative" val="1"/>
                </a:ext>
              </a:extLst>
            </p:cNvPr>
            <p:cNvCxnSpPr>
              <a:cxnSpLocks/>
            </p:cNvCxnSpPr>
            <p:nvPr/>
          </p:nvCxnSpPr>
          <p:spPr>
            <a:xfrm flipH="1">
              <a:off x="864163" y="4957689"/>
              <a:ext cx="1998851" cy="0"/>
            </a:xfrm>
            <a:prstGeom prst="line">
              <a:avLst/>
            </a:prstGeom>
            <a:ln w="12700" cap="rnd">
              <a:solidFill>
                <a:schemeClr val="tx1">
                  <a:alpha val="20000"/>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02298AE-B57D-FC3A-8546-5EF52101B1FB}"/>
                </a:ext>
                <a:ext uri="{C183D7F6-B498-43B3-948B-1728B52AA6E4}">
                  <adec:decorative xmlns:adec="http://schemas.microsoft.com/office/drawing/2017/decorative" val="1"/>
                </a:ext>
              </a:extLst>
            </p:cNvPr>
            <p:cNvCxnSpPr>
              <a:cxnSpLocks/>
            </p:cNvCxnSpPr>
            <p:nvPr/>
          </p:nvCxnSpPr>
          <p:spPr>
            <a:xfrm flipH="1">
              <a:off x="3673761" y="4127183"/>
              <a:ext cx="1998851" cy="0"/>
            </a:xfrm>
            <a:prstGeom prst="line">
              <a:avLst/>
            </a:prstGeom>
            <a:ln w="12700" cap="rnd">
              <a:solidFill>
                <a:schemeClr val="tx1">
                  <a:alpha val="20000"/>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66BF699-8100-53FD-4B18-7F5DA7D73A46}"/>
                </a:ext>
                <a:ext uri="{C183D7F6-B498-43B3-948B-1728B52AA6E4}">
                  <adec:decorative xmlns:adec="http://schemas.microsoft.com/office/drawing/2017/decorative" val="1"/>
                </a:ext>
              </a:extLst>
            </p:cNvPr>
            <p:cNvCxnSpPr>
              <a:cxnSpLocks/>
            </p:cNvCxnSpPr>
            <p:nvPr/>
          </p:nvCxnSpPr>
          <p:spPr>
            <a:xfrm flipH="1">
              <a:off x="3673761" y="4957686"/>
              <a:ext cx="1998851" cy="0"/>
            </a:xfrm>
            <a:prstGeom prst="line">
              <a:avLst/>
            </a:prstGeom>
            <a:ln w="12700" cap="rnd">
              <a:solidFill>
                <a:schemeClr val="tx1">
                  <a:alpha val="20000"/>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ECEC94A-0A2B-3AB8-C8D6-13471977047C}"/>
                </a:ext>
                <a:ext uri="{C183D7F6-B498-43B3-948B-1728B52AA6E4}">
                  <adec:decorative xmlns:adec="http://schemas.microsoft.com/office/drawing/2017/decorative" val="1"/>
                </a:ext>
              </a:extLst>
            </p:cNvPr>
            <p:cNvCxnSpPr>
              <a:cxnSpLocks/>
            </p:cNvCxnSpPr>
            <p:nvPr/>
          </p:nvCxnSpPr>
          <p:spPr>
            <a:xfrm flipH="1">
              <a:off x="6529495" y="4127183"/>
              <a:ext cx="1998851" cy="0"/>
            </a:xfrm>
            <a:prstGeom prst="line">
              <a:avLst/>
            </a:prstGeom>
            <a:ln w="12700" cap="rnd">
              <a:solidFill>
                <a:schemeClr val="tx1">
                  <a:alpha val="20000"/>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D7F3D6D-BD4F-5635-92AF-66993A9DBA83}"/>
                </a:ext>
                <a:ext uri="{C183D7F6-B498-43B3-948B-1728B52AA6E4}">
                  <adec:decorative xmlns:adec="http://schemas.microsoft.com/office/drawing/2017/decorative" val="1"/>
                </a:ext>
              </a:extLst>
            </p:cNvPr>
            <p:cNvCxnSpPr>
              <a:cxnSpLocks/>
            </p:cNvCxnSpPr>
            <p:nvPr/>
          </p:nvCxnSpPr>
          <p:spPr>
            <a:xfrm flipH="1">
              <a:off x="6529495" y="4957686"/>
              <a:ext cx="1998851" cy="0"/>
            </a:xfrm>
            <a:prstGeom prst="line">
              <a:avLst/>
            </a:prstGeom>
            <a:ln w="12700" cap="rnd">
              <a:solidFill>
                <a:schemeClr val="tx1">
                  <a:alpha val="20000"/>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DD81252-27BF-B04F-6E95-6765B9C09922}"/>
                </a:ext>
                <a:ext uri="{C183D7F6-B498-43B3-948B-1728B52AA6E4}">
                  <adec:decorative xmlns:adec="http://schemas.microsoft.com/office/drawing/2017/decorative" val="1"/>
                </a:ext>
              </a:extLst>
            </p:cNvPr>
            <p:cNvCxnSpPr>
              <a:cxnSpLocks/>
            </p:cNvCxnSpPr>
            <p:nvPr/>
          </p:nvCxnSpPr>
          <p:spPr>
            <a:xfrm flipH="1">
              <a:off x="9403837" y="4127184"/>
              <a:ext cx="1998851" cy="0"/>
            </a:xfrm>
            <a:prstGeom prst="line">
              <a:avLst/>
            </a:prstGeom>
            <a:ln w="12700" cap="rnd">
              <a:solidFill>
                <a:schemeClr val="tx1">
                  <a:alpha val="20000"/>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5D0D97-DC3C-8C3C-ADCA-A37A99F731AA}"/>
                </a:ext>
                <a:ext uri="{C183D7F6-B498-43B3-948B-1728B52AA6E4}">
                  <adec:decorative xmlns:adec="http://schemas.microsoft.com/office/drawing/2017/decorative" val="1"/>
                </a:ext>
              </a:extLst>
            </p:cNvPr>
            <p:cNvCxnSpPr>
              <a:cxnSpLocks/>
            </p:cNvCxnSpPr>
            <p:nvPr/>
          </p:nvCxnSpPr>
          <p:spPr>
            <a:xfrm flipH="1">
              <a:off x="9403837" y="4957689"/>
              <a:ext cx="1998851" cy="0"/>
            </a:xfrm>
            <a:prstGeom prst="line">
              <a:avLst/>
            </a:prstGeom>
            <a:ln w="12700" cap="rnd">
              <a:solidFill>
                <a:schemeClr val="tx1">
                  <a:alpha val="20000"/>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grpSp>
      <p:sp>
        <p:nvSpPr>
          <p:cNvPr id="48" name="Subtitle 1">
            <a:extLst>
              <a:ext uri="{FF2B5EF4-FFF2-40B4-BE49-F238E27FC236}">
                <a16:creationId xmlns:a16="http://schemas.microsoft.com/office/drawing/2014/main" id="{311A969F-3B15-EFC6-D2DD-77764216088F}"/>
              </a:ext>
            </a:extLst>
          </p:cNvPr>
          <p:cNvSpPr txBox="1">
            <a:spLocks/>
          </p:cNvSpPr>
          <p:nvPr/>
        </p:nvSpPr>
        <p:spPr>
          <a:xfrm>
            <a:off x="2094618" y="1098801"/>
            <a:ext cx="5033173" cy="360099"/>
          </a:xfrm>
          <a:prstGeom prst="rect">
            <a:avLst/>
          </a:prstGeom>
        </p:spPr>
        <p:txBody>
          <a:bodyPr wrap="non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srgbClr val="000000"/>
                </a:solidFill>
                <a:effectLst/>
                <a:uLnTx/>
                <a:uFillTx/>
                <a:latin typeface="Segoe Sans Text Semilight"/>
                <a:ea typeface="+mn-ea"/>
                <a:cs typeface="Segoe UI" panose="020B0502040204020203" pitchFamily="34" charset="0"/>
              </a:rPr>
              <a:t>The data platform for the era of AI</a:t>
            </a:r>
          </a:p>
        </p:txBody>
      </p:sp>
      <p:sp>
        <p:nvSpPr>
          <p:cNvPr id="38" name="Subtitle 1">
            <a:extLst>
              <a:ext uri="{FF2B5EF4-FFF2-40B4-BE49-F238E27FC236}">
                <a16:creationId xmlns:a16="http://schemas.microsoft.com/office/drawing/2014/main" id="{12A009D6-58A9-9341-9CB6-C8F882F9A4CB}"/>
              </a:ext>
            </a:extLst>
          </p:cNvPr>
          <p:cNvSpPr txBox="1">
            <a:spLocks/>
          </p:cNvSpPr>
          <p:nvPr/>
        </p:nvSpPr>
        <p:spPr>
          <a:xfrm>
            <a:off x="817508" y="2638084"/>
            <a:ext cx="2092160" cy="5539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accent1"/>
                </a:solidFill>
                <a:latin typeface="Segoe UI Semilight" panose="020B0402040204020203" pitchFamily="34" charset="0"/>
                <a:ea typeface="+mn-ea"/>
                <a:cs typeface="Segoe UI Semilight" panose="020B04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accent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accent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rPr>
              <a:t>Complete analytics platform</a:t>
            </a:r>
          </a:p>
        </p:txBody>
      </p:sp>
      <p:sp>
        <p:nvSpPr>
          <p:cNvPr id="18" name="TextBox 17">
            <a:extLst>
              <a:ext uri="{FF2B5EF4-FFF2-40B4-BE49-F238E27FC236}">
                <a16:creationId xmlns:a16="http://schemas.microsoft.com/office/drawing/2014/main" id="{AA9EB6C4-B281-425C-9EA0-3182146D69BF}"/>
              </a:ext>
            </a:extLst>
          </p:cNvPr>
          <p:cNvSpPr txBox="1">
            <a:spLocks/>
          </p:cNvSpPr>
          <p:nvPr/>
        </p:nvSpPr>
        <p:spPr>
          <a:xfrm>
            <a:off x="817508" y="3588821"/>
            <a:ext cx="1640770" cy="246221"/>
          </a:xfrm>
          <a:prstGeom prst="rect">
            <a:avLst/>
          </a:prstGeom>
          <a:noFill/>
        </p:spPr>
        <p:txBody>
          <a:bodyPr wrap="none" lIns="0" tIns="0" rIns="0" bIns="0" anchor="ctr">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Semilight"/>
                <a:ea typeface="+mn-ea"/>
                <a:cs typeface="Segoe UI" panose="020B0502040204020203" pitchFamily="34" charset="0"/>
              </a:rPr>
              <a:t>Everything, unified</a:t>
            </a:r>
          </a:p>
        </p:txBody>
      </p:sp>
      <p:sp>
        <p:nvSpPr>
          <p:cNvPr id="19" name="TextBox 18">
            <a:extLst>
              <a:ext uri="{FF2B5EF4-FFF2-40B4-BE49-F238E27FC236}">
                <a16:creationId xmlns:a16="http://schemas.microsoft.com/office/drawing/2014/main" id="{2F5A186D-5029-F161-90EA-DDE78D1CB772}"/>
              </a:ext>
            </a:extLst>
          </p:cNvPr>
          <p:cNvSpPr txBox="1">
            <a:spLocks/>
          </p:cNvSpPr>
          <p:nvPr/>
        </p:nvSpPr>
        <p:spPr>
          <a:xfrm>
            <a:off x="817508" y="4419324"/>
            <a:ext cx="876843" cy="246221"/>
          </a:xfrm>
          <a:prstGeom prst="rect">
            <a:avLst/>
          </a:prstGeom>
          <a:noFill/>
        </p:spPr>
        <p:txBody>
          <a:bodyPr wrap="none" lIns="0" tIns="0" rIns="0" bIns="0" anchor="ctr">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Semilight"/>
                <a:ea typeface="+mn-ea"/>
                <a:cs typeface="Segoe UI" panose="020B0502040204020203" pitchFamily="34" charset="0"/>
              </a:rPr>
              <a:t>SaaS-</a:t>
            </a:r>
            <a:r>
              <a:rPr kumimoji="0" lang="en-US" sz="1600" b="0" i="0" u="none" strike="noStrike" kern="1200" cap="none" spc="0" normalizeH="0" baseline="0" noProof="0" err="1">
                <a:ln>
                  <a:noFill/>
                </a:ln>
                <a:solidFill>
                  <a:srgbClr val="000000"/>
                </a:solidFill>
                <a:effectLst/>
                <a:uLnTx/>
                <a:uFillTx/>
                <a:latin typeface="Segoe Sans Text Semilight"/>
                <a:ea typeface="+mn-ea"/>
                <a:cs typeface="Segoe UI" panose="020B0502040204020203" pitchFamily="34" charset="0"/>
              </a:rPr>
              <a:t>ified</a:t>
            </a:r>
            <a:endParaRPr kumimoji="0" lang="en-US" sz="1600" b="0" i="0" u="none" strike="noStrike" kern="1200" cap="none" spc="0" normalizeH="0" baseline="0" noProof="0">
              <a:ln>
                <a:noFill/>
              </a:ln>
              <a:solidFill>
                <a:srgbClr val="000000"/>
              </a:solidFill>
              <a:effectLst/>
              <a:uLnTx/>
              <a:uFillTx/>
              <a:latin typeface="Segoe Sans Text Semilight"/>
              <a:ea typeface="+mn-ea"/>
              <a:cs typeface="Segoe UI" panose="020B0502040204020203" pitchFamily="34" charset="0"/>
            </a:endParaRPr>
          </a:p>
        </p:txBody>
      </p:sp>
      <p:sp>
        <p:nvSpPr>
          <p:cNvPr id="20" name="TextBox 19">
            <a:extLst>
              <a:ext uri="{FF2B5EF4-FFF2-40B4-BE49-F238E27FC236}">
                <a16:creationId xmlns:a16="http://schemas.microsoft.com/office/drawing/2014/main" id="{E81238E9-0765-59D6-854E-025C27692196}"/>
              </a:ext>
            </a:extLst>
          </p:cNvPr>
          <p:cNvSpPr txBox="1">
            <a:spLocks/>
          </p:cNvSpPr>
          <p:nvPr/>
        </p:nvSpPr>
        <p:spPr>
          <a:xfrm>
            <a:off x="817508" y="5249829"/>
            <a:ext cx="1882631" cy="246221"/>
          </a:xfrm>
          <a:prstGeom prst="rect">
            <a:avLst/>
          </a:prstGeom>
          <a:noFill/>
        </p:spPr>
        <p:txBody>
          <a:bodyPr wrap="none" lIns="0" tIns="0" rIns="0" bIns="0" anchor="ctr">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Semilight"/>
                <a:ea typeface="+mn-ea"/>
                <a:cs typeface="Segoe UI" panose="020B0502040204020203" pitchFamily="34" charset="0"/>
              </a:rPr>
              <a:t>Secure and governed</a:t>
            </a:r>
          </a:p>
        </p:txBody>
      </p:sp>
      <p:sp>
        <p:nvSpPr>
          <p:cNvPr id="10" name="Subtitle 1">
            <a:extLst>
              <a:ext uri="{FF2B5EF4-FFF2-40B4-BE49-F238E27FC236}">
                <a16:creationId xmlns:a16="http://schemas.microsoft.com/office/drawing/2014/main" id="{569FB216-A8B1-AC24-37A5-672B13FB079C}"/>
              </a:ext>
            </a:extLst>
          </p:cNvPr>
          <p:cNvSpPr txBox="1">
            <a:spLocks/>
          </p:cNvSpPr>
          <p:nvPr/>
        </p:nvSpPr>
        <p:spPr>
          <a:xfrm>
            <a:off x="3673761" y="2638084"/>
            <a:ext cx="2092160" cy="553998"/>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accent1"/>
                </a:solidFill>
                <a:latin typeface="Segoe UI Semilight" panose="020B0402040204020203" pitchFamily="34" charset="0"/>
                <a:ea typeface="+mn-ea"/>
                <a:cs typeface="Segoe UI Semilight" panose="020B04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accent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accent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rPr>
              <a:t>Lake centric</a:t>
            </a:r>
            <a:br>
              <a:rPr kumimoji="0" lang="en-US" sz="20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rPr>
            </a:br>
            <a:r>
              <a:rPr kumimoji="0" lang="en-US" sz="20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rPr>
              <a:t>and open</a:t>
            </a:r>
          </a:p>
        </p:txBody>
      </p:sp>
      <p:sp>
        <p:nvSpPr>
          <p:cNvPr id="14" name="TextBox 13">
            <a:extLst>
              <a:ext uri="{FF2B5EF4-FFF2-40B4-BE49-F238E27FC236}">
                <a16:creationId xmlns:a16="http://schemas.microsoft.com/office/drawing/2014/main" id="{D980FF8D-EEB7-5D47-6FB7-D23936D35AAA}"/>
              </a:ext>
            </a:extLst>
          </p:cNvPr>
          <p:cNvSpPr txBox="1"/>
          <p:nvPr/>
        </p:nvSpPr>
        <p:spPr>
          <a:xfrm>
            <a:off x="3673761" y="3588821"/>
            <a:ext cx="763735" cy="246221"/>
          </a:xfrm>
          <a:prstGeom prst="rect">
            <a:avLst/>
          </a:prstGeom>
          <a:noFill/>
        </p:spPr>
        <p:txBody>
          <a:bodyPr wrap="none" lIns="0" tIns="0" rIns="0" bIns="0" anchor="ctr">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Sans Text Semilight"/>
                <a:ea typeface="+mn-ea"/>
                <a:cs typeface="Segoe UI" panose="020B0502040204020203" pitchFamily="34" charset="0"/>
              </a:rPr>
              <a:t>OneLake</a:t>
            </a:r>
          </a:p>
        </p:txBody>
      </p:sp>
      <p:sp>
        <p:nvSpPr>
          <p:cNvPr id="15" name="TextBox 14">
            <a:extLst>
              <a:ext uri="{FF2B5EF4-FFF2-40B4-BE49-F238E27FC236}">
                <a16:creationId xmlns:a16="http://schemas.microsoft.com/office/drawing/2014/main" id="{3E055AB5-94B6-0BC0-7381-F94C7258721A}"/>
              </a:ext>
            </a:extLst>
          </p:cNvPr>
          <p:cNvSpPr txBox="1"/>
          <p:nvPr/>
        </p:nvSpPr>
        <p:spPr>
          <a:xfrm>
            <a:off x="3673761" y="4419326"/>
            <a:ext cx="889667" cy="246221"/>
          </a:xfrm>
          <a:prstGeom prst="rect">
            <a:avLst/>
          </a:prstGeom>
          <a:noFill/>
        </p:spPr>
        <p:txBody>
          <a:bodyPr wrap="none" lIns="0" tIns="0" rIns="0" bIns="0" anchor="ctr">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Semilight"/>
                <a:ea typeface="+mn-ea"/>
                <a:cs typeface="Segoe UI" panose="020B0502040204020203" pitchFamily="34" charset="0"/>
              </a:rPr>
              <a:t>One Copy</a:t>
            </a:r>
          </a:p>
        </p:txBody>
      </p:sp>
      <p:sp>
        <p:nvSpPr>
          <p:cNvPr id="21" name="TextBox 20">
            <a:extLst>
              <a:ext uri="{FF2B5EF4-FFF2-40B4-BE49-F238E27FC236}">
                <a16:creationId xmlns:a16="http://schemas.microsoft.com/office/drawing/2014/main" id="{0A751202-2DC6-EEC9-FFFA-CEA230892CC1}"/>
              </a:ext>
            </a:extLst>
          </p:cNvPr>
          <p:cNvSpPr txBox="1"/>
          <p:nvPr/>
        </p:nvSpPr>
        <p:spPr>
          <a:xfrm>
            <a:off x="3673761" y="5249829"/>
            <a:ext cx="1595886" cy="246221"/>
          </a:xfrm>
          <a:prstGeom prst="rect">
            <a:avLst/>
          </a:prstGeom>
          <a:noFill/>
        </p:spPr>
        <p:txBody>
          <a:bodyPr wrap="none" lIns="0" tIns="0" rIns="0" bIns="0" anchor="ctr">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Semilight"/>
                <a:ea typeface="+mn-ea"/>
                <a:cs typeface="Segoe UI" panose="020B0502040204020203" pitchFamily="34" charset="0"/>
              </a:rPr>
              <a:t>Open at every tier</a:t>
            </a:r>
          </a:p>
        </p:txBody>
      </p:sp>
      <p:sp>
        <p:nvSpPr>
          <p:cNvPr id="40" name="Subtitle 1">
            <a:extLst>
              <a:ext uri="{FF2B5EF4-FFF2-40B4-BE49-F238E27FC236}">
                <a16:creationId xmlns:a16="http://schemas.microsoft.com/office/drawing/2014/main" id="{46B8C7B7-9F62-1346-AE73-6B860B7D1642}"/>
              </a:ext>
            </a:extLst>
          </p:cNvPr>
          <p:cNvSpPr txBox="1">
            <a:spLocks/>
          </p:cNvSpPr>
          <p:nvPr/>
        </p:nvSpPr>
        <p:spPr>
          <a:xfrm>
            <a:off x="6529495" y="2638084"/>
            <a:ext cx="2092160" cy="553998"/>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accent1"/>
                </a:solidFill>
                <a:latin typeface="Segoe UI Semilight" panose="020B0402040204020203" pitchFamily="34" charset="0"/>
                <a:ea typeface="+mn-ea"/>
                <a:cs typeface="Segoe UI Semilight" panose="020B04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accent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accent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rPr>
              <a:t>Empower every business user</a:t>
            </a:r>
          </a:p>
        </p:txBody>
      </p:sp>
      <p:sp>
        <p:nvSpPr>
          <p:cNvPr id="24" name="TextBox 23">
            <a:extLst>
              <a:ext uri="{FF2B5EF4-FFF2-40B4-BE49-F238E27FC236}">
                <a16:creationId xmlns:a16="http://schemas.microsoft.com/office/drawing/2014/main" id="{0F8FEC88-6461-76F1-CDFC-0A6086935C59}"/>
              </a:ext>
            </a:extLst>
          </p:cNvPr>
          <p:cNvSpPr txBox="1"/>
          <p:nvPr/>
        </p:nvSpPr>
        <p:spPr>
          <a:xfrm>
            <a:off x="6529495" y="3588821"/>
            <a:ext cx="1822487" cy="246221"/>
          </a:xfrm>
          <a:prstGeom prst="rect">
            <a:avLst/>
          </a:prstGeom>
          <a:noFill/>
        </p:spPr>
        <p:txBody>
          <a:bodyPr wrap="none" lIns="0" tIns="0" rIns="0" bIns="0" anchor="ctr">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Semilight"/>
                <a:ea typeface="+mn-ea"/>
                <a:cs typeface="Segoe UI" panose="020B0502040204020203" pitchFamily="34" charset="0"/>
              </a:rPr>
              <a:t>Familiar and intuitive</a:t>
            </a:r>
          </a:p>
        </p:txBody>
      </p:sp>
      <p:sp>
        <p:nvSpPr>
          <p:cNvPr id="25" name="TextBox 24">
            <a:extLst>
              <a:ext uri="{FF2B5EF4-FFF2-40B4-BE49-F238E27FC236}">
                <a16:creationId xmlns:a16="http://schemas.microsoft.com/office/drawing/2014/main" id="{468E9C17-FADE-EC5E-7BA8-EBF527CF0616}"/>
              </a:ext>
            </a:extLst>
          </p:cNvPr>
          <p:cNvSpPr txBox="1"/>
          <p:nvPr/>
        </p:nvSpPr>
        <p:spPr>
          <a:xfrm>
            <a:off x="6529495" y="4419324"/>
            <a:ext cx="2092160" cy="246221"/>
          </a:xfrm>
          <a:prstGeom prst="rect">
            <a:avLst/>
          </a:prstGeom>
          <a:noFill/>
        </p:spPr>
        <p:txBody>
          <a:bodyPr wrap="none" lIns="0" tIns="0" rIns="0" bIns="0" anchor="ctr">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Semilight"/>
                <a:ea typeface="+mn-ea"/>
                <a:cs typeface="Segoe UI" panose="020B0502040204020203" pitchFamily="34" charset="0"/>
              </a:rPr>
              <a:t>Built into Microsoft 365</a:t>
            </a:r>
          </a:p>
        </p:txBody>
      </p:sp>
      <p:sp>
        <p:nvSpPr>
          <p:cNvPr id="26" name="TextBox 25">
            <a:extLst>
              <a:ext uri="{FF2B5EF4-FFF2-40B4-BE49-F238E27FC236}">
                <a16:creationId xmlns:a16="http://schemas.microsoft.com/office/drawing/2014/main" id="{40BE74DD-3246-E581-AA29-78830A454AAD}"/>
              </a:ext>
            </a:extLst>
          </p:cNvPr>
          <p:cNvSpPr txBox="1"/>
          <p:nvPr/>
        </p:nvSpPr>
        <p:spPr>
          <a:xfrm>
            <a:off x="6529495" y="5249829"/>
            <a:ext cx="1426673" cy="246221"/>
          </a:xfrm>
          <a:prstGeom prst="rect">
            <a:avLst/>
          </a:prstGeom>
          <a:noFill/>
        </p:spPr>
        <p:txBody>
          <a:bodyPr wrap="none" lIns="0" tIns="0" rIns="0" bIns="0" anchor="ctr">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Semilight"/>
                <a:ea typeface="+mn-ea"/>
                <a:cs typeface="Segoe UI" panose="020B0502040204020203" pitchFamily="34" charset="0"/>
              </a:rPr>
              <a:t>Insight to action</a:t>
            </a:r>
          </a:p>
        </p:txBody>
      </p:sp>
      <p:sp>
        <p:nvSpPr>
          <p:cNvPr id="41" name="Subtitle 1">
            <a:extLst>
              <a:ext uri="{FF2B5EF4-FFF2-40B4-BE49-F238E27FC236}">
                <a16:creationId xmlns:a16="http://schemas.microsoft.com/office/drawing/2014/main" id="{956C0913-2505-BD46-B15A-B5F72FC779E3}"/>
              </a:ext>
            </a:extLst>
          </p:cNvPr>
          <p:cNvSpPr txBox="1">
            <a:spLocks/>
          </p:cNvSpPr>
          <p:nvPr/>
        </p:nvSpPr>
        <p:spPr>
          <a:xfrm>
            <a:off x="9403837" y="2638084"/>
            <a:ext cx="2092160" cy="553998"/>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accent1"/>
                </a:solidFill>
                <a:latin typeface="Segoe UI Semilight" panose="020B0402040204020203" pitchFamily="34" charset="0"/>
                <a:ea typeface="+mn-ea"/>
                <a:cs typeface="Segoe UI Semilight" panose="020B04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accent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accent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rPr>
              <a:t>AI-powered experiences</a:t>
            </a:r>
          </a:p>
        </p:txBody>
      </p:sp>
      <p:sp>
        <p:nvSpPr>
          <p:cNvPr id="33" name="TextBox 32">
            <a:extLst>
              <a:ext uri="{FF2B5EF4-FFF2-40B4-BE49-F238E27FC236}">
                <a16:creationId xmlns:a16="http://schemas.microsoft.com/office/drawing/2014/main" id="{CDD0F839-4D60-F0F7-FE34-97963711A1E3}"/>
              </a:ext>
            </a:extLst>
          </p:cNvPr>
          <p:cNvSpPr txBox="1"/>
          <p:nvPr/>
        </p:nvSpPr>
        <p:spPr>
          <a:xfrm>
            <a:off x="9403837" y="3588821"/>
            <a:ext cx="1700466" cy="246221"/>
          </a:xfrm>
          <a:prstGeom prst="rect">
            <a:avLst/>
          </a:prstGeom>
          <a:noFill/>
        </p:spPr>
        <p:txBody>
          <a:bodyPr wrap="none" lIns="0" tIns="0" rIns="0" bIns="0" anchor="ctr">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Semilight"/>
                <a:ea typeface="+mn-ea"/>
                <a:cs typeface="Segoe UI" panose="020B0502040204020203" pitchFamily="34" charset="0"/>
              </a:rPr>
              <a:t>Copilot accelerated</a:t>
            </a:r>
          </a:p>
        </p:txBody>
      </p:sp>
      <p:sp>
        <p:nvSpPr>
          <p:cNvPr id="34" name="TextBox 33">
            <a:extLst>
              <a:ext uri="{FF2B5EF4-FFF2-40B4-BE49-F238E27FC236}">
                <a16:creationId xmlns:a16="http://schemas.microsoft.com/office/drawing/2014/main" id="{4F361EF1-A33E-C9B6-873C-216BA37FD2F8}"/>
              </a:ext>
            </a:extLst>
          </p:cNvPr>
          <p:cNvSpPr txBox="1"/>
          <p:nvPr/>
        </p:nvSpPr>
        <p:spPr>
          <a:xfrm>
            <a:off x="9403837" y="4419326"/>
            <a:ext cx="1951945" cy="246221"/>
          </a:xfrm>
          <a:prstGeom prst="rect">
            <a:avLst/>
          </a:prstGeom>
          <a:noFill/>
        </p:spPr>
        <p:txBody>
          <a:bodyPr wrap="none" lIns="0" tIns="0" rIns="0" bIns="0" anchor="ctr">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Semilight"/>
                <a:ea typeface="+mn-ea"/>
                <a:cs typeface="Segoe UI" panose="020B0502040204020203" pitchFamily="34" charset="0"/>
              </a:rPr>
              <a:t>ChatGPT on your data</a:t>
            </a:r>
          </a:p>
        </p:txBody>
      </p:sp>
      <p:sp>
        <p:nvSpPr>
          <p:cNvPr id="45" name="TextBox 44">
            <a:extLst>
              <a:ext uri="{FF2B5EF4-FFF2-40B4-BE49-F238E27FC236}">
                <a16:creationId xmlns:a16="http://schemas.microsoft.com/office/drawing/2014/main" id="{DD56DF05-367D-DE25-4230-4E1C2F635A3D}"/>
              </a:ext>
            </a:extLst>
          </p:cNvPr>
          <p:cNvSpPr txBox="1"/>
          <p:nvPr/>
        </p:nvSpPr>
        <p:spPr>
          <a:xfrm>
            <a:off x="9403837" y="5249829"/>
            <a:ext cx="1515928" cy="246221"/>
          </a:xfrm>
          <a:prstGeom prst="rect">
            <a:avLst/>
          </a:prstGeom>
          <a:noFill/>
        </p:spPr>
        <p:txBody>
          <a:bodyPr wrap="none" lIns="0" tIns="0" rIns="0" bIns="0" anchor="ctr">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Text Semilight"/>
                <a:ea typeface="+mn-ea"/>
                <a:cs typeface="Segoe UI" panose="020B0502040204020203" pitchFamily="34" charset="0"/>
              </a:rPr>
              <a:t>AI driven insights</a:t>
            </a:r>
          </a:p>
        </p:txBody>
      </p:sp>
      <p:sp>
        <p:nvSpPr>
          <p:cNvPr id="5" name="Slide Number Placeholder 4">
            <a:extLst>
              <a:ext uri="{FF2B5EF4-FFF2-40B4-BE49-F238E27FC236}">
                <a16:creationId xmlns:a16="http://schemas.microsoft.com/office/drawing/2014/main" id="{11DC2E56-83F4-A6BD-49F0-DE14A91CD4D7}"/>
              </a:ext>
            </a:extLst>
          </p:cNvPr>
          <p:cNvSpPr>
            <a:spLocks noGrp="1"/>
          </p:cNvSpPr>
          <p:nvPr>
            <p:ph type="sldNum" sz="quarter" idx="11"/>
          </p:nvPr>
        </p:nvSpPr>
        <p:spPr>
          <a:xfrm>
            <a:off x="612571" y="6309519"/>
            <a:ext cx="399288" cy="365125"/>
          </a:xfrm>
          <a:prstGeom prst="rect">
            <a:avLst/>
          </a:prstGeom>
        </p:spPr>
        <p:txBody>
          <a:bodyPr vert="horz" lIns="91440" tIns="45720" rIns="91440" bIns="45720" rtlCol="0" anchor="ctr"/>
          <a:lstStyle>
            <a:defPPr>
              <a:defRPr lang="en-US"/>
            </a:defPPr>
            <a:lvl1pPr marL="0" algn="l" defTabSz="914400" rtl="0" eaLnBrk="1" latinLnBrk="0" hangingPunct="1">
              <a:defRPr lang="en-US"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1356FBF-028C-F74E-A7B4-9B8ED246DD1B}" type="slidenum">
              <a:rPr lang="en-US" smtClean="0"/>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a:ln>
                <a:noFill/>
              </a:ln>
              <a:solidFill>
                <a:srgbClr val="225B61">
                  <a:tint val="75000"/>
                </a:srgbClr>
              </a:solidFill>
              <a:effectLst/>
              <a:uLnTx/>
              <a:uFillTx/>
              <a:latin typeface="Segoe Sans Small Semilight" pitchFamily="2" charset="0"/>
              <a:ea typeface="+mn-ea"/>
              <a:cs typeface="Segoe Sans Small Semilight" pitchFamily="2" charset="0"/>
            </a:endParaRPr>
          </a:p>
        </p:txBody>
      </p:sp>
      <p:sp>
        <p:nvSpPr>
          <p:cNvPr id="4" name="Footer Placeholder 3">
            <a:extLst>
              <a:ext uri="{FF2B5EF4-FFF2-40B4-BE49-F238E27FC236}">
                <a16:creationId xmlns:a16="http://schemas.microsoft.com/office/drawing/2014/main" id="{D28B20C3-82A3-60A9-E185-8670A3A0BBC9}"/>
              </a:ext>
            </a:extLst>
          </p:cNvPr>
          <p:cNvSpPr>
            <a:spLocks noGrp="1"/>
          </p:cNvSpPr>
          <p:nvPr>
            <p:ph type="ftr" sz="quarter" idx="10"/>
          </p:nvPr>
        </p:nvSpPr>
        <p:spPr>
          <a:xfrm>
            <a:off x="1011859" y="6309519"/>
            <a:ext cx="2078736" cy="365125"/>
          </a:xfrm>
          <a:prstGeom prst="rect">
            <a:avLst/>
          </a:prstGeom>
        </p:spPr>
        <p:txBody>
          <a:bodyPr vert="horz" lIns="91440" tIns="45720" rIns="91440" bIns="45720" rtlCol="0" anchor="ctr"/>
          <a:lstStyle>
            <a:defPPr>
              <a:defRPr lang="en-US"/>
            </a:defPPr>
            <a:lvl1pPr marL="0" algn="l" defTabSz="914400" rtl="0" eaLnBrk="1" latinLnBrk="0" hangingPunct="1">
              <a:defRPr lang="en-IN"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Microsoft Fabric</a:t>
            </a:r>
            <a:endParaRPr kumimoji="0" lang="en-US" sz="800" b="0" i="0" u="none" strike="noStrike" kern="1200" cap="none" spc="0" normalizeH="0" baseline="0" noProof="0">
              <a:ln>
                <a:noFill/>
              </a:ln>
              <a:solidFill>
                <a:srgbClr val="225B61">
                  <a:tint val="75000"/>
                </a:srgbClr>
              </a:solidFill>
              <a:effectLst/>
              <a:uLnTx/>
              <a:uFillTx/>
              <a:latin typeface="Segoe Sans Small Semilight" pitchFamily="2" charset="0"/>
              <a:ea typeface="+mn-ea"/>
              <a:cs typeface="Segoe Sans Small Semilight" pitchFamily="2" charset="0"/>
            </a:endParaRPr>
          </a:p>
        </p:txBody>
      </p:sp>
    </p:spTree>
    <p:extLst>
      <p:ext uri="{BB962C8B-B14F-4D97-AF65-F5344CB8AC3E}">
        <p14:creationId xmlns:p14="http://schemas.microsoft.com/office/powerpoint/2010/main" val="1160969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42" presetClass="path" presetSubtype="0" decel="50000" fill="hold" grpId="1" nodeType="withEffect">
                                  <p:stCondLst>
                                    <p:cond delay="0"/>
                                  </p:stCondLst>
                                  <p:childTnLst>
                                    <p:animMotion origin="layout" path="M -0.01744 0.00093 L 0.00092 0.00093 " pathEditMode="relative" rAng="0" ptsTypes="AA">
                                      <p:cBhvr>
                                        <p:cTn id="9" dur="500" fill="hold"/>
                                        <p:tgtEl>
                                          <p:spTgt spid="48"/>
                                        </p:tgtEl>
                                        <p:attrNameLst>
                                          <p:attrName>ppt_x</p:attrName>
                                          <p:attrName>ppt_y</p:attrName>
                                        </p:attrNameLst>
                                      </p:cBhvr>
                                      <p:rCtr x="91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CBF81671-EDE2-5DC5-5AE3-7D89D59137FE}"/>
              </a:ext>
            </a:extLst>
          </p:cNvPr>
          <p:cNvSpPr>
            <a:spLocks noGrp="1"/>
          </p:cNvSpPr>
          <p:nvPr>
            <p:ph type="title"/>
          </p:nvPr>
        </p:nvSpPr>
        <p:spPr>
          <a:xfrm>
            <a:off x="581025" y="365125"/>
            <a:ext cx="11029949" cy="549275"/>
          </a:xfrm>
        </p:spPr>
        <p:txBody>
          <a:bodyPr/>
          <a:lstStyle/>
          <a:p>
            <a:r>
              <a:rPr lang="en-US" noProof="0"/>
              <a:t>Unify your analytics on a complete platform </a:t>
            </a:r>
            <a:endParaRPr lang="en-US"/>
          </a:p>
        </p:txBody>
      </p:sp>
      <p:pic>
        <p:nvPicPr>
          <p:cNvPr id="13" name="Picture 12">
            <a:extLst>
              <a:ext uri="{FF2B5EF4-FFF2-40B4-BE49-F238E27FC236}">
                <a16:creationId xmlns:a16="http://schemas.microsoft.com/office/drawing/2014/main" id="{CBCE7977-3079-64C1-46CB-5155645217DE}"/>
              </a:ext>
              <a:ext uri="{C183D7F6-B498-43B3-948B-1728B52AA6E4}">
                <adec:decorative xmlns:adec="http://schemas.microsoft.com/office/drawing/2017/decorative" val="1"/>
              </a:ext>
            </a:extLst>
          </p:cNvPr>
          <p:cNvPicPr>
            <a:picLocks noChangeAspect="1"/>
          </p:cNvPicPr>
          <p:nvPr/>
        </p:nvPicPr>
        <p:blipFill rotWithShape="1">
          <a:blip r:embed="rId3" cstate="screen">
            <a:alphaModFix amt="62000"/>
            <a:extLst>
              <a:ext uri="{28A0092B-C50C-407E-A947-70E740481C1C}">
                <a14:useLocalDpi xmlns:a14="http://schemas.microsoft.com/office/drawing/2010/main"/>
              </a:ext>
            </a:extLst>
          </a:blip>
          <a:srcRect/>
          <a:stretch/>
        </p:blipFill>
        <p:spPr>
          <a:xfrm flipV="1">
            <a:off x="8334651" y="0"/>
            <a:ext cx="3857349" cy="6050762"/>
          </a:xfrm>
          <a:prstGeom prst="rect">
            <a:avLst/>
          </a:prstGeom>
        </p:spPr>
      </p:pic>
      <p:sp>
        <p:nvSpPr>
          <p:cNvPr id="37" name="Subtitle 1">
            <a:extLst>
              <a:ext uri="{FF2B5EF4-FFF2-40B4-BE49-F238E27FC236}">
                <a16:creationId xmlns:a16="http://schemas.microsoft.com/office/drawing/2014/main" id="{07929B72-8670-C13B-2155-16837A8BA6FA}"/>
              </a:ext>
            </a:extLst>
          </p:cNvPr>
          <p:cNvSpPr txBox="1">
            <a:spLocks/>
          </p:cNvSpPr>
          <p:nvPr/>
        </p:nvSpPr>
        <p:spPr>
          <a:xfrm>
            <a:off x="581026" y="1500330"/>
            <a:ext cx="5020751" cy="1009690"/>
          </a:xfrm>
          <a:prstGeom prst="rect">
            <a:avLst/>
          </a:prstGeom>
        </p:spPr>
        <p:txBody>
          <a:bodyPr lIns="0" tIns="0" rIns="0" bIns="0">
            <a:noAutofit/>
          </a:bodyPr>
          <a:lstStyle>
            <a:defPPr>
              <a:defRPr lang="en-US"/>
            </a:defPPr>
            <a:lvl1pPr indent="0">
              <a:lnSpc>
                <a:spcPct val="100000"/>
              </a:lnSpc>
              <a:spcBef>
                <a:spcPts val="1000"/>
              </a:spcBef>
              <a:buFont typeface="Arial" panose="020B0604020202020204" pitchFamily="34" charset="0"/>
              <a:buNone/>
              <a:defRPr sz="2000" b="0" i="0">
                <a:latin typeface="+mj-lt"/>
                <a:ea typeface="+mj-ea"/>
                <a:cs typeface="Segoe Sans Display Semibold" pitchFamily="2" charset="0"/>
              </a:defRPr>
            </a:lvl1pPr>
            <a:lvl2pPr indent="0" algn="ctr">
              <a:lnSpc>
                <a:spcPct val="90000"/>
              </a:lnSpc>
              <a:spcBef>
                <a:spcPts val="500"/>
              </a:spcBef>
              <a:buFont typeface="Arial" panose="020B0604020202020204" pitchFamily="34" charset="0"/>
              <a:buNone/>
              <a:defRPr sz="2000" b="0" i="0">
                <a:solidFill>
                  <a:schemeClr val="accent1"/>
                </a:solidFill>
                <a:latin typeface="Segoe UI" panose="020B0502040204020203" pitchFamily="34" charset="0"/>
                <a:cs typeface="Segoe UI" panose="020B0502040204020203" pitchFamily="34" charset="0"/>
              </a:defRPr>
            </a:lvl2pPr>
            <a:lvl3pPr indent="0" algn="ctr">
              <a:lnSpc>
                <a:spcPct val="90000"/>
              </a:lnSpc>
              <a:spcBef>
                <a:spcPts val="500"/>
              </a:spcBef>
              <a:buFont typeface="Arial" panose="020B0604020202020204" pitchFamily="34" charset="0"/>
              <a:buNone/>
              <a:defRPr b="0" i="0">
                <a:solidFill>
                  <a:schemeClr val="accent1"/>
                </a:solidFill>
                <a:latin typeface="Segoe UI" panose="020B0502040204020203" pitchFamily="34" charset="0"/>
                <a:cs typeface="Segoe UI" panose="020B0502040204020203" pitchFamily="34" charset="0"/>
              </a:defRPr>
            </a:lvl3pPr>
            <a:lvl4pPr indent="0" algn="ctr">
              <a:lnSpc>
                <a:spcPct val="90000"/>
              </a:lnSpc>
              <a:spcBef>
                <a:spcPts val="500"/>
              </a:spcBef>
              <a:buFont typeface="Arial" panose="020B0604020202020204" pitchFamily="34" charset="0"/>
              <a:buNone/>
              <a:defRPr sz="1600" b="0" i="0">
                <a:solidFill>
                  <a:schemeClr val="accent1"/>
                </a:solidFill>
                <a:latin typeface="Segoe UI" panose="020B0502040204020203" pitchFamily="34" charset="0"/>
                <a:cs typeface="Segoe UI" panose="020B0502040204020203" pitchFamily="34" charset="0"/>
              </a:defRPr>
            </a:lvl4pPr>
            <a:lvl5pPr indent="0" algn="ctr">
              <a:lnSpc>
                <a:spcPct val="90000"/>
              </a:lnSpc>
              <a:spcBef>
                <a:spcPts val="500"/>
              </a:spcBef>
              <a:buFont typeface="Arial" panose="020B0604020202020204" pitchFamily="34" charset="0"/>
              <a:buNone/>
              <a:defRPr sz="1600" b="0" i="0">
                <a:solidFill>
                  <a:schemeClr val="accent1"/>
                </a:solidFill>
                <a:latin typeface="Segoe UI" panose="020B0502040204020203" pitchFamily="34" charset="0"/>
                <a:cs typeface="Segoe UI" panose="020B0502040204020203" pitchFamily="34" charset="0"/>
              </a:defRPr>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225B61"/>
                </a:solidFill>
                <a:effectLst/>
                <a:uLnTx/>
                <a:uFillTx/>
                <a:latin typeface="Segoe Sans Display"/>
                <a:ea typeface="+mj-ea"/>
                <a:cs typeface="Segoe Sans Display Semibold" pitchFamily="2" charset="0"/>
              </a:rPr>
              <a:t>Give your data teams all the tools they need in a unified, governed, and secure experience that reduces the cost and effort of integration</a:t>
            </a:r>
          </a:p>
        </p:txBody>
      </p:sp>
      <p:sp>
        <p:nvSpPr>
          <p:cNvPr id="38" name="Text Placeholder 2">
            <a:extLst>
              <a:ext uri="{FF2B5EF4-FFF2-40B4-BE49-F238E27FC236}">
                <a16:creationId xmlns:a16="http://schemas.microsoft.com/office/drawing/2014/main" id="{BE1A006F-2664-1F75-539C-C56EAA3D2C54}"/>
              </a:ext>
            </a:extLst>
          </p:cNvPr>
          <p:cNvSpPr txBox="1">
            <a:spLocks/>
          </p:cNvSpPr>
          <p:nvPr/>
        </p:nvSpPr>
        <p:spPr>
          <a:xfrm>
            <a:off x="581025" y="3025381"/>
            <a:ext cx="4810125" cy="2523768"/>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488" marR="0" lvl="0" indent="-2301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Text Semilight"/>
                <a:ea typeface="+mn-ea"/>
                <a:cs typeface="Segoe UI" panose="020B0502040204020203" pitchFamily="34" charset="0"/>
              </a:rPr>
              <a:t>Empower data engineers, data scientists, analysts, and business users with role-specific tools in a SaaS platform built for collaboration </a:t>
            </a:r>
          </a:p>
          <a:p>
            <a:pPr marL="344488" marR="0" lvl="0" indent="-2301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Text Semilight"/>
                <a:ea typeface="+mn-ea"/>
                <a:cs typeface="Segoe UI" panose="020B0502040204020203" pitchFamily="34" charset="0"/>
              </a:rPr>
              <a:t>Gain industry-leading, end-to-end security, governance, compliance, and visibility across the unified platform</a:t>
            </a:r>
          </a:p>
          <a:p>
            <a:pPr marL="344488" marR="0" lvl="0" indent="-2301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Text Semilight"/>
                <a:ea typeface="+mn-ea"/>
                <a:cs typeface="Segoe UI" panose="020B0502040204020203" pitchFamily="34" charset="0"/>
              </a:rPr>
              <a:t>Simplify billing and reduce costs with a single pool of capacity and storage that can be used for every workload</a:t>
            </a:r>
          </a:p>
        </p:txBody>
      </p:sp>
      <p:grpSp>
        <p:nvGrpSpPr>
          <p:cNvPr id="2" name="Group 1" descr="Icon of a rotating arrow">
            <a:extLst>
              <a:ext uri="{FF2B5EF4-FFF2-40B4-BE49-F238E27FC236}">
                <a16:creationId xmlns:a16="http://schemas.microsoft.com/office/drawing/2014/main" id="{EAC19E55-8E88-085B-8143-6B593B5F1C31}"/>
              </a:ext>
            </a:extLst>
          </p:cNvPr>
          <p:cNvGrpSpPr>
            <a:grpSpLocks/>
          </p:cNvGrpSpPr>
          <p:nvPr/>
        </p:nvGrpSpPr>
        <p:grpSpPr>
          <a:xfrm>
            <a:off x="9128586" y="850899"/>
            <a:ext cx="489966" cy="493776"/>
            <a:chOff x="4435548" y="-1530237"/>
            <a:chExt cx="758752" cy="758750"/>
          </a:xfrm>
        </p:grpSpPr>
        <p:grpSp>
          <p:nvGrpSpPr>
            <p:cNvPr id="3" name="Group 2">
              <a:extLst>
                <a:ext uri="{FF2B5EF4-FFF2-40B4-BE49-F238E27FC236}">
                  <a16:creationId xmlns:a16="http://schemas.microsoft.com/office/drawing/2014/main" id="{622F2846-CC24-BE4A-D98B-41963F1DF375}"/>
                </a:ext>
              </a:extLst>
            </p:cNvPr>
            <p:cNvGrpSpPr/>
            <p:nvPr/>
          </p:nvGrpSpPr>
          <p:grpSpPr>
            <a:xfrm>
              <a:off x="4435548" y="-1530237"/>
              <a:ext cx="758752" cy="758750"/>
              <a:chOff x="5925032" y="-357423"/>
              <a:chExt cx="574860" cy="574860"/>
            </a:xfrm>
          </p:grpSpPr>
          <p:sp>
            <p:nvSpPr>
              <p:cNvPr id="5" name="Oval 4">
                <a:extLst>
                  <a:ext uri="{FF2B5EF4-FFF2-40B4-BE49-F238E27FC236}">
                    <a16:creationId xmlns:a16="http://schemas.microsoft.com/office/drawing/2014/main" id="{2ED5D921-8556-9028-2CFF-CD8E645F4838}"/>
                  </a:ext>
                </a:extLst>
              </p:cNvPr>
              <p:cNvSpPr/>
              <p:nvPr/>
            </p:nvSpPr>
            <p:spPr>
              <a:xfrm>
                <a:off x="5925032" y="-357423"/>
                <a:ext cx="574860" cy="574860"/>
              </a:xfrm>
              <a:prstGeom prst="ellipse">
                <a:avLst/>
              </a:prstGeom>
              <a:gradFill>
                <a:gsLst>
                  <a:gs pos="80712">
                    <a:srgbClr val="7A75C1"/>
                  </a:gs>
                  <a:gs pos="18000">
                    <a:schemeClr val="bg2"/>
                  </a:gs>
                  <a:gs pos="96000">
                    <a:schemeClr val="accent3"/>
                  </a:gs>
                </a:gsLst>
                <a:lin ang="2700000" scaled="1"/>
              </a:gra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1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6" name="Oval 5">
                <a:extLst>
                  <a:ext uri="{FF2B5EF4-FFF2-40B4-BE49-F238E27FC236}">
                    <a16:creationId xmlns:a16="http://schemas.microsoft.com/office/drawing/2014/main" id="{4B118098-9418-968C-C869-5EE31FD2ECAD}"/>
                  </a:ext>
                </a:extLst>
              </p:cNvPr>
              <p:cNvSpPr/>
              <p:nvPr/>
            </p:nvSpPr>
            <p:spPr>
              <a:xfrm>
                <a:off x="5959377" y="-323078"/>
                <a:ext cx="506171" cy="506171"/>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2000" b="1" i="0" u="none" strike="noStrike" kern="1200" cap="none" spc="0" normalizeH="0" baseline="0" noProof="0">
                  <a:ln>
                    <a:noFill/>
                  </a:ln>
                  <a:solidFill>
                    <a:srgbClr val="225B61"/>
                  </a:solidFill>
                  <a:effectLst/>
                  <a:uLnTx/>
                  <a:uFillTx/>
                  <a:latin typeface="Segoe Sans Display"/>
                  <a:ea typeface="+mn-ea"/>
                  <a:cs typeface="Segoe Sans Display Semibold" pitchFamily="2" charset="0"/>
                </a:endParaRPr>
              </a:p>
            </p:txBody>
          </p:sp>
        </p:grpSp>
        <p:pic>
          <p:nvPicPr>
            <p:cNvPr id="4" name="Graphic 3">
              <a:extLst>
                <a:ext uri="{FF2B5EF4-FFF2-40B4-BE49-F238E27FC236}">
                  <a16:creationId xmlns:a16="http://schemas.microsoft.com/office/drawing/2014/main" id="{CB911110-CC1A-EB78-390D-5F2BF93982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93672" y="-1372114"/>
              <a:ext cx="442504" cy="442504"/>
            </a:xfrm>
            <a:prstGeom prst="rect">
              <a:avLst/>
            </a:prstGeom>
          </p:spPr>
        </p:pic>
      </p:grpSp>
      <p:grpSp>
        <p:nvGrpSpPr>
          <p:cNvPr id="23" name="Group 22">
            <a:extLst>
              <a:ext uri="{FF2B5EF4-FFF2-40B4-BE49-F238E27FC236}">
                <a16:creationId xmlns:a16="http://schemas.microsoft.com/office/drawing/2014/main" id="{7F849913-6975-C65B-3806-6DE693D1F25D}"/>
              </a:ext>
              <a:ext uri="{C183D7F6-B498-43B3-948B-1728B52AA6E4}">
                <adec:decorative xmlns:adec="http://schemas.microsoft.com/office/drawing/2017/decorative" val="1"/>
              </a:ext>
            </a:extLst>
          </p:cNvPr>
          <p:cNvGrpSpPr/>
          <p:nvPr/>
        </p:nvGrpSpPr>
        <p:grpSpPr>
          <a:xfrm>
            <a:off x="9793367" y="850899"/>
            <a:ext cx="489966" cy="493776"/>
            <a:chOff x="9143222" y="850899"/>
            <a:chExt cx="489966" cy="493776"/>
          </a:xfrm>
        </p:grpSpPr>
        <p:grpSp>
          <p:nvGrpSpPr>
            <p:cNvPr id="50" name="Group 49">
              <a:extLst>
                <a:ext uri="{FF2B5EF4-FFF2-40B4-BE49-F238E27FC236}">
                  <a16:creationId xmlns:a16="http://schemas.microsoft.com/office/drawing/2014/main" id="{15B6CEEC-32A0-0710-8C5B-182FA6045AFA}"/>
                </a:ext>
              </a:extLst>
            </p:cNvPr>
            <p:cNvGrpSpPr>
              <a:grpSpLocks/>
            </p:cNvGrpSpPr>
            <p:nvPr/>
          </p:nvGrpSpPr>
          <p:grpSpPr>
            <a:xfrm>
              <a:off x="9143222" y="850899"/>
              <a:ext cx="489966" cy="493776"/>
              <a:chOff x="5925032" y="-357423"/>
              <a:chExt cx="574860" cy="574860"/>
            </a:xfrm>
          </p:grpSpPr>
          <p:sp>
            <p:nvSpPr>
              <p:cNvPr id="51" name="Oval 50">
                <a:extLst>
                  <a:ext uri="{FF2B5EF4-FFF2-40B4-BE49-F238E27FC236}">
                    <a16:creationId xmlns:a16="http://schemas.microsoft.com/office/drawing/2014/main" id="{2DEBE014-ED11-71A1-EFFF-D401C8022947}"/>
                  </a:ext>
                </a:extLst>
              </p:cNvPr>
              <p:cNvSpPr/>
              <p:nvPr/>
            </p:nvSpPr>
            <p:spPr>
              <a:xfrm>
                <a:off x="5925032" y="-357423"/>
                <a:ext cx="574860" cy="574860"/>
              </a:xfrm>
              <a:prstGeom prst="ellipse">
                <a:avLst/>
              </a:prstGeom>
              <a:gradFill>
                <a:gsLst>
                  <a:gs pos="80712">
                    <a:srgbClr val="7A75C1"/>
                  </a:gs>
                  <a:gs pos="18000">
                    <a:schemeClr val="bg2"/>
                  </a:gs>
                  <a:gs pos="96000">
                    <a:schemeClr val="accent3"/>
                  </a:gs>
                </a:gsLst>
                <a:lin ang="2700000" scaled="1"/>
              </a:gra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1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52" name="Oval 51">
                <a:extLst>
                  <a:ext uri="{FF2B5EF4-FFF2-40B4-BE49-F238E27FC236}">
                    <a16:creationId xmlns:a16="http://schemas.microsoft.com/office/drawing/2014/main" id="{866E05E7-2AA5-8A42-C639-7C9C378B797D}"/>
                  </a:ext>
                </a:extLst>
              </p:cNvPr>
              <p:cNvSpPr/>
              <p:nvPr/>
            </p:nvSpPr>
            <p:spPr>
              <a:xfrm>
                <a:off x="5959377" y="-323078"/>
                <a:ext cx="506171" cy="506171"/>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2000" b="1" i="0" u="none" strike="noStrike" kern="1200" cap="none" spc="0" normalizeH="0" baseline="0" noProof="0">
                  <a:ln>
                    <a:noFill/>
                  </a:ln>
                  <a:solidFill>
                    <a:srgbClr val="225B61"/>
                  </a:solidFill>
                  <a:effectLst/>
                  <a:uLnTx/>
                  <a:uFillTx/>
                  <a:latin typeface="Segoe Sans Display"/>
                  <a:ea typeface="+mn-ea"/>
                  <a:cs typeface="Segoe Sans Display Semibold" pitchFamily="2" charset="0"/>
                </a:endParaRPr>
              </a:p>
            </p:txBody>
          </p:sp>
        </p:grpSp>
        <p:pic>
          <p:nvPicPr>
            <p:cNvPr id="68" name="Graphic 67">
              <a:extLst>
                <a:ext uri="{FF2B5EF4-FFF2-40B4-BE49-F238E27FC236}">
                  <a16:creationId xmlns:a16="http://schemas.microsoft.com/office/drawing/2014/main" id="{52928AB9-8D16-A3A4-ABFF-53A9E836AD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54737" y="959793"/>
              <a:ext cx="266937" cy="275989"/>
            </a:xfrm>
            <a:prstGeom prst="rect">
              <a:avLst/>
            </a:prstGeom>
          </p:spPr>
        </p:pic>
        <p:sp>
          <p:nvSpPr>
            <p:cNvPr id="69" name="Oval 68">
              <a:extLst>
                <a:ext uri="{FF2B5EF4-FFF2-40B4-BE49-F238E27FC236}">
                  <a16:creationId xmlns:a16="http://schemas.microsoft.com/office/drawing/2014/main" id="{FD07F34B-2282-0B6E-084E-B99AD731B6AB}"/>
                </a:ext>
              </a:extLst>
            </p:cNvPr>
            <p:cNvSpPr/>
            <p:nvPr/>
          </p:nvSpPr>
          <p:spPr>
            <a:xfrm>
              <a:off x="9143222" y="850899"/>
              <a:ext cx="489966" cy="493776"/>
            </a:xfrm>
            <a:prstGeom prst="ellipse">
              <a:avLst/>
            </a:prstGeom>
            <a:solidFill>
              <a:schemeClr val="bg1">
                <a:lumMod val="50000"/>
                <a:lumOff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Semilight"/>
                <a:ea typeface="+mn-ea"/>
                <a:cs typeface="+mn-cs"/>
              </a:endParaRPr>
            </a:p>
          </p:txBody>
        </p:sp>
      </p:grpSp>
      <p:grpSp>
        <p:nvGrpSpPr>
          <p:cNvPr id="24" name="Group 23">
            <a:extLst>
              <a:ext uri="{FF2B5EF4-FFF2-40B4-BE49-F238E27FC236}">
                <a16:creationId xmlns:a16="http://schemas.microsoft.com/office/drawing/2014/main" id="{F2D87339-7A03-F99A-C2A9-EEBCFFD70903}"/>
              </a:ext>
              <a:ext uri="{C183D7F6-B498-43B3-948B-1728B52AA6E4}">
                <adec:decorative xmlns:adec="http://schemas.microsoft.com/office/drawing/2017/decorative" val="1"/>
              </a:ext>
            </a:extLst>
          </p:cNvPr>
          <p:cNvGrpSpPr/>
          <p:nvPr/>
        </p:nvGrpSpPr>
        <p:grpSpPr>
          <a:xfrm>
            <a:off x="10461746" y="850899"/>
            <a:ext cx="489966" cy="493776"/>
            <a:chOff x="10461746" y="850899"/>
            <a:chExt cx="489966" cy="493776"/>
          </a:xfrm>
        </p:grpSpPr>
        <p:grpSp>
          <p:nvGrpSpPr>
            <p:cNvPr id="53" name="Group 52">
              <a:extLst>
                <a:ext uri="{FF2B5EF4-FFF2-40B4-BE49-F238E27FC236}">
                  <a16:creationId xmlns:a16="http://schemas.microsoft.com/office/drawing/2014/main" id="{7506D60D-C564-74EE-D8C9-77A45B922719}"/>
                </a:ext>
              </a:extLst>
            </p:cNvPr>
            <p:cNvGrpSpPr>
              <a:grpSpLocks/>
            </p:cNvGrpSpPr>
            <p:nvPr/>
          </p:nvGrpSpPr>
          <p:grpSpPr>
            <a:xfrm>
              <a:off x="10461746" y="850899"/>
              <a:ext cx="489966" cy="493776"/>
              <a:chOff x="7169049" y="-1530237"/>
              <a:chExt cx="758752" cy="758750"/>
            </a:xfrm>
          </p:grpSpPr>
          <p:grpSp>
            <p:nvGrpSpPr>
              <p:cNvPr id="54" name="Group 53">
                <a:extLst>
                  <a:ext uri="{FF2B5EF4-FFF2-40B4-BE49-F238E27FC236}">
                    <a16:creationId xmlns:a16="http://schemas.microsoft.com/office/drawing/2014/main" id="{7B65726B-83A1-AA29-CE9C-C2B685C8E625}"/>
                  </a:ext>
                </a:extLst>
              </p:cNvPr>
              <p:cNvGrpSpPr/>
              <p:nvPr/>
            </p:nvGrpSpPr>
            <p:grpSpPr>
              <a:xfrm>
                <a:off x="7169049" y="-1530237"/>
                <a:ext cx="758752" cy="758750"/>
                <a:chOff x="5925032" y="-357423"/>
                <a:chExt cx="574860" cy="574860"/>
              </a:xfrm>
            </p:grpSpPr>
            <p:sp>
              <p:nvSpPr>
                <p:cNvPr id="56" name="Oval 55">
                  <a:extLst>
                    <a:ext uri="{FF2B5EF4-FFF2-40B4-BE49-F238E27FC236}">
                      <a16:creationId xmlns:a16="http://schemas.microsoft.com/office/drawing/2014/main" id="{6B9CFC80-FFE3-3058-2046-CCFD06318728}"/>
                    </a:ext>
                  </a:extLst>
                </p:cNvPr>
                <p:cNvSpPr/>
                <p:nvPr/>
              </p:nvSpPr>
              <p:spPr>
                <a:xfrm>
                  <a:off x="5925032" y="-357423"/>
                  <a:ext cx="574860" cy="574860"/>
                </a:xfrm>
                <a:prstGeom prst="ellipse">
                  <a:avLst/>
                </a:prstGeom>
                <a:gradFill>
                  <a:gsLst>
                    <a:gs pos="80712">
                      <a:srgbClr val="7A75C1"/>
                    </a:gs>
                    <a:gs pos="18000">
                      <a:schemeClr val="bg2"/>
                    </a:gs>
                    <a:gs pos="96000">
                      <a:schemeClr val="accent3"/>
                    </a:gs>
                  </a:gsLst>
                  <a:lin ang="2700000" scaled="1"/>
                </a:gra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1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57" name="Oval 56">
                  <a:extLst>
                    <a:ext uri="{FF2B5EF4-FFF2-40B4-BE49-F238E27FC236}">
                      <a16:creationId xmlns:a16="http://schemas.microsoft.com/office/drawing/2014/main" id="{CAD3A521-27A4-E3FB-6623-0ACA6092F5B4}"/>
                    </a:ext>
                  </a:extLst>
                </p:cNvPr>
                <p:cNvSpPr/>
                <p:nvPr/>
              </p:nvSpPr>
              <p:spPr>
                <a:xfrm>
                  <a:off x="5959377" y="-323078"/>
                  <a:ext cx="506171" cy="506171"/>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2000" b="1" i="0" u="none" strike="noStrike" kern="1200" cap="none" spc="0" normalizeH="0" baseline="0" noProof="0">
                    <a:ln>
                      <a:noFill/>
                    </a:ln>
                    <a:solidFill>
                      <a:srgbClr val="225B61"/>
                    </a:solidFill>
                    <a:effectLst/>
                    <a:uLnTx/>
                    <a:uFillTx/>
                    <a:latin typeface="Segoe Sans Display"/>
                    <a:ea typeface="+mn-ea"/>
                    <a:cs typeface="Segoe Sans Display Semibold" pitchFamily="2" charset="0"/>
                  </a:endParaRPr>
                </a:p>
              </p:txBody>
            </p:sp>
          </p:grpSp>
          <p:pic>
            <p:nvPicPr>
              <p:cNvPr id="55" name="Graphic 54">
                <a:extLst>
                  <a:ext uri="{FF2B5EF4-FFF2-40B4-BE49-F238E27FC236}">
                    <a16:creationId xmlns:a16="http://schemas.microsoft.com/office/drawing/2014/main" id="{9F1453C7-F8C0-C604-CB4C-6F8093428E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95906" y="-1403381"/>
                <a:ext cx="505038" cy="505038"/>
              </a:xfrm>
              <a:prstGeom prst="rect">
                <a:avLst/>
              </a:prstGeom>
            </p:spPr>
          </p:pic>
        </p:grpSp>
        <p:sp>
          <p:nvSpPr>
            <p:cNvPr id="70" name="Oval 69">
              <a:extLst>
                <a:ext uri="{FF2B5EF4-FFF2-40B4-BE49-F238E27FC236}">
                  <a16:creationId xmlns:a16="http://schemas.microsoft.com/office/drawing/2014/main" id="{2B75CE16-6383-CBE8-022B-0763E83489C3}"/>
                </a:ext>
              </a:extLst>
            </p:cNvPr>
            <p:cNvSpPr/>
            <p:nvPr/>
          </p:nvSpPr>
          <p:spPr>
            <a:xfrm>
              <a:off x="10461746" y="850899"/>
              <a:ext cx="489966" cy="493776"/>
            </a:xfrm>
            <a:prstGeom prst="ellipse">
              <a:avLst/>
            </a:prstGeom>
            <a:solidFill>
              <a:schemeClr val="bg1">
                <a:lumMod val="50000"/>
                <a:lumOff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Semilight"/>
                <a:ea typeface="+mn-ea"/>
                <a:cs typeface="+mn-cs"/>
              </a:endParaRPr>
            </a:p>
          </p:txBody>
        </p:sp>
      </p:grpSp>
      <p:grpSp>
        <p:nvGrpSpPr>
          <p:cNvPr id="25" name="Group 24">
            <a:extLst>
              <a:ext uri="{FF2B5EF4-FFF2-40B4-BE49-F238E27FC236}">
                <a16:creationId xmlns:a16="http://schemas.microsoft.com/office/drawing/2014/main" id="{9BAA71F1-CD18-A3E3-8F18-E213858CCBA4}"/>
              </a:ext>
              <a:ext uri="{C183D7F6-B498-43B3-948B-1728B52AA6E4}">
                <adec:decorative xmlns:adec="http://schemas.microsoft.com/office/drawing/2017/decorative" val="1"/>
              </a:ext>
            </a:extLst>
          </p:cNvPr>
          <p:cNvGrpSpPr/>
          <p:nvPr/>
        </p:nvGrpSpPr>
        <p:grpSpPr>
          <a:xfrm>
            <a:off x="11121009" y="850899"/>
            <a:ext cx="489966" cy="493776"/>
            <a:chOff x="11121009" y="850899"/>
            <a:chExt cx="489966" cy="493776"/>
          </a:xfrm>
        </p:grpSpPr>
        <p:grpSp>
          <p:nvGrpSpPr>
            <p:cNvPr id="58" name="Group 57">
              <a:extLst>
                <a:ext uri="{FF2B5EF4-FFF2-40B4-BE49-F238E27FC236}">
                  <a16:creationId xmlns:a16="http://schemas.microsoft.com/office/drawing/2014/main" id="{08980990-80DE-11A0-8BBF-8FB50CF7BC6A}"/>
                </a:ext>
              </a:extLst>
            </p:cNvPr>
            <p:cNvGrpSpPr>
              <a:grpSpLocks/>
            </p:cNvGrpSpPr>
            <p:nvPr/>
          </p:nvGrpSpPr>
          <p:grpSpPr>
            <a:xfrm>
              <a:off x="11121009" y="850899"/>
              <a:ext cx="489966" cy="493776"/>
              <a:chOff x="9902549" y="-1530237"/>
              <a:chExt cx="758752" cy="758750"/>
            </a:xfrm>
          </p:grpSpPr>
          <p:grpSp>
            <p:nvGrpSpPr>
              <p:cNvPr id="59" name="Group 58">
                <a:extLst>
                  <a:ext uri="{FF2B5EF4-FFF2-40B4-BE49-F238E27FC236}">
                    <a16:creationId xmlns:a16="http://schemas.microsoft.com/office/drawing/2014/main" id="{C77C1112-2648-832F-6B0B-E469AE6CAD43}"/>
                  </a:ext>
                </a:extLst>
              </p:cNvPr>
              <p:cNvGrpSpPr/>
              <p:nvPr/>
            </p:nvGrpSpPr>
            <p:grpSpPr>
              <a:xfrm>
                <a:off x="9902549" y="-1530237"/>
                <a:ext cx="758752" cy="758750"/>
                <a:chOff x="5925032" y="-357423"/>
                <a:chExt cx="574860" cy="574860"/>
              </a:xfrm>
            </p:grpSpPr>
            <p:sp>
              <p:nvSpPr>
                <p:cNvPr id="61" name="Oval 60">
                  <a:extLst>
                    <a:ext uri="{FF2B5EF4-FFF2-40B4-BE49-F238E27FC236}">
                      <a16:creationId xmlns:a16="http://schemas.microsoft.com/office/drawing/2014/main" id="{58E9B012-4494-E212-55AD-2616498B6593}"/>
                    </a:ext>
                  </a:extLst>
                </p:cNvPr>
                <p:cNvSpPr/>
                <p:nvPr/>
              </p:nvSpPr>
              <p:spPr>
                <a:xfrm>
                  <a:off x="5925032" y="-357423"/>
                  <a:ext cx="574860" cy="574860"/>
                </a:xfrm>
                <a:prstGeom prst="ellipse">
                  <a:avLst/>
                </a:prstGeom>
                <a:gradFill>
                  <a:gsLst>
                    <a:gs pos="80712">
                      <a:srgbClr val="7A75C1"/>
                    </a:gs>
                    <a:gs pos="18000">
                      <a:schemeClr val="bg2"/>
                    </a:gs>
                    <a:gs pos="96000">
                      <a:schemeClr val="accent3"/>
                    </a:gs>
                  </a:gsLst>
                  <a:lin ang="2700000" scaled="1"/>
                </a:gra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1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62" name="Oval 61">
                  <a:extLst>
                    <a:ext uri="{FF2B5EF4-FFF2-40B4-BE49-F238E27FC236}">
                      <a16:creationId xmlns:a16="http://schemas.microsoft.com/office/drawing/2014/main" id="{3ACCF05D-494E-78F7-AFF3-C00C3384E8D1}"/>
                    </a:ext>
                  </a:extLst>
                </p:cNvPr>
                <p:cNvSpPr/>
                <p:nvPr/>
              </p:nvSpPr>
              <p:spPr>
                <a:xfrm>
                  <a:off x="5959377" y="-323078"/>
                  <a:ext cx="506171" cy="506171"/>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2000" b="1" i="0" u="none" strike="noStrike" kern="1200" cap="none" spc="0" normalizeH="0" baseline="0" noProof="0">
                    <a:ln>
                      <a:noFill/>
                    </a:ln>
                    <a:solidFill>
                      <a:srgbClr val="225B61"/>
                    </a:solidFill>
                    <a:effectLst/>
                    <a:uLnTx/>
                    <a:uFillTx/>
                    <a:latin typeface="Segoe Sans Display"/>
                    <a:ea typeface="+mn-ea"/>
                    <a:cs typeface="Segoe Sans Display Semibold" pitchFamily="2" charset="0"/>
                  </a:endParaRPr>
                </a:p>
              </p:txBody>
            </p:sp>
          </p:grpSp>
          <p:pic>
            <p:nvPicPr>
              <p:cNvPr id="60" name="Graphic 59">
                <a:extLst>
                  <a:ext uri="{FF2B5EF4-FFF2-40B4-BE49-F238E27FC236}">
                    <a16:creationId xmlns:a16="http://schemas.microsoft.com/office/drawing/2014/main" id="{4F0C3CC4-DA94-0020-61A6-0D972A882C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40016" y="-1392770"/>
                <a:ext cx="483818" cy="483816"/>
              </a:xfrm>
              <a:prstGeom prst="rect">
                <a:avLst/>
              </a:prstGeom>
            </p:spPr>
          </p:pic>
        </p:grpSp>
        <p:sp>
          <p:nvSpPr>
            <p:cNvPr id="71" name="Oval 70">
              <a:extLst>
                <a:ext uri="{FF2B5EF4-FFF2-40B4-BE49-F238E27FC236}">
                  <a16:creationId xmlns:a16="http://schemas.microsoft.com/office/drawing/2014/main" id="{7006F38C-151A-718F-F754-E9D3CEFB23F7}"/>
                </a:ext>
              </a:extLst>
            </p:cNvPr>
            <p:cNvSpPr/>
            <p:nvPr/>
          </p:nvSpPr>
          <p:spPr>
            <a:xfrm>
              <a:off x="11121009" y="850899"/>
              <a:ext cx="489966" cy="493776"/>
            </a:xfrm>
            <a:prstGeom prst="ellipse">
              <a:avLst/>
            </a:prstGeom>
            <a:solidFill>
              <a:schemeClr val="bg1">
                <a:lumMod val="50000"/>
                <a:lumOff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Semilight"/>
                <a:ea typeface="+mn-ea"/>
                <a:cs typeface="+mn-cs"/>
              </a:endParaRPr>
            </a:p>
          </p:txBody>
        </p:sp>
      </p:grpSp>
      <p:sp>
        <p:nvSpPr>
          <p:cNvPr id="39" name="Rectangle: Diagonal Corners Rounded 38">
            <a:extLst>
              <a:ext uri="{FF2B5EF4-FFF2-40B4-BE49-F238E27FC236}">
                <a16:creationId xmlns:a16="http://schemas.microsoft.com/office/drawing/2014/main" id="{8E3A3638-FBB4-F40A-1EA7-BE83A44FC806}"/>
              </a:ext>
              <a:ext uri="{C183D7F6-B498-43B3-948B-1728B52AA6E4}">
                <adec:decorative xmlns:adec="http://schemas.microsoft.com/office/drawing/2017/decorative" val="1"/>
              </a:ext>
            </a:extLst>
          </p:cNvPr>
          <p:cNvSpPr/>
          <p:nvPr/>
        </p:nvSpPr>
        <p:spPr>
          <a:xfrm>
            <a:off x="5601777" y="1500330"/>
            <a:ext cx="6009198" cy="4352136"/>
          </a:xfrm>
          <a:prstGeom prst="round2DiagRect">
            <a:avLst>
              <a:gd name="adj1" fmla="val 15201"/>
              <a:gd name="adj2" fmla="val 0"/>
            </a:avLst>
          </a:prstGeom>
          <a:solidFill>
            <a:schemeClr val="bg2">
              <a:lumMod val="20000"/>
              <a:lumOff val="80000"/>
              <a:alpha val="7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4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pic>
        <p:nvPicPr>
          <p:cNvPr id="40" name="Picture 39" descr="A person looking into a laptop">
            <a:extLst>
              <a:ext uri="{FF2B5EF4-FFF2-40B4-BE49-F238E27FC236}">
                <a16:creationId xmlns:a16="http://schemas.microsoft.com/office/drawing/2014/main" id="{2087DD0B-E215-E919-ED01-76578E7CF56D}"/>
              </a:ext>
            </a:extLst>
          </p:cNvPr>
          <p:cNvPicPr>
            <a:picLocks/>
          </p:cNvPicPr>
          <p:nvPr/>
        </p:nvPicPr>
        <p:blipFill rotWithShape="1">
          <a:blip r:embed="rId12" cstate="screen">
            <a:extLst>
              <a:ext uri="{28A0092B-C50C-407E-A947-70E740481C1C}">
                <a14:useLocalDpi xmlns:a14="http://schemas.microsoft.com/office/drawing/2010/main"/>
              </a:ext>
            </a:extLst>
          </a:blip>
          <a:srcRect/>
          <a:stretch/>
        </p:blipFill>
        <p:spPr>
          <a:xfrm>
            <a:off x="5735420" y="1634005"/>
            <a:ext cx="5741913" cy="4084786"/>
          </a:xfrm>
          <a:prstGeom prst="round2DiagRect">
            <a:avLst>
              <a:gd name="adj1" fmla="val 13403"/>
              <a:gd name="adj2" fmla="val 0"/>
            </a:avLst>
          </a:prstGeom>
        </p:spPr>
      </p:pic>
      <p:sp>
        <p:nvSpPr>
          <p:cNvPr id="11" name="Slide Number Placeholder 10">
            <a:extLst>
              <a:ext uri="{FF2B5EF4-FFF2-40B4-BE49-F238E27FC236}">
                <a16:creationId xmlns:a16="http://schemas.microsoft.com/office/drawing/2014/main" id="{C137556C-4524-478B-4FC2-288A7E35F05D}"/>
              </a:ext>
            </a:extLst>
          </p:cNvPr>
          <p:cNvSpPr>
            <a:spLocks noGrp="1"/>
          </p:cNvSpPr>
          <p:nvPr>
            <p:ph type="sldNum" sz="quarter" idx="11"/>
          </p:nvPr>
        </p:nvSpPr>
        <p:spPr>
          <a:xfrm>
            <a:off x="612571" y="6309519"/>
            <a:ext cx="399288" cy="365125"/>
          </a:xfrm>
          <a:prstGeom prst="rect">
            <a:avLst/>
          </a:prstGeom>
        </p:spPr>
        <p:txBody>
          <a:bodyPr vert="horz" lIns="91440" tIns="45720" rIns="91440" bIns="45720" rtlCol="0" anchor="ctr"/>
          <a:lstStyle>
            <a:defPPr>
              <a:defRPr lang="en-US"/>
            </a:defPPr>
            <a:lvl1pPr marL="0" algn="l" defTabSz="914400" rtl="0" eaLnBrk="1" latinLnBrk="0" hangingPunct="1">
              <a:defRPr lang="en-US"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1356FBF-028C-F74E-A7B4-9B8ED246DD1B}" type="slidenum">
              <a:rPr lang="en-US" smtClean="0"/>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a:ln>
                <a:noFill/>
              </a:ln>
              <a:solidFill>
                <a:srgbClr val="225B61">
                  <a:tint val="75000"/>
                </a:srgbClr>
              </a:solidFill>
              <a:effectLst/>
              <a:uLnTx/>
              <a:uFillTx/>
              <a:latin typeface="Segoe Sans Small Semilight" pitchFamily="2" charset="0"/>
              <a:ea typeface="+mn-ea"/>
              <a:cs typeface="Segoe Sans Small Semilight" pitchFamily="2" charset="0"/>
            </a:endParaRPr>
          </a:p>
        </p:txBody>
      </p:sp>
      <p:sp>
        <p:nvSpPr>
          <p:cNvPr id="10" name="Footer Placeholder 9">
            <a:extLst>
              <a:ext uri="{FF2B5EF4-FFF2-40B4-BE49-F238E27FC236}">
                <a16:creationId xmlns:a16="http://schemas.microsoft.com/office/drawing/2014/main" id="{E534009B-F532-1545-A15D-1E01D61647CF}"/>
              </a:ext>
            </a:extLst>
          </p:cNvPr>
          <p:cNvSpPr>
            <a:spLocks noGrp="1"/>
          </p:cNvSpPr>
          <p:nvPr>
            <p:ph type="ftr" sz="quarter" idx="10"/>
          </p:nvPr>
        </p:nvSpPr>
        <p:spPr>
          <a:xfrm>
            <a:off x="1011859" y="6309519"/>
            <a:ext cx="2078736" cy="365125"/>
          </a:xfrm>
          <a:prstGeom prst="rect">
            <a:avLst/>
          </a:prstGeom>
        </p:spPr>
        <p:txBody>
          <a:bodyPr vert="horz" lIns="91440" tIns="45720" rIns="91440" bIns="45720" rtlCol="0" anchor="ctr"/>
          <a:lstStyle>
            <a:defPPr>
              <a:defRPr lang="en-US"/>
            </a:defPPr>
            <a:lvl1pPr marL="0" algn="l" defTabSz="914400" rtl="0" eaLnBrk="1" latinLnBrk="0" hangingPunct="1">
              <a:defRPr lang="en-IN"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Microsoft Fabric</a:t>
            </a:r>
            <a:endParaRPr kumimoji="0" lang="en-US" sz="800" b="0" i="0" u="none" strike="noStrike" kern="1200" cap="none" spc="0" normalizeH="0" baseline="0" noProof="0">
              <a:ln>
                <a:noFill/>
              </a:ln>
              <a:solidFill>
                <a:srgbClr val="225B61">
                  <a:tint val="75000"/>
                </a:srgbClr>
              </a:solidFill>
              <a:effectLst/>
              <a:uLnTx/>
              <a:uFillTx/>
              <a:latin typeface="Segoe Sans Small Semilight" pitchFamily="2" charset="0"/>
              <a:ea typeface="+mn-ea"/>
              <a:cs typeface="Segoe Sans Small Semilight" pitchFamily="2" charset="0"/>
            </a:endParaRPr>
          </a:p>
        </p:txBody>
      </p:sp>
    </p:spTree>
    <p:extLst>
      <p:ext uri="{BB962C8B-B14F-4D97-AF65-F5344CB8AC3E}">
        <p14:creationId xmlns:p14="http://schemas.microsoft.com/office/powerpoint/2010/main" val="155494289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itle 74">
            <a:extLst>
              <a:ext uri="{FF2B5EF4-FFF2-40B4-BE49-F238E27FC236}">
                <a16:creationId xmlns:a16="http://schemas.microsoft.com/office/drawing/2014/main" id="{3764F2B1-D6DD-3D46-A6D5-D29EB1C736D4}"/>
              </a:ext>
            </a:extLst>
          </p:cNvPr>
          <p:cNvSpPr>
            <a:spLocks noGrp="1"/>
          </p:cNvSpPr>
          <p:nvPr>
            <p:ph type="title"/>
          </p:nvPr>
        </p:nvSpPr>
        <p:spPr/>
        <p:txBody>
          <a:bodyPr/>
          <a:lstStyle/>
          <a:p>
            <a:r>
              <a:rPr lang="en-US" noProof="0"/>
              <a:t>Establish a trusted data foundation</a:t>
            </a:r>
            <a:endParaRPr lang="en-US"/>
          </a:p>
        </p:txBody>
      </p:sp>
      <p:pic>
        <p:nvPicPr>
          <p:cNvPr id="14" name="Picture 13">
            <a:extLst>
              <a:ext uri="{FF2B5EF4-FFF2-40B4-BE49-F238E27FC236}">
                <a16:creationId xmlns:a16="http://schemas.microsoft.com/office/drawing/2014/main" id="{203BBF0E-8402-10C8-8EA2-7297773B1D17}"/>
              </a:ext>
              <a:ext uri="{C183D7F6-B498-43B3-948B-1728B52AA6E4}">
                <adec:decorative xmlns:adec="http://schemas.microsoft.com/office/drawing/2017/decorative" val="1"/>
              </a:ext>
            </a:extLst>
          </p:cNvPr>
          <p:cNvPicPr>
            <a:picLocks noChangeAspect="1"/>
          </p:cNvPicPr>
          <p:nvPr/>
        </p:nvPicPr>
        <p:blipFill rotWithShape="1">
          <a:blip r:embed="rId3" cstate="screen">
            <a:alphaModFix amt="62000"/>
            <a:extLst>
              <a:ext uri="{28A0092B-C50C-407E-A947-70E740481C1C}">
                <a14:useLocalDpi xmlns:a14="http://schemas.microsoft.com/office/drawing/2010/main"/>
              </a:ext>
            </a:extLst>
          </a:blip>
          <a:srcRect/>
          <a:stretch/>
        </p:blipFill>
        <p:spPr>
          <a:xfrm flipV="1">
            <a:off x="8334651" y="0"/>
            <a:ext cx="3857349" cy="6050762"/>
          </a:xfrm>
          <a:prstGeom prst="rect">
            <a:avLst/>
          </a:prstGeom>
        </p:spPr>
      </p:pic>
      <p:sp>
        <p:nvSpPr>
          <p:cNvPr id="29" name="Subtitle 1">
            <a:extLst>
              <a:ext uri="{FF2B5EF4-FFF2-40B4-BE49-F238E27FC236}">
                <a16:creationId xmlns:a16="http://schemas.microsoft.com/office/drawing/2014/main" id="{8BD0C24A-B343-BA49-9B71-2959E3BB9554}"/>
              </a:ext>
            </a:extLst>
          </p:cNvPr>
          <p:cNvSpPr txBox="1">
            <a:spLocks/>
          </p:cNvSpPr>
          <p:nvPr/>
        </p:nvSpPr>
        <p:spPr>
          <a:xfrm>
            <a:off x="581025" y="1500330"/>
            <a:ext cx="4718050" cy="1009690"/>
          </a:xfrm>
          <a:prstGeom prst="rect">
            <a:avLst/>
          </a:prstGeom>
        </p:spPr>
        <p:txBody>
          <a:bodyPr lIns="0" tIns="0" rIns="0" bIns="0">
            <a:noAutofit/>
          </a:bodyPr>
          <a:lstStyle>
            <a:defPPr>
              <a:defRPr lang="en-US"/>
            </a:defPPr>
            <a:lvl1pPr indent="0">
              <a:lnSpc>
                <a:spcPct val="100000"/>
              </a:lnSpc>
              <a:spcBef>
                <a:spcPts val="1000"/>
              </a:spcBef>
              <a:buFont typeface="Arial" panose="020B0604020202020204" pitchFamily="34" charset="0"/>
              <a:buNone/>
              <a:defRPr sz="2200" b="0" i="0">
                <a:latin typeface="+mj-lt"/>
                <a:ea typeface="+mj-ea"/>
                <a:cs typeface="Segoe Sans Display Semibold" pitchFamily="2" charset="0"/>
              </a:defRPr>
            </a:lvl1pPr>
            <a:lvl2pPr indent="0" algn="ctr">
              <a:lnSpc>
                <a:spcPct val="90000"/>
              </a:lnSpc>
              <a:spcBef>
                <a:spcPts val="500"/>
              </a:spcBef>
              <a:buFont typeface="Arial" panose="020B0604020202020204" pitchFamily="34" charset="0"/>
              <a:buNone/>
              <a:defRPr sz="2000" b="0" i="0">
                <a:solidFill>
                  <a:schemeClr val="accent1"/>
                </a:solidFill>
                <a:latin typeface="Segoe UI" panose="020B0502040204020203" pitchFamily="34" charset="0"/>
                <a:cs typeface="Segoe UI" panose="020B0502040204020203" pitchFamily="34" charset="0"/>
              </a:defRPr>
            </a:lvl2pPr>
            <a:lvl3pPr indent="0" algn="ctr">
              <a:lnSpc>
                <a:spcPct val="90000"/>
              </a:lnSpc>
              <a:spcBef>
                <a:spcPts val="500"/>
              </a:spcBef>
              <a:buFont typeface="Arial" panose="020B0604020202020204" pitchFamily="34" charset="0"/>
              <a:buNone/>
              <a:defRPr b="0" i="0">
                <a:solidFill>
                  <a:schemeClr val="accent1"/>
                </a:solidFill>
                <a:latin typeface="Segoe UI" panose="020B0502040204020203" pitchFamily="34" charset="0"/>
                <a:cs typeface="Segoe UI" panose="020B0502040204020203" pitchFamily="34" charset="0"/>
              </a:defRPr>
            </a:lvl3pPr>
            <a:lvl4pPr indent="0" algn="ctr">
              <a:lnSpc>
                <a:spcPct val="90000"/>
              </a:lnSpc>
              <a:spcBef>
                <a:spcPts val="500"/>
              </a:spcBef>
              <a:buFont typeface="Arial" panose="020B0604020202020204" pitchFamily="34" charset="0"/>
              <a:buNone/>
              <a:defRPr sz="1600" b="0" i="0">
                <a:solidFill>
                  <a:schemeClr val="accent1"/>
                </a:solidFill>
                <a:latin typeface="Segoe UI" panose="020B0502040204020203" pitchFamily="34" charset="0"/>
                <a:cs typeface="Segoe UI" panose="020B0502040204020203" pitchFamily="34" charset="0"/>
              </a:defRPr>
            </a:lvl4pPr>
            <a:lvl5pPr indent="0" algn="ctr">
              <a:lnSpc>
                <a:spcPct val="90000"/>
              </a:lnSpc>
              <a:spcBef>
                <a:spcPts val="500"/>
              </a:spcBef>
              <a:buFont typeface="Arial" panose="020B0604020202020204" pitchFamily="34" charset="0"/>
              <a:buNone/>
              <a:defRPr sz="1600" b="0" i="0">
                <a:solidFill>
                  <a:schemeClr val="accent1"/>
                </a:solidFill>
                <a:latin typeface="Segoe UI" panose="020B0502040204020203" pitchFamily="34" charset="0"/>
                <a:cs typeface="Segoe UI" panose="020B0502040204020203" pitchFamily="34" charset="0"/>
              </a:defRPr>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225B61"/>
                </a:solidFill>
                <a:effectLst/>
                <a:uLnTx/>
                <a:uFillTx/>
                <a:latin typeface="Segoe Sans Display"/>
                <a:ea typeface="+mj-ea"/>
                <a:cs typeface="Segoe Sans Display Semibold" pitchFamily="2" charset="0"/>
              </a:rPr>
              <a:t>Integrate data from anywhere into a single, multi-cloud data lake for the entire organization, and work from the same copy of data across analytics engines</a:t>
            </a:r>
          </a:p>
        </p:txBody>
      </p:sp>
      <p:sp>
        <p:nvSpPr>
          <p:cNvPr id="24" name="Text Placeholder 2">
            <a:extLst>
              <a:ext uri="{FF2B5EF4-FFF2-40B4-BE49-F238E27FC236}">
                <a16:creationId xmlns:a16="http://schemas.microsoft.com/office/drawing/2014/main" id="{5FEEA7A5-2596-23D9-AA9B-F8D495E65E90}"/>
              </a:ext>
            </a:extLst>
          </p:cNvPr>
          <p:cNvSpPr txBox="1">
            <a:spLocks/>
          </p:cNvSpPr>
          <p:nvPr/>
        </p:nvSpPr>
        <p:spPr>
          <a:xfrm>
            <a:off x="581025" y="3025381"/>
            <a:ext cx="4810125" cy="2523768"/>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488" marR="0" lvl="0" indent="-2301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egoe Sans Text Semilight"/>
                <a:ea typeface="+mn-ea"/>
                <a:cs typeface="Segoe UI" panose="020B0502040204020203" pitchFamily="34" charset="0"/>
              </a:rPr>
              <a:t>Easily connect to data across clouds using “Shortcuts” to virtualize data in OneLake without having to move or duplicate the data </a:t>
            </a:r>
          </a:p>
          <a:p>
            <a:pPr marL="344488" marR="0" lvl="0" indent="-2301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egoe Sans Text Semilight"/>
                <a:ea typeface="+mn-ea"/>
                <a:cs typeface="Segoe UI" panose="020B0502040204020203" pitchFamily="34" charset="0"/>
              </a:rPr>
              <a:t>Create, integrate, manage, and operate data lakes standardized on Delta Parquet format; the same open data format as Azure Databricks</a:t>
            </a:r>
          </a:p>
          <a:p>
            <a:pPr marL="344488" marR="0" lvl="0" indent="-2301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egoe Sans Text Semilight"/>
                <a:ea typeface="+mn-ea"/>
                <a:cs typeface="Segoe UI" panose="020B0502040204020203" pitchFamily="34" charset="0"/>
              </a:rPr>
              <a:t>Intuitively organize your data in Microsoft Fabric’s data lake––OneLake––for central data discovery, sharing, governance, and compliance</a:t>
            </a:r>
          </a:p>
        </p:txBody>
      </p:sp>
      <p:grpSp>
        <p:nvGrpSpPr>
          <p:cNvPr id="6" name="Group 5">
            <a:extLst>
              <a:ext uri="{FF2B5EF4-FFF2-40B4-BE49-F238E27FC236}">
                <a16:creationId xmlns:a16="http://schemas.microsoft.com/office/drawing/2014/main" id="{84E8FCC5-6AC0-9D38-4122-E7FFBE6086C2}"/>
              </a:ext>
              <a:ext uri="{C183D7F6-B498-43B3-948B-1728B52AA6E4}">
                <adec:decorative xmlns:adec="http://schemas.microsoft.com/office/drawing/2017/decorative" val="1"/>
              </a:ext>
            </a:extLst>
          </p:cNvPr>
          <p:cNvGrpSpPr/>
          <p:nvPr/>
        </p:nvGrpSpPr>
        <p:grpSpPr>
          <a:xfrm>
            <a:off x="9143222" y="850899"/>
            <a:ext cx="489966" cy="493776"/>
            <a:chOff x="9802483" y="850899"/>
            <a:chExt cx="489966" cy="493776"/>
          </a:xfrm>
        </p:grpSpPr>
        <p:grpSp>
          <p:nvGrpSpPr>
            <p:cNvPr id="7" name="Group 6">
              <a:extLst>
                <a:ext uri="{FF2B5EF4-FFF2-40B4-BE49-F238E27FC236}">
                  <a16:creationId xmlns:a16="http://schemas.microsoft.com/office/drawing/2014/main" id="{692C7038-3517-1ADE-7F82-BDA5962A63B0}"/>
                </a:ext>
              </a:extLst>
            </p:cNvPr>
            <p:cNvGrpSpPr>
              <a:grpSpLocks/>
            </p:cNvGrpSpPr>
            <p:nvPr/>
          </p:nvGrpSpPr>
          <p:grpSpPr>
            <a:xfrm>
              <a:off x="9802483" y="850899"/>
              <a:ext cx="489966" cy="493776"/>
              <a:chOff x="4435548" y="-1530237"/>
              <a:chExt cx="758752" cy="758750"/>
            </a:xfrm>
          </p:grpSpPr>
          <p:grpSp>
            <p:nvGrpSpPr>
              <p:cNvPr id="9" name="Group 8">
                <a:extLst>
                  <a:ext uri="{FF2B5EF4-FFF2-40B4-BE49-F238E27FC236}">
                    <a16:creationId xmlns:a16="http://schemas.microsoft.com/office/drawing/2014/main" id="{892FA29C-A94A-6B05-61F5-FB1DC2B83D22}"/>
                  </a:ext>
                </a:extLst>
              </p:cNvPr>
              <p:cNvGrpSpPr/>
              <p:nvPr/>
            </p:nvGrpSpPr>
            <p:grpSpPr>
              <a:xfrm>
                <a:off x="4435548" y="-1530237"/>
                <a:ext cx="758752" cy="758750"/>
                <a:chOff x="5925032" y="-357423"/>
                <a:chExt cx="574860" cy="574860"/>
              </a:xfrm>
            </p:grpSpPr>
            <p:sp>
              <p:nvSpPr>
                <p:cNvPr id="11" name="Oval 10">
                  <a:extLst>
                    <a:ext uri="{FF2B5EF4-FFF2-40B4-BE49-F238E27FC236}">
                      <a16:creationId xmlns:a16="http://schemas.microsoft.com/office/drawing/2014/main" id="{80D14629-D20D-7DDB-E11C-7B57E96FDBE8}"/>
                    </a:ext>
                  </a:extLst>
                </p:cNvPr>
                <p:cNvSpPr/>
                <p:nvPr/>
              </p:nvSpPr>
              <p:spPr>
                <a:xfrm>
                  <a:off x="5925032" y="-357423"/>
                  <a:ext cx="574860" cy="574860"/>
                </a:xfrm>
                <a:prstGeom prst="ellipse">
                  <a:avLst/>
                </a:prstGeom>
                <a:gradFill>
                  <a:gsLst>
                    <a:gs pos="80712">
                      <a:srgbClr val="7A75C1"/>
                    </a:gs>
                    <a:gs pos="18000">
                      <a:schemeClr val="bg2"/>
                    </a:gs>
                    <a:gs pos="96000">
                      <a:schemeClr val="accent3"/>
                    </a:gs>
                  </a:gsLst>
                  <a:lin ang="2700000" scaled="1"/>
                </a:gra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1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13" name="Oval 12">
                  <a:extLst>
                    <a:ext uri="{FF2B5EF4-FFF2-40B4-BE49-F238E27FC236}">
                      <a16:creationId xmlns:a16="http://schemas.microsoft.com/office/drawing/2014/main" id="{438C53DA-8078-8F3D-69CB-016E3444A6B9}"/>
                    </a:ext>
                  </a:extLst>
                </p:cNvPr>
                <p:cNvSpPr/>
                <p:nvPr/>
              </p:nvSpPr>
              <p:spPr>
                <a:xfrm>
                  <a:off x="5959377" y="-323078"/>
                  <a:ext cx="506171" cy="506171"/>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2000" b="1" i="0" u="none" strike="noStrike" kern="1200" cap="none" spc="0" normalizeH="0" baseline="0" noProof="0">
                    <a:ln>
                      <a:noFill/>
                    </a:ln>
                    <a:solidFill>
                      <a:srgbClr val="225B61"/>
                    </a:solidFill>
                    <a:effectLst/>
                    <a:uLnTx/>
                    <a:uFillTx/>
                    <a:latin typeface="Segoe Sans Display"/>
                    <a:ea typeface="+mn-ea"/>
                    <a:cs typeface="Segoe Sans Display Semibold" pitchFamily="2" charset="0"/>
                  </a:endParaRPr>
                </a:p>
              </p:txBody>
            </p:sp>
          </p:grpSp>
          <p:pic>
            <p:nvPicPr>
              <p:cNvPr id="10" name="Graphic 9">
                <a:extLst>
                  <a:ext uri="{FF2B5EF4-FFF2-40B4-BE49-F238E27FC236}">
                    <a16:creationId xmlns:a16="http://schemas.microsoft.com/office/drawing/2014/main" id="{69237B3C-A9AD-2C51-8530-E625EBDDA7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93672" y="-1372114"/>
                <a:ext cx="442504" cy="442504"/>
              </a:xfrm>
              <a:prstGeom prst="rect">
                <a:avLst/>
              </a:prstGeom>
            </p:spPr>
          </p:pic>
        </p:grpSp>
        <p:sp>
          <p:nvSpPr>
            <p:cNvPr id="8" name="Oval 7">
              <a:extLst>
                <a:ext uri="{FF2B5EF4-FFF2-40B4-BE49-F238E27FC236}">
                  <a16:creationId xmlns:a16="http://schemas.microsoft.com/office/drawing/2014/main" id="{1EA756F8-AF9B-4AB4-4F6C-C92A8869D59B}"/>
                </a:ext>
              </a:extLst>
            </p:cNvPr>
            <p:cNvSpPr/>
            <p:nvPr/>
          </p:nvSpPr>
          <p:spPr>
            <a:xfrm>
              <a:off x="9802483" y="850899"/>
              <a:ext cx="489966" cy="493776"/>
            </a:xfrm>
            <a:prstGeom prst="ellipse">
              <a:avLst/>
            </a:prstGeom>
            <a:solidFill>
              <a:schemeClr val="bg1">
                <a:lumMod val="50000"/>
                <a:lumOff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Semilight"/>
                <a:ea typeface="+mn-ea"/>
                <a:cs typeface="+mn-cs"/>
              </a:endParaRPr>
            </a:p>
          </p:txBody>
        </p:sp>
      </p:grpSp>
      <p:grpSp>
        <p:nvGrpSpPr>
          <p:cNvPr id="15" name="Group 14" descr="Icon of a four circles connected to each other by a square shape">
            <a:extLst>
              <a:ext uri="{FF2B5EF4-FFF2-40B4-BE49-F238E27FC236}">
                <a16:creationId xmlns:a16="http://schemas.microsoft.com/office/drawing/2014/main" id="{805ACD85-36AC-9EA1-257A-8B72FDB2EFD7}"/>
              </a:ext>
            </a:extLst>
          </p:cNvPr>
          <p:cNvGrpSpPr/>
          <p:nvPr/>
        </p:nvGrpSpPr>
        <p:grpSpPr>
          <a:xfrm>
            <a:off x="9802483" y="850900"/>
            <a:ext cx="489966" cy="493776"/>
            <a:chOff x="9143222" y="850900"/>
            <a:chExt cx="489966" cy="493776"/>
          </a:xfrm>
        </p:grpSpPr>
        <p:grpSp>
          <p:nvGrpSpPr>
            <p:cNvPr id="16" name="Group 15">
              <a:extLst>
                <a:ext uri="{FF2B5EF4-FFF2-40B4-BE49-F238E27FC236}">
                  <a16:creationId xmlns:a16="http://schemas.microsoft.com/office/drawing/2014/main" id="{DE186282-870F-664D-5DA6-0597E26E42DF}"/>
                </a:ext>
              </a:extLst>
            </p:cNvPr>
            <p:cNvGrpSpPr>
              <a:grpSpLocks/>
            </p:cNvGrpSpPr>
            <p:nvPr/>
          </p:nvGrpSpPr>
          <p:grpSpPr>
            <a:xfrm>
              <a:off x="9143222" y="850900"/>
              <a:ext cx="489966" cy="493776"/>
              <a:chOff x="5925032" y="-357423"/>
              <a:chExt cx="574860" cy="574860"/>
            </a:xfrm>
          </p:grpSpPr>
          <p:sp>
            <p:nvSpPr>
              <p:cNvPr id="18" name="Oval 17">
                <a:extLst>
                  <a:ext uri="{FF2B5EF4-FFF2-40B4-BE49-F238E27FC236}">
                    <a16:creationId xmlns:a16="http://schemas.microsoft.com/office/drawing/2014/main" id="{D94C35D6-E0A5-1825-9AA0-82DE804A7F87}"/>
                  </a:ext>
                </a:extLst>
              </p:cNvPr>
              <p:cNvSpPr/>
              <p:nvPr/>
            </p:nvSpPr>
            <p:spPr>
              <a:xfrm>
                <a:off x="5925032" y="-357423"/>
                <a:ext cx="574860" cy="574860"/>
              </a:xfrm>
              <a:prstGeom prst="ellipse">
                <a:avLst/>
              </a:prstGeom>
              <a:gradFill>
                <a:gsLst>
                  <a:gs pos="80712">
                    <a:srgbClr val="7A75C1"/>
                  </a:gs>
                  <a:gs pos="18000">
                    <a:schemeClr val="bg2"/>
                  </a:gs>
                  <a:gs pos="96000">
                    <a:schemeClr val="accent3"/>
                  </a:gs>
                </a:gsLst>
                <a:lin ang="2700000" scaled="1"/>
              </a:gra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1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19" name="Oval 18">
                <a:extLst>
                  <a:ext uri="{FF2B5EF4-FFF2-40B4-BE49-F238E27FC236}">
                    <a16:creationId xmlns:a16="http://schemas.microsoft.com/office/drawing/2014/main" id="{D34E7AB0-BCF2-9C73-6882-3A747B5A693A}"/>
                  </a:ext>
                </a:extLst>
              </p:cNvPr>
              <p:cNvSpPr/>
              <p:nvPr/>
            </p:nvSpPr>
            <p:spPr>
              <a:xfrm>
                <a:off x="5959377" y="-323078"/>
                <a:ext cx="506171" cy="506171"/>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2000" b="1" i="0" u="none" strike="noStrike" kern="1200" cap="none" spc="0" normalizeH="0" baseline="0" noProof="0">
                  <a:ln>
                    <a:noFill/>
                  </a:ln>
                  <a:solidFill>
                    <a:srgbClr val="225B61"/>
                  </a:solidFill>
                  <a:effectLst/>
                  <a:uLnTx/>
                  <a:uFillTx/>
                  <a:latin typeface="Segoe Sans Display"/>
                  <a:ea typeface="+mn-ea"/>
                  <a:cs typeface="Segoe Sans Display Semibold" pitchFamily="2" charset="0"/>
                </a:endParaRPr>
              </a:p>
            </p:txBody>
          </p:sp>
        </p:grpSp>
        <p:pic>
          <p:nvPicPr>
            <p:cNvPr id="17" name="Graphic 16">
              <a:extLst>
                <a:ext uri="{FF2B5EF4-FFF2-40B4-BE49-F238E27FC236}">
                  <a16:creationId xmlns:a16="http://schemas.microsoft.com/office/drawing/2014/main" id="{2B256697-DAD2-E224-3BBD-B14579D9E2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54737" y="959793"/>
              <a:ext cx="266937" cy="275989"/>
            </a:xfrm>
            <a:prstGeom prst="rect">
              <a:avLst/>
            </a:prstGeom>
          </p:spPr>
        </p:pic>
      </p:grpSp>
      <p:grpSp>
        <p:nvGrpSpPr>
          <p:cNvPr id="4" name="Group 3">
            <a:extLst>
              <a:ext uri="{FF2B5EF4-FFF2-40B4-BE49-F238E27FC236}">
                <a16:creationId xmlns:a16="http://schemas.microsoft.com/office/drawing/2014/main" id="{CE975C2F-529C-6702-2E60-D1CA0D1446A2}"/>
              </a:ext>
              <a:ext uri="{C183D7F6-B498-43B3-948B-1728B52AA6E4}">
                <adec:decorative xmlns:adec="http://schemas.microsoft.com/office/drawing/2017/decorative" val="1"/>
              </a:ext>
            </a:extLst>
          </p:cNvPr>
          <p:cNvGrpSpPr/>
          <p:nvPr/>
        </p:nvGrpSpPr>
        <p:grpSpPr>
          <a:xfrm>
            <a:off x="10461746" y="850899"/>
            <a:ext cx="489966" cy="493776"/>
            <a:chOff x="10461746" y="850899"/>
            <a:chExt cx="489966" cy="493776"/>
          </a:xfrm>
        </p:grpSpPr>
        <p:grpSp>
          <p:nvGrpSpPr>
            <p:cNvPr id="59" name="Group 58">
              <a:extLst>
                <a:ext uri="{FF2B5EF4-FFF2-40B4-BE49-F238E27FC236}">
                  <a16:creationId xmlns:a16="http://schemas.microsoft.com/office/drawing/2014/main" id="{38EF1BC0-DAFA-839C-E1E4-8CD854BFC366}"/>
                </a:ext>
              </a:extLst>
            </p:cNvPr>
            <p:cNvGrpSpPr>
              <a:grpSpLocks/>
            </p:cNvGrpSpPr>
            <p:nvPr/>
          </p:nvGrpSpPr>
          <p:grpSpPr>
            <a:xfrm>
              <a:off x="10461746" y="850899"/>
              <a:ext cx="489966" cy="493776"/>
              <a:chOff x="7169049" y="-1530237"/>
              <a:chExt cx="758752" cy="758750"/>
            </a:xfrm>
          </p:grpSpPr>
          <p:grpSp>
            <p:nvGrpSpPr>
              <p:cNvPr id="49" name="Group 48">
                <a:extLst>
                  <a:ext uri="{FF2B5EF4-FFF2-40B4-BE49-F238E27FC236}">
                    <a16:creationId xmlns:a16="http://schemas.microsoft.com/office/drawing/2014/main" id="{530785DA-AF3B-9A36-04E5-42D966A38067}"/>
                  </a:ext>
                </a:extLst>
              </p:cNvPr>
              <p:cNvGrpSpPr/>
              <p:nvPr/>
            </p:nvGrpSpPr>
            <p:grpSpPr>
              <a:xfrm>
                <a:off x="7169049" y="-1530237"/>
                <a:ext cx="758752" cy="758750"/>
                <a:chOff x="5925032" y="-357423"/>
                <a:chExt cx="574860" cy="574860"/>
              </a:xfrm>
            </p:grpSpPr>
            <p:sp>
              <p:nvSpPr>
                <p:cNvPr id="50" name="Oval 49">
                  <a:extLst>
                    <a:ext uri="{FF2B5EF4-FFF2-40B4-BE49-F238E27FC236}">
                      <a16:creationId xmlns:a16="http://schemas.microsoft.com/office/drawing/2014/main" id="{8A5F0C46-7213-02E0-5F91-DA1B736ADB3F}"/>
                    </a:ext>
                  </a:extLst>
                </p:cNvPr>
                <p:cNvSpPr/>
                <p:nvPr/>
              </p:nvSpPr>
              <p:spPr>
                <a:xfrm>
                  <a:off x="5925032" y="-357423"/>
                  <a:ext cx="574860" cy="574860"/>
                </a:xfrm>
                <a:prstGeom prst="ellipse">
                  <a:avLst/>
                </a:prstGeom>
                <a:gradFill>
                  <a:gsLst>
                    <a:gs pos="80712">
                      <a:srgbClr val="7A75C1"/>
                    </a:gs>
                    <a:gs pos="18000">
                      <a:schemeClr val="bg2"/>
                    </a:gs>
                    <a:gs pos="96000">
                      <a:schemeClr val="accent3"/>
                    </a:gs>
                  </a:gsLst>
                  <a:lin ang="2700000" scaled="1"/>
                </a:gra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1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51" name="Oval 50">
                  <a:extLst>
                    <a:ext uri="{FF2B5EF4-FFF2-40B4-BE49-F238E27FC236}">
                      <a16:creationId xmlns:a16="http://schemas.microsoft.com/office/drawing/2014/main" id="{49742B9D-C1AA-F08F-D619-7B73083B9A7A}"/>
                    </a:ext>
                  </a:extLst>
                </p:cNvPr>
                <p:cNvSpPr/>
                <p:nvPr/>
              </p:nvSpPr>
              <p:spPr>
                <a:xfrm>
                  <a:off x="5959377" y="-323078"/>
                  <a:ext cx="506171" cy="506171"/>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2000" b="1" i="0" u="none" strike="noStrike" kern="1200" cap="none" spc="0" normalizeH="0" baseline="0" noProof="0">
                    <a:ln>
                      <a:noFill/>
                    </a:ln>
                    <a:solidFill>
                      <a:srgbClr val="225B61"/>
                    </a:solidFill>
                    <a:effectLst/>
                    <a:uLnTx/>
                    <a:uFillTx/>
                    <a:latin typeface="Segoe Sans Display"/>
                    <a:ea typeface="+mn-ea"/>
                    <a:cs typeface="Segoe Sans Display Semibold" pitchFamily="2" charset="0"/>
                  </a:endParaRPr>
                </a:p>
              </p:txBody>
            </p:sp>
          </p:grpSp>
          <p:pic>
            <p:nvPicPr>
              <p:cNvPr id="56" name="Graphic 55">
                <a:extLst>
                  <a:ext uri="{FF2B5EF4-FFF2-40B4-BE49-F238E27FC236}">
                    <a16:creationId xmlns:a16="http://schemas.microsoft.com/office/drawing/2014/main" id="{C20F8493-7E17-3381-8A39-83F09E5212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95906" y="-1403381"/>
                <a:ext cx="505038" cy="505038"/>
              </a:xfrm>
              <a:prstGeom prst="rect">
                <a:avLst/>
              </a:prstGeom>
            </p:spPr>
          </p:pic>
        </p:grpSp>
        <p:sp>
          <p:nvSpPr>
            <p:cNvPr id="62" name="Oval 61">
              <a:extLst>
                <a:ext uri="{FF2B5EF4-FFF2-40B4-BE49-F238E27FC236}">
                  <a16:creationId xmlns:a16="http://schemas.microsoft.com/office/drawing/2014/main" id="{E3315DC3-5336-5CFD-F040-BD26E01E659C}"/>
                </a:ext>
              </a:extLst>
            </p:cNvPr>
            <p:cNvSpPr/>
            <p:nvPr/>
          </p:nvSpPr>
          <p:spPr>
            <a:xfrm>
              <a:off x="10461746" y="850899"/>
              <a:ext cx="489966" cy="493776"/>
            </a:xfrm>
            <a:prstGeom prst="ellipse">
              <a:avLst/>
            </a:prstGeom>
            <a:solidFill>
              <a:schemeClr val="bg1">
                <a:lumMod val="50000"/>
                <a:lumOff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Semilight"/>
                <a:ea typeface="+mn-ea"/>
                <a:cs typeface="+mn-cs"/>
              </a:endParaRPr>
            </a:p>
          </p:txBody>
        </p:sp>
      </p:grpSp>
      <p:grpSp>
        <p:nvGrpSpPr>
          <p:cNvPr id="5" name="Group 4">
            <a:extLst>
              <a:ext uri="{FF2B5EF4-FFF2-40B4-BE49-F238E27FC236}">
                <a16:creationId xmlns:a16="http://schemas.microsoft.com/office/drawing/2014/main" id="{8295ADD4-2899-2490-32EC-800DC78F2E77}"/>
              </a:ext>
              <a:ext uri="{C183D7F6-B498-43B3-948B-1728B52AA6E4}">
                <adec:decorative xmlns:adec="http://schemas.microsoft.com/office/drawing/2017/decorative" val="1"/>
              </a:ext>
            </a:extLst>
          </p:cNvPr>
          <p:cNvGrpSpPr/>
          <p:nvPr/>
        </p:nvGrpSpPr>
        <p:grpSpPr>
          <a:xfrm>
            <a:off x="11121009" y="850899"/>
            <a:ext cx="489966" cy="493776"/>
            <a:chOff x="11121009" y="850899"/>
            <a:chExt cx="489966" cy="493776"/>
          </a:xfrm>
        </p:grpSpPr>
        <p:grpSp>
          <p:nvGrpSpPr>
            <p:cNvPr id="60" name="Group 59">
              <a:extLst>
                <a:ext uri="{FF2B5EF4-FFF2-40B4-BE49-F238E27FC236}">
                  <a16:creationId xmlns:a16="http://schemas.microsoft.com/office/drawing/2014/main" id="{A0C3852A-B79D-A4C9-8BD7-6A17363E68F6}"/>
                </a:ext>
              </a:extLst>
            </p:cNvPr>
            <p:cNvGrpSpPr>
              <a:grpSpLocks/>
            </p:cNvGrpSpPr>
            <p:nvPr/>
          </p:nvGrpSpPr>
          <p:grpSpPr>
            <a:xfrm>
              <a:off x="11121009" y="850899"/>
              <a:ext cx="489966" cy="493776"/>
              <a:chOff x="9902549" y="-1530237"/>
              <a:chExt cx="758752" cy="758750"/>
            </a:xfrm>
          </p:grpSpPr>
          <p:grpSp>
            <p:nvGrpSpPr>
              <p:cNvPr id="52" name="Group 51">
                <a:extLst>
                  <a:ext uri="{FF2B5EF4-FFF2-40B4-BE49-F238E27FC236}">
                    <a16:creationId xmlns:a16="http://schemas.microsoft.com/office/drawing/2014/main" id="{542DEE74-1D6D-26C2-1BBE-3A4AFC3F8F39}"/>
                  </a:ext>
                </a:extLst>
              </p:cNvPr>
              <p:cNvGrpSpPr/>
              <p:nvPr/>
            </p:nvGrpSpPr>
            <p:grpSpPr>
              <a:xfrm>
                <a:off x="9902549" y="-1530237"/>
                <a:ext cx="758752" cy="758750"/>
                <a:chOff x="5925032" y="-357423"/>
                <a:chExt cx="574860" cy="574860"/>
              </a:xfrm>
            </p:grpSpPr>
            <p:sp>
              <p:nvSpPr>
                <p:cNvPr id="53" name="Oval 52">
                  <a:extLst>
                    <a:ext uri="{FF2B5EF4-FFF2-40B4-BE49-F238E27FC236}">
                      <a16:creationId xmlns:a16="http://schemas.microsoft.com/office/drawing/2014/main" id="{27C4C3B4-5CB9-248B-5607-40A2045E5DC7}"/>
                    </a:ext>
                  </a:extLst>
                </p:cNvPr>
                <p:cNvSpPr/>
                <p:nvPr/>
              </p:nvSpPr>
              <p:spPr>
                <a:xfrm>
                  <a:off x="5925032" y="-357423"/>
                  <a:ext cx="574860" cy="574860"/>
                </a:xfrm>
                <a:prstGeom prst="ellipse">
                  <a:avLst/>
                </a:prstGeom>
                <a:gradFill>
                  <a:gsLst>
                    <a:gs pos="80712">
                      <a:srgbClr val="7A75C1"/>
                    </a:gs>
                    <a:gs pos="18000">
                      <a:schemeClr val="bg2"/>
                    </a:gs>
                    <a:gs pos="96000">
                      <a:schemeClr val="accent3"/>
                    </a:gs>
                  </a:gsLst>
                  <a:lin ang="2700000" scaled="1"/>
                </a:gra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1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54" name="Oval 53">
                  <a:extLst>
                    <a:ext uri="{FF2B5EF4-FFF2-40B4-BE49-F238E27FC236}">
                      <a16:creationId xmlns:a16="http://schemas.microsoft.com/office/drawing/2014/main" id="{F27D0A35-5860-F7E4-5B59-62D2D03F022C}"/>
                    </a:ext>
                  </a:extLst>
                </p:cNvPr>
                <p:cNvSpPr/>
                <p:nvPr/>
              </p:nvSpPr>
              <p:spPr>
                <a:xfrm>
                  <a:off x="5959377" y="-323078"/>
                  <a:ext cx="506171" cy="506171"/>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2000" b="1" i="0" u="none" strike="noStrike" kern="1200" cap="none" spc="0" normalizeH="0" baseline="0" noProof="0">
                    <a:ln>
                      <a:noFill/>
                    </a:ln>
                    <a:solidFill>
                      <a:srgbClr val="225B61"/>
                    </a:solidFill>
                    <a:effectLst/>
                    <a:uLnTx/>
                    <a:uFillTx/>
                    <a:latin typeface="Segoe Sans Display"/>
                    <a:ea typeface="+mn-ea"/>
                    <a:cs typeface="Segoe Sans Display Semibold" pitchFamily="2" charset="0"/>
                  </a:endParaRPr>
                </a:p>
              </p:txBody>
            </p:sp>
          </p:grpSp>
          <p:pic>
            <p:nvPicPr>
              <p:cNvPr id="57" name="Graphic 56">
                <a:extLst>
                  <a:ext uri="{FF2B5EF4-FFF2-40B4-BE49-F238E27FC236}">
                    <a16:creationId xmlns:a16="http://schemas.microsoft.com/office/drawing/2014/main" id="{DCBE0FDD-BB08-D572-4312-3A1323F612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40016" y="-1392770"/>
                <a:ext cx="483818" cy="483816"/>
              </a:xfrm>
              <a:prstGeom prst="rect">
                <a:avLst/>
              </a:prstGeom>
            </p:spPr>
          </p:pic>
        </p:grpSp>
        <p:sp>
          <p:nvSpPr>
            <p:cNvPr id="63" name="Oval 62">
              <a:extLst>
                <a:ext uri="{FF2B5EF4-FFF2-40B4-BE49-F238E27FC236}">
                  <a16:creationId xmlns:a16="http://schemas.microsoft.com/office/drawing/2014/main" id="{958B6467-BF33-4578-3C2F-FB9A50986717}"/>
                </a:ext>
              </a:extLst>
            </p:cNvPr>
            <p:cNvSpPr/>
            <p:nvPr/>
          </p:nvSpPr>
          <p:spPr>
            <a:xfrm>
              <a:off x="11121009" y="850899"/>
              <a:ext cx="489966" cy="493776"/>
            </a:xfrm>
            <a:prstGeom prst="ellipse">
              <a:avLst/>
            </a:prstGeom>
            <a:solidFill>
              <a:schemeClr val="bg1">
                <a:lumMod val="50000"/>
                <a:lumOff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Semilight"/>
                <a:ea typeface="+mn-ea"/>
                <a:cs typeface="+mn-cs"/>
              </a:endParaRPr>
            </a:p>
          </p:txBody>
        </p:sp>
      </p:grpSp>
      <p:sp>
        <p:nvSpPr>
          <p:cNvPr id="21" name="Rectangle: Diagonal Corners Rounded 20">
            <a:extLst>
              <a:ext uri="{FF2B5EF4-FFF2-40B4-BE49-F238E27FC236}">
                <a16:creationId xmlns:a16="http://schemas.microsoft.com/office/drawing/2014/main" id="{DC31BC79-DA17-0CB8-D595-84454011641C}"/>
              </a:ext>
              <a:ext uri="{C183D7F6-B498-43B3-948B-1728B52AA6E4}">
                <adec:decorative xmlns:adec="http://schemas.microsoft.com/office/drawing/2017/decorative" val="1"/>
              </a:ext>
            </a:extLst>
          </p:cNvPr>
          <p:cNvSpPr/>
          <p:nvPr/>
        </p:nvSpPr>
        <p:spPr>
          <a:xfrm>
            <a:off x="5601777" y="1500330"/>
            <a:ext cx="6009198" cy="4352136"/>
          </a:xfrm>
          <a:prstGeom prst="round2DiagRect">
            <a:avLst>
              <a:gd name="adj1" fmla="val 15201"/>
              <a:gd name="adj2" fmla="val 0"/>
            </a:avLst>
          </a:prstGeom>
          <a:solidFill>
            <a:schemeClr val="bg2">
              <a:lumMod val="20000"/>
              <a:lumOff val="80000"/>
              <a:alpha val="7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4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pic>
        <p:nvPicPr>
          <p:cNvPr id="12" name="Picture 11" descr="A person sitting at a desk working on a computer">
            <a:extLst>
              <a:ext uri="{FF2B5EF4-FFF2-40B4-BE49-F238E27FC236}">
                <a16:creationId xmlns:a16="http://schemas.microsoft.com/office/drawing/2014/main" id="{20B6CAFF-59AC-1195-5C00-FB20F3487AD0}"/>
              </a:ext>
            </a:extLst>
          </p:cNvPr>
          <p:cNvPicPr>
            <a:picLocks/>
          </p:cNvPicPr>
          <p:nvPr/>
        </p:nvPicPr>
        <p:blipFill rotWithShape="1">
          <a:blip r:embed="rId12" cstate="screen">
            <a:extLst>
              <a:ext uri="{28A0092B-C50C-407E-A947-70E740481C1C}">
                <a14:useLocalDpi xmlns:a14="http://schemas.microsoft.com/office/drawing/2010/main"/>
              </a:ext>
            </a:extLst>
          </a:blip>
          <a:srcRect/>
          <a:stretch/>
        </p:blipFill>
        <p:spPr>
          <a:xfrm>
            <a:off x="5735421" y="1634006"/>
            <a:ext cx="5741913" cy="4084786"/>
          </a:xfrm>
          <a:prstGeom prst="round2DiagRect">
            <a:avLst>
              <a:gd name="adj1" fmla="val 13403"/>
              <a:gd name="adj2" fmla="val 0"/>
            </a:avLst>
          </a:prstGeom>
        </p:spPr>
      </p:pic>
      <p:sp>
        <p:nvSpPr>
          <p:cNvPr id="23" name="Slide Number Placeholder 22">
            <a:extLst>
              <a:ext uri="{FF2B5EF4-FFF2-40B4-BE49-F238E27FC236}">
                <a16:creationId xmlns:a16="http://schemas.microsoft.com/office/drawing/2014/main" id="{E126A3A9-DF98-C216-370D-B09FB23CCE37}"/>
              </a:ext>
            </a:extLst>
          </p:cNvPr>
          <p:cNvSpPr>
            <a:spLocks noGrp="1"/>
          </p:cNvSpPr>
          <p:nvPr>
            <p:ph type="sldNum" sz="quarter" idx="11"/>
          </p:nvPr>
        </p:nvSpPr>
        <p:spPr>
          <a:xfrm>
            <a:off x="612571" y="6309519"/>
            <a:ext cx="399288" cy="365125"/>
          </a:xfrm>
          <a:prstGeom prst="rect">
            <a:avLst/>
          </a:prstGeom>
        </p:spPr>
        <p:txBody>
          <a:bodyPr vert="horz" lIns="91440" tIns="45720" rIns="91440" bIns="45720" rtlCol="0" anchor="ctr"/>
          <a:lstStyle>
            <a:defPPr>
              <a:defRPr lang="en-US"/>
            </a:defPPr>
            <a:lvl1pPr marL="0" algn="l" defTabSz="914400" rtl="0" eaLnBrk="1" latinLnBrk="0" hangingPunct="1">
              <a:defRPr lang="en-US"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fld id="{B1356FBF-028C-F74E-A7B4-9B8ED246DD1B}" type="slidenum">
              <a:rPr lang="en-US" smtClean="0"/>
              <a:pPr marL="0" marR="0" lvl="0" indent="0" algn="l" defTabSz="914367"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a:ln>
                <a:noFill/>
              </a:ln>
              <a:solidFill>
                <a:srgbClr val="225B61">
                  <a:tint val="75000"/>
                </a:srgbClr>
              </a:solidFill>
              <a:effectLst/>
              <a:uLnTx/>
              <a:uFillTx/>
              <a:latin typeface="Segoe Sans Small Semilight" pitchFamily="2" charset="0"/>
              <a:ea typeface="+mn-ea"/>
              <a:cs typeface="Segoe Sans Small Semilight" pitchFamily="2" charset="0"/>
            </a:endParaRPr>
          </a:p>
        </p:txBody>
      </p:sp>
      <p:sp>
        <p:nvSpPr>
          <p:cNvPr id="22" name="Footer Placeholder 21">
            <a:extLst>
              <a:ext uri="{FF2B5EF4-FFF2-40B4-BE49-F238E27FC236}">
                <a16:creationId xmlns:a16="http://schemas.microsoft.com/office/drawing/2014/main" id="{A4D335A3-6861-A448-F8B6-B8591684C3B7}"/>
              </a:ext>
            </a:extLst>
          </p:cNvPr>
          <p:cNvSpPr>
            <a:spLocks noGrp="1"/>
          </p:cNvSpPr>
          <p:nvPr>
            <p:ph type="ftr" sz="quarter" idx="10"/>
          </p:nvPr>
        </p:nvSpPr>
        <p:spPr>
          <a:xfrm>
            <a:off x="1011859" y="6309519"/>
            <a:ext cx="2078736" cy="365125"/>
          </a:xfrm>
          <a:prstGeom prst="rect">
            <a:avLst/>
          </a:prstGeom>
        </p:spPr>
        <p:txBody>
          <a:bodyPr vert="horz" lIns="91440" tIns="45720" rIns="91440" bIns="45720" rtlCol="0" anchor="ctr"/>
          <a:lstStyle>
            <a:defPPr>
              <a:defRPr lang="en-US"/>
            </a:defPPr>
            <a:lvl1pPr marL="0" algn="l" defTabSz="914400" rtl="0" eaLnBrk="1" latinLnBrk="0" hangingPunct="1">
              <a:defRPr lang="en-IN"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a:t>Microsoft Fabric</a:t>
            </a:r>
            <a:endParaRPr kumimoji="0" lang="en-US" sz="800" b="0" i="0" u="none" strike="noStrike" kern="1200" cap="none" spc="0" normalizeH="0" baseline="0" noProof="0">
              <a:ln>
                <a:noFill/>
              </a:ln>
              <a:solidFill>
                <a:srgbClr val="225B61">
                  <a:tint val="75000"/>
                </a:srgbClr>
              </a:solidFill>
              <a:effectLst/>
              <a:uLnTx/>
              <a:uFillTx/>
              <a:latin typeface="Segoe Sans Small Semilight" pitchFamily="2" charset="0"/>
              <a:ea typeface="+mn-ea"/>
              <a:cs typeface="Segoe Sans Small Semilight" pitchFamily="2" charset="0"/>
            </a:endParaRPr>
          </a:p>
        </p:txBody>
      </p:sp>
    </p:spTree>
    <p:extLst>
      <p:ext uri="{BB962C8B-B14F-4D97-AF65-F5344CB8AC3E}">
        <p14:creationId xmlns:p14="http://schemas.microsoft.com/office/powerpoint/2010/main" val="23880772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73">
            <a:extLst>
              <a:ext uri="{FF2B5EF4-FFF2-40B4-BE49-F238E27FC236}">
                <a16:creationId xmlns:a16="http://schemas.microsoft.com/office/drawing/2014/main" id="{2C7491D0-7AE6-D8CA-9299-D0CFAD4B22FB}"/>
              </a:ext>
            </a:extLst>
          </p:cNvPr>
          <p:cNvSpPr>
            <a:spLocks noGrp="1"/>
          </p:cNvSpPr>
          <p:nvPr>
            <p:ph type="title"/>
          </p:nvPr>
        </p:nvSpPr>
        <p:spPr>
          <a:xfrm>
            <a:off x="581025" y="365125"/>
            <a:ext cx="11029949" cy="549275"/>
          </a:xfrm>
        </p:spPr>
        <p:txBody>
          <a:bodyPr/>
          <a:lstStyle/>
          <a:p>
            <a:r>
              <a:rPr lang="en-US" noProof="0"/>
              <a:t>Empower every business user</a:t>
            </a:r>
            <a:endParaRPr lang="en-US"/>
          </a:p>
        </p:txBody>
      </p:sp>
      <p:pic>
        <p:nvPicPr>
          <p:cNvPr id="12" name="Picture 11">
            <a:extLst>
              <a:ext uri="{FF2B5EF4-FFF2-40B4-BE49-F238E27FC236}">
                <a16:creationId xmlns:a16="http://schemas.microsoft.com/office/drawing/2014/main" id="{64B76C54-585A-B01A-E95C-9D86B086AAE1}"/>
              </a:ext>
              <a:ext uri="{C183D7F6-B498-43B3-948B-1728B52AA6E4}">
                <adec:decorative xmlns:adec="http://schemas.microsoft.com/office/drawing/2017/decorative" val="1"/>
              </a:ext>
            </a:extLst>
          </p:cNvPr>
          <p:cNvPicPr>
            <a:picLocks noChangeAspect="1"/>
          </p:cNvPicPr>
          <p:nvPr/>
        </p:nvPicPr>
        <p:blipFill rotWithShape="1">
          <a:blip r:embed="rId3" cstate="screen">
            <a:alphaModFix amt="62000"/>
            <a:extLst>
              <a:ext uri="{28A0092B-C50C-407E-A947-70E740481C1C}">
                <a14:useLocalDpi xmlns:a14="http://schemas.microsoft.com/office/drawing/2010/main"/>
              </a:ext>
            </a:extLst>
          </a:blip>
          <a:srcRect/>
          <a:stretch/>
        </p:blipFill>
        <p:spPr>
          <a:xfrm flipV="1">
            <a:off x="8334651" y="0"/>
            <a:ext cx="3857349" cy="6050762"/>
          </a:xfrm>
          <a:prstGeom prst="rect">
            <a:avLst/>
          </a:prstGeom>
        </p:spPr>
      </p:pic>
      <p:sp>
        <p:nvSpPr>
          <p:cNvPr id="3" name="Subtitle 1">
            <a:extLst>
              <a:ext uri="{FF2B5EF4-FFF2-40B4-BE49-F238E27FC236}">
                <a16:creationId xmlns:a16="http://schemas.microsoft.com/office/drawing/2014/main" id="{5E4E1264-5196-A874-75E0-04ED572D9248}"/>
              </a:ext>
            </a:extLst>
          </p:cNvPr>
          <p:cNvSpPr txBox="1">
            <a:spLocks/>
          </p:cNvSpPr>
          <p:nvPr/>
        </p:nvSpPr>
        <p:spPr>
          <a:xfrm>
            <a:off x="581024" y="1500330"/>
            <a:ext cx="4789261" cy="1009690"/>
          </a:xfrm>
          <a:prstGeom prst="rect">
            <a:avLst/>
          </a:prstGeom>
        </p:spPr>
        <p:txBody>
          <a:bodyPr lIns="0" tIns="0" rIns="0" bIns="0">
            <a:noAutofit/>
          </a:bodyPr>
          <a:lstStyle>
            <a:defPPr>
              <a:defRPr lang="en-US"/>
            </a:defPPr>
            <a:lvl1pPr indent="0">
              <a:lnSpc>
                <a:spcPct val="100000"/>
              </a:lnSpc>
              <a:spcBef>
                <a:spcPts val="1000"/>
              </a:spcBef>
              <a:buFont typeface="Arial" panose="020B0604020202020204" pitchFamily="34" charset="0"/>
              <a:buNone/>
              <a:defRPr sz="2200" b="0" i="0">
                <a:latin typeface="+mj-lt"/>
                <a:ea typeface="+mj-ea"/>
                <a:cs typeface="Segoe Sans Display Semibold" pitchFamily="2" charset="0"/>
              </a:defRPr>
            </a:lvl1pPr>
            <a:lvl2pPr indent="0" algn="ctr">
              <a:lnSpc>
                <a:spcPct val="90000"/>
              </a:lnSpc>
              <a:spcBef>
                <a:spcPts val="500"/>
              </a:spcBef>
              <a:buFont typeface="Arial" panose="020B0604020202020204" pitchFamily="34" charset="0"/>
              <a:buNone/>
              <a:defRPr sz="2000" b="0" i="0">
                <a:solidFill>
                  <a:schemeClr val="accent1"/>
                </a:solidFill>
                <a:latin typeface="Segoe UI" panose="020B0502040204020203" pitchFamily="34" charset="0"/>
                <a:cs typeface="Segoe UI" panose="020B0502040204020203" pitchFamily="34" charset="0"/>
              </a:defRPr>
            </a:lvl2pPr>
            <a:lvl3pPr indent="0" algn="ctr">
              <a:lnSpc>
                <a:spcPct val="90000"/>
              </a:lnSpc>
              <a:spcBef>
                <a:spcPts val="500"/>
              </a:spcBef>
              <a:buFont typeface="Arial" panose="020B0604020202020204" pitchFamily="34" charset="0"/>
              <a:buNone/>
              <a:defRPr b="0" i="0">
                <a:solidFill>
                  <a:schemeClr val="accent1"/>
                </a:solidFill>
                <a:latin typeface="Segoe UI" panose="020B0502040204020203" pitchFamily="34" charset="0"/>
                <a:cs typeface="Segoe UI" panose="020B0502040204020203" pitchFamily="34" charset="0"/>
              </a:defRPr>
            </a:lvl3pPr>
            <a:lvl4pPr indent="0" algn="ctr">
              <a:lnSpc>
                <a:spcPct val="90000"/>
              </a:lnSpc>
              <a:spcBef>
                <a:spcPts val="500"/>
              </a:spcBef>
              <a:buFont typeface="Arial" panose="020B0604020202020204" pitchFamily="34" charset="0"/>
              <a:buNone/>
              <a:defRPr sz="1600" b="0" i="0">
                <a:solidFill>
                  <a:schemeClr val="accent1"/>
                </a:solidFill>
                <a:latin typeface="Segoe UI" panose="020B0502040204020203" pitchFamily="34" charset="0"/>
                <a:cs typeface="Segoe UI" panose="020B0502040204020203" pitchFamily="34" charset="0"/>
              </a:defRPr>
            </a:lvl4pPr>
            <a:lvl5pPr indent="0" algn="ctr">
              <a:lnSpc>
                <a:spcPct val="90000"/>
              </a:lnSpc>
              <a:spcBef>
                <a:spcPts val="500"/>
              </a:spcBef>
              <a:buFont typeface="Arial" panose="020B0604020202020204" pitchFamily="34" charset="0"/>
              <a:buNone/>
              <a:defRPr sz="1600" b="0" i="0">
                <a:solidFill>
                  <a:schemeClr val="accent1"/>
                </a:solidFill>
                <a:latin typeface="Segoe UI" panose="020B0502040204020203" pitchFamily="34" charset="0"/>
                <a:cs typeface="Segoe UI" panose="020B0502040204020203" pitchFamily="34" charset="0"/>
              </a:defRPr>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225B61"/>
                </a:solidFill>
                <a:effectLst/>
                <a:uLnTx/>
                <a:uFillTx/>
                <a:latin typeface="Segoe Sans Display"/>
                <a:ea typeface="+mj-ea"/>
                <a:cs typeface="Segoe Sans Display Semibold" pitchFamily="2" charset="0"/>
              </a:rPr>
              <a:t>Empower everyone to uncover insights with the data they need, easy-to-use tools, and visuals embedded in the Microsoft 365 apps they use everyday </a:t>
            </a:r>
          </a:p>
        </p:txBody>
      </p:sp>
      <p:sp>
        <p:nvSpPr>
          <p:cNvPr id="2" name="Text Placeholder 2">
            <a:extLst>
              <a:ext uri="{FF2B5EF4-FFF2-40B4-BE49-F238E27FC236}">
                <a16:creationId xmlns:a16="http://schemas.microsoft.com/office/drawing/2014/main" id="{C2FDC8B1-E253-80F0-9DB5-A8C844E07DD4}"/>
              </a:ext>
            </a:extLst>
          </p:cNvPr>
          <p:cNvSpPr txBox="1">
            <a:spLocks/>
          </p:cNvSpPr>
          <p:nvPr/>
        </p:nvSpPr>
        <p:spPr>
          <a:xfrm>
            <a:off x="581025" y="2907191"/>
            <a:ext cx="4810125" cy="2523768"/>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488" marR="0" lvl="0" indent="-2301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egoe Sans Text Semilight"/>
                <a:ea typeface="+mn-ea"/>
                <a:cs typeface="Segoe Sans Display Semibold" pitchFamily="2" charset="0"/>
              </a:rPr>
              <a:t>Quickly go from data in a lakehouse to insights</a:t>
            </a:r>
            <a:br>
              <a:rPr kumimoji="0" lang="en-US" sz="1600" b="0" i="0" u="none" strike="noStrike" kern="1200" cap="none" spc="0" normalizeH="0" baseline="0" noProof="0" dirty="0">
                <a:ln>
                  <a:noFill/>
                </a:ln>
                <a:solidFill>
                  <a:srgbClr val="000000"/>
                </a:solidFill>
                <a:effectLst/>
                <a:uLnTx/>
                <a:uFillTx/>
                <a:latin typeface="Segoe Sans Text Semilight"/>
                <a:ea typeface="+mn-ea"/>
                <a:cs typeface="Segoe Sans Display Semibold" pitchFamily="2" charset="0"/>
              </a:rPr>
            </a:br>
            <a:r>
              <a:rPr kumimoji="0" lang="en-US" sz="1600" b="0" i="0" u="none" strike="noStrike" kern="1200" cap="none" spc="0" normalizeH="0" baseline="0" noProof="0" dirty="0">
                <a:ln>
                  <a:noFill/>
                </a:ln>
                <a:solidFill>
                  <a:srgbClr val="000000"/>
                </a:solidFill>
                <a:effectLst/>
                <a:uLnTx/>
                <a:uFillTx/>
                <a:latin typeface="Segoe Sans Text Semilight"/>
                <a:ea typeface="+mn-ea"/>
                <a:cs typeface="Segoe Sans Display Semibold" pitchFamily="2" charset="0"/>
              </a:rPr>
              <a:t>in the hands of your business users </a:t>
            </a:r>
          </a:p>
          <a:p>
            <a:pPr marL="344488" marR="0" lvl="0" indent="-2301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egoe Sans Text Semilight"/>
                <a:ea typeface="+mn-ea"/>
                <a:cs typeface="Segoe Sans Display Semibold" pitchFamily="2" charset="0"/>
              </a:rPr>
              <a:t>Save time for analysts and provide up-to-date insights with Direct Lake mode, a blazing fast,</a:t>
            </a:r>
            <a:br>
              <a:rPr kumimoji="0" lang="en-US" sz="1600" b="0" i="0" u="none" strike="noStrike" kern="1200" cap="none" spc="0" normalizeH="0" baseline="0" noProof="0" dirty="0">
                <a:ln>
                  <a:noFill/>
                </a:ln>
                <a:solidFill>
                  <a:srgbClr val="000000"/>
                </a:solidFill>
                <a:effectLst/>
                <a:uLnTx/>
                <a:uFillTx/>
                <a:latin typeface="Segoe Sans Text Semilight"/>
                <a:ea typeface="+mn-ea"/>
                <a:cs typeface="Segoe Sans Display Semibold" pitchFamily="2" charset="0"/>
              </a:rPr>
            </a:br>
            <a:r>
              <a:rPr kumimoji="0" lang="en-US" sz="1600" b="0" i="0" u="none" strike="noStrike" kern="1200" cap="none" spc="0" normalizeH="0" baseline="0" noProof="0" dirty="0">
                <a:ln>
                  <a:noFill/>
                </a:ln>
                <a:solidFill>
                  <a:srgbClr val="000000"/>
                </a:solidFill>
                <a:effectLst/>
                <a:uLnTx/>
                <a:uFillTx/>
                <a:latin typeface="Segoe Sans Text Semilight"/>
                <a:ea typeface="+mn-ea"/>
                <a:cs typeface="Segoe Sans Display Semibold" pitchFamily="2" charset="0"/>
              </a:rPr>
              <a:t>real-time connection to your data in OneLake </a:t>
            </a:r>
          </a:p>
          <a:p>
            <a:pPr marL="344488" marR="0" lvl="0" indent="-2301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egoe Sans Text Semilight"/>
                <a:ea typeface="+mn-ea"/>
                <a:cs typeface="Segoe Sans Display Semibold" pitchFamily="2" charset="0"/>
              </a:rPr>
              <a:t>Foster a data-driven culture by seamlessly and securely embedded insights into Teams, Excel, PowerPoint, Outlook, and more with native integration</a:t>
            </a:r>
          </a:p>
        </p:txBody>
      </p:sp>
      <p:grpSp>
        <p:nvGrpSpPr>
          <p:cNvPr id="31" name="Group 30">
            <a:extLst>
              <a:ext uri="{FF2B5EF4-FFF2-40B4-BE49-F238E27FC236}">
                <a16:creationId xmlns:a16="http://schemas.microsoft.com/office/drawing/2014/main" id="{67F37CDB-EF87-CC97-135F-1DB6520DED3A}"/>
              </a:ext>
              <a:ext uri="{C183D7F6-B498-43B3-948B-1728B52AA6E4}">
                <adec:decorative xmlns:adec="http://schemas.microsoft.com/office/drawing/2017/decorative" val="1"/>
              </a:ext>
            </a:extLst>
          </p:cNvPr>
          <p:cNvGrpSpPr/>
          <p:nvPr/>
        </p:nvGrpSpPr>
        <p:grpSpPr>
          <a:xfrm>
            <a:off x="9143222" y="850899"/>
            <a:ext cx="489966" cy="493776"/>
            <a:chOff x="9143222" y="850899"/>
            <a:chExt cx="489966" cy="493776"/>
          </a:xfrm>
        </p:grpSpPr>
        <p:grpSp>
          <p:nvGrpSpPr>
            <p:cNvPr id="28" name="Group 27">
              <a:extLst>
                <a:ext uri="{FF2B5EF4-FFF2-40B4-BE49-F238E27FC236}">
                  <a16:creationId xmlns:a16="http://schemas.microsoft.com/office/drawing/2014/main" id="{E105E6FF-32AE-34D4-2B3A-3D13D53136D7}"/>
                </a:ext>
              </a:extLst>
            </p:cNvPr>
            <p:cNvGrpSpPr>
              <a:grpSpLocks/>
            </p:cNvGrpSpPr>
            <p:nvPr/>
          </p:nvGrpSpPr>
          <p:grpSpPr>
            <a:xfrm>
              <a:off x="9143222" y="850899"/>
              <a:ext cx="489966" cy="493776"/>
              <a:chOff x="5925032" y="-357423"/>
              <a:chExt cx="574860" cy="574860"/>
            </a:xfrm>
          </p:grpSpPr>
          <p:sp>
            <p:nvSpPr>
              <p:cNvPr id="29" name="Oval 28">
                <a:extLst>
                  <a:ext uri="{FF2B5EF4-FFF2-40B4-BE49-F238E27FC236}">
                    <a16:creationId xmlns:a16="http://schemas.microsoft.com/office/drawing/2014/main" id="{1E82364A-6091-B863-F883-D769DF886F9C}"/>
                  </a:ext>
                </a:extLst>
              </p:cNvPr>
              <p:cNvSpPr/>
              <p:nvPr/>
            </p:nvSpPr>
            <p:spPr>
              <a:xfrm>
                <a:off x="5925032" y="-357423"/>
                <a:ext cx="574860" cy="574860"/>
              </a:xfrm>
              <a:prstGeom prst="ellipse">
                <a:avLst/>
              </a:prstGeom>
              <a:gradFill>
                <a:gsLst>
                  <a:gs pos="80712">
                    <a:srgbClr val="7A75C1"/>
                  </a:gs>
                  <a:gs pos="18000">
                    <a:schemeClr val="bg2"/>
                  </a:gs>
                  <a:gs pos="96000">
                    <a:schemeClr val="accent3"/>
                  </a:gs>
                </a:gsLst>
                <a:lin ang="2700000" scaled="1"/>
              </a:gra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1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30" name="Oval 29">
                <a:extLst>
                  <a:ext uri="{FF2B5EF4-FFF2-40B4-BE49-F238E27FC236}">
                    <a16:creationId xmlns:a16="http://schemas.microsoft.com/office/drawing/2014/main" id="{155D3F4C-1F84-04B8-D10D-40C4DBF93F74}"/>
                  </a:ext>
                </a:extLst>
              </p:cNvPr>
              <p:cNvSpPr/>
              <p:nvPr/>
            </p:nvSpPr>
            <p:spPr>
              <a:xfrm>
                <a:off x="5959377" y="-323078"/>
                <a:ext cx="506171" cy="506171"/>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2000" b="1" i="0" u="none" strike="noStrike" kern="1200" cap="none" spc="0" normalizeH="0" baseline="0" noProof="0">
                  <a:ln>
                    <a:noFill/>
                  </a:ln>
                  <a:solidFill>
                    <a:srgbClr val="225B61"/>
                  </a:solidFill>
                  <a:effectLst/>
                  <a:uLnTx/>
                  <a:uFillTx/>
                  <a:latin typeface="Segoe Sans Display"/>
                  <a:ea typeface="+mn-ea"/>
                  <a:cs typeface="Segoe Sans Display Semibold" pitchFamily="2" charset="0"/>
                </a:endParaRPr>
              </a:p>
            </p:txBody>
          </p:sp>
        </p:grpSp>
        <p:pic>
          <p:nvPicPr>
            <p:cNvPr id="47" name="Graphic 46">
              <a:extLst>
                <a:ext uri="{FF2B5EF4-FFF2-40B4-BE49-F238E27FC236}">
                  <a16:creationId xmlns:a16="http://schemas.microsoft.com/office/drawing/2014/main" id="{F536AF5E-2F1E-C532-EF06-203FC7EC61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54737" y="959793"/>
              <a:ext cx="266937" cy="275989"/>
            </a:xfrm>
            <a:prstGeom prst="rect">
              <a:avLst/>
            </a:prstGeom>
          </p:spPr>
        </p:pic>
        <p:sp>
          <p:nvSpPr>
            <p:cNvPr id="48" name="Oval 47">
              <a:extLst>
                <a:ext uri="{FF2B5EF4-FFF2-40B4-BE49-F238E27FC236}">
                  <a16:creationId xmlns:a16="http://schemas.microsoft.com/office/drawing/2014/main" id="{6BDCB32C-EAC8-18F6-7F93-1AFCE835D561}"/>
                </a:ext>
              </a:extLst>
            </p:cNvPr>
            <p:cNvSpPr/>
            <p:nvPr/>
          </p:nvSpPr>
          <p:spPr>
            <a:xfrm>
              <a:off x="9143222" y="850899"/>
              <a:ext cx="489966" cy="493776"/>
            </a:xfrm>
            <a:prstGeom prst="ellipse">
              <a:avLst/>
            </a:prstGeom>
            <a:solidFill>
              <a:schemeClr val="bg1">
                <a:lumMod val="50000"/>
                <a:lumOff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Semilight"/>
                <a:ea typeface="+mn-ea"/>
                <a:cs typeface="+mn-cs"/>
              </a:endParaRPr>
            </a:p>
          </p:txBody>
        </p:sp>
      </p:grpSp>
      <p:grpSp>
        <p:nvGrpSpPr>
          <p:cNvPr id="51" name="Group 50">
            <a:extLst>
              <a:ext uri="{FF2B5EF4-FFF2-40B4-BE49-F238E27FC236}">
                <a16:creationId xmlns:a16="http://schemas.microsoft.com/office/drawing/2014/main" id="{E940F3D2-729E-5A91-3A56-C4B68E203E08}"/>
              </a:ext>
              <a:ext uri="{C183D7F6-B498-43B3-948B-1728B52AA6E4}">
                <adec:decorative xmlns:adec="http://schemas.microsoft.com/office/drawing/2017/decorative" val="1"/>
              </a:ext>
            </a:extLst>
          </p:cNvPr>
          <p:cNvGrpSpPr/>
          <p:nvPr/>
        </p:nvGrpSpPr>
        <p:grpSpPr>
          <a:xfrm>
            <a:off x="9802483" y="850899"/>
            <a:ext cx="489966" cy="493776"/>
            <a:chOff x="9802483" y="850899"/>
            <a:chExt cx="489966" cy="493776"/>
          </a:xfrm>
        </p:grpSpPr>
        <p:grpSp>
          <p:nvGrpSpPr>
            <p:cNvPr id="42" name="Group 41">
              <a:extLst>
                <a:ext uri="{FF2B5EF4-FFF2-40B4-BE49-F238E27FC236}">
                  <a16:creationId xmlns:a16="http://schemas.microsoft.com/office/drawing/2014/main" id="{086718A6-A560-7641-D33C-E3465DAD463A}"/>
                </a:ext>
              </a:extLst>
            </p:cNvPr>
            <p:cNvGrpSpPr>
              <a:grpSpLocks/>
            </p:cNvGrpSpPr>
            <p:nvPr/>
          </p:nvGrpSpPr>
          <p:grpSpPr>
            <a:xfrm>
              <a:off x="9802483" y="850899"/>
              <a:ext cx="489966" cy="493776"/>
              <a:chOff x="4435548" y="-1530237"/>
              <a:chExt cx="758752" cy="758750"/>
            </a:xfrm>
          </p:grpSpPr>
          <p:grpSp>
            <p:nvGrpSpPr>
              <p:cNvPr id="43" name="Group 42">
                <a:extLst>
                  <a:ext uri="{FF2B5EF4-FFF2-40B4-BE49-F238E27FC236}">
                    <a16:creationId xmlns:a16="http://schemas.microsoft.com/office/drawing/2014/main" id="{53B32D38-D5FC-22AF-BEB9-B5FDD963EA00}"/>
                  </a:ext>
                </a:extLst>
              </p:cNvPr>
              <p:cNvGrpSpPr/>
              <p:nvPr/>
            </p:nvGrpSpPr>
            <p:grpSpPr>
              <a:xfrm>
                <a:off x="4435548" y="-1530237"/>
                <a:ext cx="758752" cy="758750"/>
                <a:chOff x="5925032" y="-357423"/>
                <a:chExt cx="574860" cy="574860"/>
              </a:xfrm>
            </p:grpSpPr>
            <p:sp>
              <p:nvSpPr>
                <p:cNvPr id="45" name="Oval 44">
                  <a:extLst>
                    <a:ext uri="{FF2B5EF4-FFF2-40B4-BE49-F238E27FC236}">
                      <a16:creationId xmlns:a16="http://schemas.microsoft.com/office/drawing/2014/main" id="{4074D0DB-73DF-F75C-1B10-A211CB42B744}"/>
                    </a:ext>
                  </a:extLst>
                </p:cNvPr>
                <p:cNvSpPr/>
                <p:nvPr/>
              </p:nvSpPr>
              <p:spPr>
                <a:xfrm>
                  <a:off x="5925032" y="-357423"/>
                  <a:ext cx="574860" cy="574860"/>
                </a:xfrm>
                <a:prstGeom prst="ellipse">
                  <a:avLst/>
                </a:prstGeom>
                <a:gradFill>
                  <a:gsLst>
                    <a:gs pos="80712">
                      <a:srgbClr val="7A75C1"/>
                    </a:gs>
                    <a:gs pos="18000">
                      <a:schemeClr val="bg2"/>
                    </a:gs>
                    <a:gs pos="96000">
                      <a:schemeClr val="accent3"/>
                    </a:gs>
                  </a:gsLst>
                  <a:lin ang="2700000" scaled="1"/>
                </a:gra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1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46" name="Oval 45">
                  <a:extLst>
                    <a:ext uri="{FF2B5EF4-FFF2-40B4-BE49-F238E27FC236}">
                      <a16:creationId xmlns:a16="http://schemas.microsoft.com/office/drawing/2014/main" id="{5E81EFAE-F1BB-6E62-F7C0-BC3DFAD36C67}"/>
                    </a:ext>
                  </a:extLst>
                </p:cNvPr>
                <p:cNvSpPr/>
                <p:nvPr/>
              </p:nvSpPr>
              <p:spPr>
                <a:xfrm>
                  <a:off x="5959377" y="-323078"/>
                  <a:ext cx="506171" cy="506171"/>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2000" b="1" i="0" u="none" strike="noStrike" kern="1200" cap="none" spc="0" normalizeH="0" baseline="0" noProof="0">
                    <a:ln>
                      <a:noFill/>
                    </a:ln>
                    <a:solidFill>
                      <a:srgbClr val="225B61"/>
                    </a:solidFill>
                    <a:effectLst/>
                    <a:uLnTx/>
                    <a:uFillTx/>
                    <a:latin typeface="Segoe Sans Display"/>
                    <a:ea typeface="+mn-ea"/>
                    <a:cs typeface="Segoe Sans Display Semibold" pitchFamily="2" charset="0"/>
                  </a:endParaRPr>
                </a:p>
              </p:txBody>
            </p:sp>
          </p:grpSp>
          <p:pic>
            <p:nvPicPr>
              <p:cNvPr id="44" name="Graphic 43">
                <a:extLst>
                  <a:ext uri="{FF2B5EF4-FFF2-40B4-BE49-F238E27FC236}">
                    <a16:creationId xmlns:a16="http://schemas.microsoft.com/office/drawing/2014/main" id="{2CA92A32-430B-D927-3346-D3C86CA2CC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93672" y="-1372114"/>
                <a:ext cx="442504" cy="442504"/>
              </a:xfrm>
              <a:prstGeom prst="rect">
                <a:avLst/>
              </a:prstGeom>
            </p:spPr>
          </p:pic>
        </p:grpSp>
        <p:sp>
          <p:nvSpPr>
            <p:cNvPr id="49" name="Oval 48">
              <a:extLst>
                <a:ext uri="{FF2B5EF4-FFF2-40B4-BE49-F238E27FC236}">
                  <a16:creationId xmlns:a16="http://schemas.microsoft.com/office/drawing/2014/main" id="{F47D1B63-7094-D888-882A-179961748A5E}"/>
                </a:ext>
              </a:extLst>
            </p:cNvPr>
            <p:cNvSpPr/>
            <p:nvPr/>
          </p:nvSpPr>
          <p:spPr>
            <a:xfrm>
              <a:off x="9802483" y="850899"/>
              <a:ext cx="489966" cy="493776"/>
            </a:xfrm>
            <a:prstGeom prst="ellipse">
              <a:avLst/>
            </a:prstGeom>
            <a:solidFill>
              <a:schemeClr val="bg1">
                <a:lumMod val="50000"/>
                <a:lumOff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Semilight"/>
                <a:ea typeface="+mn-ea"/>
                <a:cs typeface="+mn-cs"/>
              </a:endParaRPr>
            </a:p>
          </p:txBody>
        </p:sp>
      </p:grpSp>
      <p:grpSp>
        <p:nvGrpSpPr>
          <p:cNvPr id="32" name="Group 31" descr="Icon of three people">
            <a:extLst>
              <a:ext uri="{FF2B5EF4-FFF2-40B4-BE49-F238E27FC236}">
                <a16:creationId xmlns:a16="http://schemas.microsoft.com/office/drawing/2014/main" id="{2D51D04D-DADA-686B-32FE-C837DE77BDAD}"/>
              </a:ext>
            </a:extLst>
          </p:cNvPr>
          <p:cNvGrpSpPr>
            <a:grpSpLocks/>
          </p:cNvGrpSpPr>
          <p:nvPr/>
        </p:nvGrpSpPr>
        <p:grpSpPr>
          <a:xfrm>
            <a:off x="10461746" y="850899"/>
            <a:ext cx="489966" cy="493776"/>
            <a:chOff x="7169049" y="-1530237"/>
            <a:chExt cx="758752" cy="758750"/>
          </a:xfrm>
        </p:grpSpPr>
        <p:grpSp>
          <p:nvGrpSpPr>
            <p:cNvPr id="33" name="Group 32">
              <a:extLst>
                <a:ext uri="{FF2B5EF4-FFF2-40B4-BE49-F238E27FC236}">
                  <a16:creationId xmlns:a16="http://schemas.microsoft.com/office/drawing/2014/main" id="{ADC4B87F-238B-26C7-355E-FBE7CBCBAD15}"/>
                </a:ext>
              </a:extLst>
            </p:cNvPr>
            <p:cNvGrpSpPr/>
            <p:nvPr/>
          </p:nvGrpSpPr>
          <p:grpSpPr>
            <a:xfrm>
              <a:off x="7169049" y="-1530237"/>
              <a:ext cx="758752" cy="758750"/>
              <a:chOff x="5925032" y="-357423"/>
              <a:chExt cx="574860" cy="574860"/>
            </a:xfrm>
          </p:grpSpPr>
          <p:sp>
            <p:nvSpPr>
              <p:cNvPr id="35" name="Oval 34">
                <a:extLst>
                  <a:ext uri="{FF2B5EF4-FFF2-40B4-BE49-F238E27FC236}">
                    <a16:creationId xmlns:a16="http://schemas.microsoft.com/office/drawing/2014/main" id="{1BCCDE5C-21BA-6BD1-466F-49A8DDB34090}"/>
                  </a:ext>
                </a:extLst>
              </p:cNvPr>
              <p:cNvSpPr/>
              <p:nvPr/>
            </p:nvSpPr>
            <p:spPr>
              <a:xfrm>
                <a:off x="5925032" y="-357423"/>
                <a:ext cx="574860" cy="574860"/>
              </a:xfrm>
              <a:prstGeom prst="ellipse">
                <a:avLst/>
              </a:prstGeom>
              <a:gradFill>
                <a:gsLst>
                  <a:gs pos="80712">
                    <a:srgbClr val="7A75C1"/>
                  </a:gs>
                  <a:gs pos="18000">
                    <a:schemeClr val="bg2"/>
                  </a:gs>
                  <a:gs pos="96000">
                    <a:schemeClr val="accent3"/>
                  </a:gs>
                </a:gsLst>
                <a:lin ang="2700000" scaled="1"/>
              </a:gra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1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36" name="Oval 35">
                <a:extLst>
                  <a:ext uri="{FF2B5EF4-FFF2-40B4-BE49-F238E27FC236}">
                    <a16:creationId xmlns:a16="http://schemas.microsoft.com/office/drawing/2014/main" id="{E482DC48-C783-7495-0AE6-9DC2C682092D}"/>
                  </a:ext>
                </a:extLst>
              </p:cNvPr>
              <p:cNvSpPr/>
              <p:nvPr/>
            </p:nvSpPr>
            <p:spPr>
              <a:xfrm>
                <a:off x="5959377" y="-323078"/>
                <a:ext cx="506171" cy="506171"/>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2000" b="1" i="0" u="none" strike="noStrike" kern="1200" cap="none" spc="0" normalizeH="0" baseline="0" noProof="0">
                  <a:ln>
                    <a:noFill/>
                  </a:ln>
                  <a:solidFill>
                    <a:srgbClr val="225B61"/>
                  </a:solidFill>
                  <a:effectLst/>
                  <a:uLnTx/>
                  <a:uFillTx/>
                  <a:latin typeface="Segoe Sans Display"/>
                  <a:ea typeface="+mn-ea"/>
                  <a:cs typeface="Segoe Sans Display Semibold" pitchFamily="2" charset="0"/>
                </a:endParaRPr>
              </a:p>
            </p:txBody>
          </p:sp>
        </p:grpSp>
        <p:pic>
          <p:nvPicPr>
            <p:cNvPr id="34" name="Graphic 33">
              <a:extLst>
                <a:ext uri="{FF2B5EF4-FFF2-40B4-BE49-F238E27FC236}">
                  <a16:creationId xmlns:a16="http://schemas.microsoft.com/office/drawing/2014/main" id="{918B5D2E-4092-A1A8-F774-6A6F05B436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95906" y="-1403381"/>
              <a:ext cx="505038" cy="505038"/>
            </a:xfrm>
            <a:prstGeom prst="rect">
              <a:avLst/>
            </a:prstGeom>
          </p:spPr>
        </p:pic>
      </p:grpSp>
      <p:grpSp>
        <p:nvGrpSpPr>
          <p:cNvPr id="26" name="Group 25">
            <a:extLst>
              <a:ext uri="{FF2B5EF4-FFF2-40B4-BE49-F238E27FC236}">
                <a16:creationId xmlns:a16="http://schemas.microsoft.com/office/drawing/2014/main" id="{0BE32CF9-A6E7-0B06-7260-44F4B9F6B0AC}"/>
              </a:ext>
              <a:ext uri="{C183D7F6-B498-43B3-948B-1728B52AA6E4}">
                <adec:decorative xmlns:adec="http://schemas.microsoft.com/office/drawing/2017/decorative" val="1"/>
              </a:ext>
            </a:extLst>
          </p:cNvPr>
          <p:cNvGrpSpPr/>
          <p:nvPr/>
        </p:nvGrpSpPr>
        <p:grpSpPr>
          <a:xfrm>
            <a:off x="11121009" y="850899"/>
            <a:ext cx="489966" cy="493776"/>
            <a:chOff x="11121009" y="850899"/>
            <a:chExt cx="489966" cy="493776"/>
          </a:xfrm>
        </p:grpSpPr>
        <p:grpSp>
          <p:nvGrpSpPr>
            <p:cNvPr id="37" name="Group 36">
              <a:extLst>
                <a:ext uri="{FF2B5EF4-FFF2-40B4-BE49-F238E27FC236}">
                  <a16:creationId xmlns:a16="http://schemas.microsoft.com/office/drawing/2014/main" id="{3D4DE7CF-341C-5311-08C2-0B7EE725ECE2}"/>
                </a:ext>
              </a:extLst>
            </p:cNvPr>
            <p:cNvGrpSpPr>
              <a:grpSpLocks/>
            </p:cNvGrpSpPr>
            <p:nvPr/>
          </p:nvGrpSpPr>
          <p:grpSpPr>
            <a:xfrm>
              <a:off x="11121009" y="850899"/>
              <a:ext cx="489966" cy="493776"/>
              <a:chOff x="9902549" y="-1530237"/>
              <a:chExt cx="758752" cy="758750"/>
            </a:xfrm>
          </p:grpSpPr>
          <p:grpSp>
            <p:nvGrpSpPr>
              <p:cNvPr id="38" name="Group 37">
                <a:extLst>
                  <a:ext uri="{FF2B5EF4-FFF2-40B4-BE49-F238E27FC236}">
                    <a16:creationId xmlns:a16="http://schemas.microsoft.com/office/drawing/2014/main" id="{737F190F-595D-8B6A-3835-CF56A5D15428}"/>
                  </a:ext>
                </a:extLst>
              </p:cNvPr>
              <p:cNvGrpSpPr/>
              <p:nvPr/>
            </p:nvGrpSpPr>
            <p:grpSpPr>
              <a:xfrm>
                <a:off x="9902549" y="-1530237"/>
                <a:ext cx="758752" cy="758750"/>
                <a:chOff x="5925032" y="-357423"/>
                <a:chExt cx="574860" cy="574860"/>
              </a:xfrm>
            </p:grpSpPr>
            <p:sp>
              <p:nvSpPr>
                <p:cNvPr id="40" name="Oval 39">
                  <a:extLst>
                    <a:ext uri="{FF2B5EF4-FFF2-40B4-BE49-F238E27FC236}">
                      <a16:creationId xmlns:a16="http://schemas.microsoft.com/office/drawing/2014/main" id="{E0F2AD99-3E7C-0FC1-56A6-A6800A665E7A}"/>
                    </a:ext>
                  </a:extLst>
                </p:cNvPr>
                <p:cNvSpPr/>
                <p:nvPr/>
              </p:nvSpPr>
              <p:spPr>
                <a:xfrm>
                  <a:off x="5925032" y="-357423"/>
                  <a:ext cx="574860" cy="574860"/>
                </a:xfrm>
                <a:prstGeom prst="ellipse">
                  <a:avLst/>
                </a:prstGeom>
                <a:gradFill>
                  <a:gsLst>
                    <a:gs pos="80712">
                      <a:srgbClr val="7A75C1"/>
                    </a:gs>
                    <a:gs pos="18000">
                      <a:schemeClr val="bg2"/>
                    </a:gs>
                    <a:gs pos="96000">
                      <a:schemeClr val="accent3"/>
                    </a:gs>
                  </a:gsLst>
                  <a:lin ang="2700000" scaled="1"/>
                </a:gra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1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41" name="Oval 40">
                  <a:extLst>
                    <a:ext uri="{FF2B5EF4-FFF2-40B4-BE49-F238E27FC236}">
                      <a16:creationId xmlns:a16="http://schemas.microsoft.com/office/drawing/2014/main" id="{E33B1BD3-9335-7F70-C10B-7CFE5D4FD166}"/>
                    </a:ext>
                  </a:extLst>
                </p:cNvPr>
                <p:cNvSpPr/>
                <p:nvPr/>
              </p:nvSpPr>
              <p:spPr>
                <a:xfrm>
                  <a:off x="5959377" y="-323078"/>
                  <a:ext cx="506171" cy="506171"/>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2000" b="1" i="0" u="none" strike="noStrike" kern="1200" cap="none" spc="0" normalizeH="0" baseline="0" noProof="0">
                    <a:ln>
                      <a:noFill/>
                    </a:ln>
                    <a:solidFill>
                      <a:srgbClr val="225B61"/>
                    </a:solidFill>
                    <a:effectLst/>
                    <a:uLnTx/>
                    <a:uFillTx/>
                    <a:latin typeface="Segoe Sans Display"/>
                    <a:ea typeface="+mn-ea"/>
                    <a:cs typeface="Segoe Sans Display Semibold" pitchFamily="2" charset="0"/>
                  </a:endParaRPr>
                </a:p>
              </p:txBody>
            </p:sp>
          </p:grpSp>
          <p:pic>
            <p:nvPicPr>
              <p:cNvPr id="39" name="Graphic 38">
                <a:extLst>
                  <a:ext uri="{FF2B5EF4-FFF2-40B4-BE49-F238E27FC236}">
                    <a16:creationId xmlns:a16="http://schemas.microsoft.com/office/drawing/2014/main" id="{5F6E5DBA-DCE4-9E49-DE54-06A6B402CE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40016" y="-1392770"/>
                <a:ext cx="483818" cy="483816"/>
              </a:xfrm>
              <a:prstGeom prst="rect">
                <a:avLst/>
              </a:prstGeom>
            </p:spPr>
          </p:pic>
        </p:grpSp>
        <p:sp>
          <p:nvSpPr>
            <p:cNvPr id="50" name="Oval 49">
              <a:extLst>
                <a:ext uri="{FF2B5EF4-FFF2-40B4-BE49-F238E27FC236}">
                  <a16:creationId xmlns:a16="http://schemas.microsoft.com/office/drawing/2014/main" id="{01B99A40-6943-48C3-E6DE-A5DA77903B18}"/>
                </a:ext>
              </a:extLst>
            </p:cNvPr>
            <p:cNvSpPr/>
            <p:nvPr/>
          </p:nvSpPr>
          <p:spPr>
            <a:xfrm>
              <a:off x="11121009" y="850899"/>
              <a:ext cx="489966" cy="493776"/>
            </a:xfrm>
            <a:prstGeom prst="ellipse">
              <a:avLst/>
            </a:prstGeom>
            <a:solidFill>
              <a:schemeClr val="bg1">
                <a:lumMod val="50000"/>
                <a:lumOff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Semilight"/>
                <a:ea typeface="+mn-ea"/>
                <a:cs typeface="+mn-cs"/>
              </a:endParaRPr>
            </a:p>
          </p:txBody>
        </p:sp>
      </p:grpSp>
      <p:sp>
        <p:nvSpPr>
          <p:cNvPr id="15" name="Rectangle: Diagonal Corners Rounded 14">
            <a:extLst>
              <a:ext uri="{FF2B5EF4-FFF2-40B4-BE49-F238E27FC236}">
                <a16:creationId xmlns:a16="http://schemas.microsoft.com/office/drawing/2014/main" id="{334FF5D8-DF26-DD06-109D-D21A295F3881}"/>
              </a:ext>
              <a:ext uri="{C183D7F6-B498-43B3-948B-1728B52AA6E4}">
                <adec:decorative xmlns:adec="http://schemas.microsoft.com/office/drawing/2017/decorative" val="1"/>
              </a:ext>
            </a:extLst>
          </p:cNvPr>
          <p:cNvSpPr/>
          <p:nvPr/>
        </p:nvSpPr>
        <p:spPr>
          <a:xfrm>
            <a:off x="5601777" y="1500330"/>
            <a:ext cx="6009198" cy="4352136"/>
          </a:xfrm>
          <a:prstGeom prst="round2DiagRect">
            <a:avLst>
              <a:gd name="adj1" fmla="val 15201"/>
              <a:gd name="adj2" fmla="val 0"/>
            </a:avLst>
          </a:prstGeom>
          <a:solidFill>
            <a:schemeClr val="bg2">
              <a:lumMod val="20000"/>
              <a:lumOff val="80000"/>
              <a:alpha val="7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4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pic>
        <p:nvPicPr>
          <p:cNvPr id="27" name="Picture 26" descr="Two people looking into a laptop">
            <a:extLst>
              <a:ext uri="{FF2B5EF4-FFF2-40B4-BE49-F238E27FC236}">
                <a16:creationId xmlns:a16="http://schemas.microsoft.com/office/drawing/2014/main" id="{78325B0F-8782-0470-8411-03890AE83EB7}"/>
              </a:ext>
            </a:extLst>
          </p:cNvPr>
          <p:cNvPicPr>
            <a:picLocks/>
          </p:cNvPicPr>
          <p:nvPr/>
        </p:nvPicPr>
        <p:blipFill rotWithShape="1">
          <a:blip r:embed="rId12" cstate="screen">
            <a:extLst>
              <a:ext uri="{28A0092B-C50C-407E-A947-70E740481C1C}">
                <a14:useLocalDpi xmlns:a14="http://schemas.microsoft.com/office/drawing/2010/main"/>
              </a:ext>
            </a:extLst>
          </a:blip>
          <a:srcRect/>
          <a:stretch/>
        </p:blipFill>
        <p:spPr>
          <a:xfrm>
            <a:off x="5735420" y="1634005"/>
            <a:ext cx="5741913" cy="4084786"/>
          </a:xfrm>
          <a:prstGeom prst="round2DiagRect">
            <a:avLst>
              <a:gd name="adj1" fmla="val 13403"/>
              <a:gd name="adj2" fmla="val 0"/>
            </a:avLst>
          </a:prstGeom>
        </p:spPr>
      </p:pic>
      <p:sp>
        <p:nvSpPr>
          <p:cNvPr id="7" name="Slide Number Placeholder 6">
            <a:extLst>
              <a:ext uri="{FF2B5EF4-FFF2-40B4-BE49-F238E27FC236}">
                <a16:creationId xmlns:a16="http://schemas.microsoft.com/office/drawing/2014/main" id="{004ED819-4496-9822-13F9-8C470BEE73A6}"/>
              </a:ext>
            </a:extLst>
          </p:cNvPr>
          <p:cNvSpPr>
            <a:spLocks noGrp="1"/>
          </p:cNvSpPr>
          <p:nvPr>
            <p:ph type="sldNum" sz="quarter" idx="11"/>
          </p:nvPr>
        </p:nvSpPr>
        <p:spPr>
          <a:xfrm>
            <a:off x="612571" y="6309519"/>
            <a:ext cx="399288" cy="365125"/>
          </a:xfrm>
          <a:prstGeom prst="rect">
            <a:avLst/>
          </a:prstGeom>
        </p:spPr>
        <p:txBody>
          <a:bodyPr vert="horz" lIns="91440" tIns="45720" rIns="91440" bIns="45720" rtlCol="0" anchor="ctr"/>
          <a:lstStyle>
            <a:defPPr>
              <a:defRPr lang="en-US"/>
            </a:defPPr>
            <a:lvl1pPr marL="0" algn="l" defTabSz="914400" rtl="0" eaLnBrk="1" latinLnBrk="0" hangingPunct="1">
              <a:defRPr lang="en-US"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1356FBF-028C-F74E-A7B4-9B8ED246DD1B}" type="slidenum">
              <a:rPr lang="en-US" smtClean="0"/>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a:ln>
                <a:noFill/>
              </a:ln>
              <a:solidFill>
                <a:srgbClr val="225B61">
                  <a:tint val="75000"/>
                </a:srgbClr>
              </a:solidFill>
              <a:effectLst/>
              <a:uLnTx/>
              <a:uFillTx/>
              <a:latin typeface="Segoe Sans Small Semilight" pitchFamily="2" charset="0"/>
              <a:ea typeface="+mn-ea"/>
              <a:cs typeface="Segoe Sans Small Semilight" pitchFamily="2" charset="0"/>
            </a:endParaRPr>
          </a:p>
        </p:txBody>
      </p:sp>
      <p:sp>
        <p:nvSpPr>
          <p:cNvPr id="6" name="Footer Placeholder 5">
            <a:extLst>
              <a:ext uri="{FF2B5EF4-FFF2-40B4-BE49-F238E27FC236}">
                <a16:creationId xmlns:a16="http://schemas.microsoft.com/office/drawing/2014/main" id="{9F622BE6-7E6B-F7C6-7161-98AA9985AD46}"/>
              </a:ext>
            </a:extLst>
          </p:cNvPr>
          <p:cNvSpPr>
            <a:spLocks noGrp="1"/>
          </p:cNvSpPr>
          <p:nvPr>
            <p:ph type="ftr" sz="quarter" idx="10"/>
          </p:nvPr>
        </p:nvSpPr>
        <p:spPr>
          <a:xfrm>
            <a:off x="1011859" y="6309519"/>
            <a:ext cx="2078736" cy="365125"/>
          </a:xfrm>
          <a:prstGeom prst="rect">
            <a:avLst/>
          </a:prstGeom>
        </p:spPr>
        <p:txBody>
          <a:bodyPr vert="horz" lIns="91440" tIns="45720" rIns="91440" bIns="45720" rtlCol="0" anchor="ctr"/>
          <a:lstStyle>
            <a:defPPr>
              <a:defRPr lang="en-US"/>
            </a:defPPr>
            <a:lvl1pPr marL="0" algn="l" defTabSz="914400" rtl="0" eaLnBrk="1" latinLnBrk="0" hangingPunct="1">
              <a:defRPr lang="en-IN"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Microsoft Fabric</a:t>
            </a:r>
            <a:endParaRPr kumimoji="0" lang="en-US" sz="800" b="0" i="0" u="none" strike="noStrike" kern="1200" cap="none" spc="0" normalizeH="0" baseline="0" noProof="0">
              <a:ln>
                <a:noFill/>
              </a:ln>
              <a:solidFill>
                <a:srgbClr val="225B61">
                  <a:tint val="75000"/>
                </a:srgbClr>
              </a:solidFill>
              <a:effectLst/>
              <a:uLnTx/>
              <a:uFillTx/>
              <a:latin typeface="Segoe Sans Small Semilight" pitchFamily="2" charset="0"/>
              <a:ea typeface="+mn-ea"/>
              <a:cs typeface="Segoe Sans Small Semilight" pitchFamily="2" charset="0"/>
            </a:endParaRPr>
          </a:p>
        </p:txBody>
      </p:sp>
    </p:spTree>
    <p:extLst>
      <p:ext uri="{BB962C8B-B14F-4D97-AF65-F5344CB8AC3E}">
        <p14:creationId xmlns:p14="http://schemas.microsoft.com/office/powerpoint/2010/main" val="69691421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59">
            <a:extLst>
              <a:ext uri="{FF2B5EF4-FFF2-40B4-BE49-F238E27FC236}">
                <a16:creationId xmlns:a16="http://schemas.microsoft.com/office/drawing/2014/main" id="{A0190F41-A98B-CB08-C2E1-1695EBA9907B}"/>
              </a:ext>
            </a:extLst>
          </p:cNvPr>
          <p:cNvSpPr>
            <a:spLocks noGrp="1"/>
          </p:cNvSpPr>
          <p:nvPr>
            <p:ph type="title"/>
          </p:nvPr>
        </p:nvSpPr>
        <p:spPr>
          <a:xfrm>
            <a:off x="581025" y="365125"/>
            <a:ext cx="11029949" cy="549275"/>
          </a:xfrm>
        </p:spPr>
        <p:txBody>
          <a:bodyPr/>
          <a:lstStyle/>
          <a:p>
            <a:r>
              <a:rPr lang="en-US"/>
              <a:t>Fuel your AI innovation</a:t>
            </a:r>
          </a:p>
        </p:txBody>
      </p:sp>
      <p:pic>
        <p:nvPicPr>
          <p:cNvPr id="12" name="Picture 11">
            <a:extLst>
              <a:ext uri="{FF2B5EF4-FFF2-40B4-BE49-F238E27FC236}">
                <a16:creationId xmlns:a16="http://schemas.microsoft.com/office/drawing/2014/main" id="{908687E9-AE91-2D93-53D5-2C435332400B}"/>
              </a:ext>
              <a:ext uri="{C183D7F6-B498-43B3-948B-1728B52AA6E4}">
                <adec:decorative xmlns:adec="http://schemas.microsoft.com/office/drawing/2017/decorative" val="1"/>
              </a:ext>
            </a:extLst>
          </p:cNvPr>
          <p:cNvPicPr>
            <a:picLocks noChangeAspect="1"/>
          </p:cNvPicPr>
          <p:nvPr/>
        </p:nvPicPr>
        <p:blipFill rotWithShape="1">
          <a:blip r:embed="rId3" cstate="screen">
            <a:alphaModFix amt="62000"/>
            <a:extLst>
              <a:ext uri="{28A0092B-C50C-407E-A947-70E740481C1C}">
                <a14:useLocalDpi xmlns:a14="http://schemas.microsoft.com/office/drawing/2010/main"/>
              </a:ext>
            </a:extLst>
          </a:blip>
          <a:srcRect/>
          <a:stretch/>
        </p:blipFill>
        <p:spPr>
          <a:xfrm flipV="1">
            <a:off x="8334651" y="0"/>
            <a:ext cx="3857349" cy="6050762"/>
          </a:xfrm>
          <a:prstGeom prst="rect">
            <a:avLst/>
          </a:prstGeom>
        </p:spPr>
      </p:pic>
      <p:sp>
        <p:nvSpPr>
          <p:cNvPr id="16" name="Subtitle 1">
            <a:extLst>
              <a:ext uri="{FF2B5EF4-FFF2-40B4-BE49-F238E27FC236}">
                <a16:creationId xmlns:a16="http://schemas.microsoft.com/office/drawing/2014/main" id="{F2AF9A3F-A42E-A3BB-0AB5-5A9BE4ACC66B}"/>
              </a:ext>
            </a:extLst>
          </p:cNvPr>
          <p:cNvSpPr txBox="1">
            <a:spLocks/>
          </p:cNvSpPr>
          <p:nvPr/>
        </p:nvSpPr>
        <p:spPr>
          <a:xfrm>
            <a:off x="581025" y="1353148"/>
            <a:ext cx="4718050" cy="1009690"/>
          </a:xfrm>
          <a:prstGeom prst="rect">
            <a:avLst/>
          </a:prstGeom>
        </p:spPr>
        <p:txBody>
          <a:bodyPr lIns="0" tIns="0" rIns="0" bIns="0">
            <a:noAutofit/>
          </a:bodyPr>
          <a:lstStyle>
            <a:defPPr>
              <a:defRPr lang="en-US"/>
            </a:defPPr>
            <a:lvl1pPr indent="0">
              <a:lnSpc>
                <a:spcPct val="100000"/>
              </a:lnSpc>
              <a:spcBef>
                <a:spcPts val="1000"/>
              </a:spcBef>
              <a:buFont typeface="Arial" panose="020B0604020202020204" pitchFamily="34" charset="0"/>
              <a:buNone/>
              <a:defRPr sz="2000" b="0" i="0">
                <a:latin typeface="+mj-lt"/>
                <a:ea typeface="+mj-ea"/>
                <a:cs typeface="Segoe Sans Display Semibold" pitchFamily="2" charset="0"/>
              </a:defRPr>
            </a:lvl1pPr>
            <a:lvl2pPr indent="0" algn="ctr">
              <a:lnSpc>
                <a:spcPct val="90000"/>
              </a:lnSpc>
              <a:spcBef>
                <a:spcPts val="500"/>
              </a:spcBef>
              <a:buFont typeface="Arial" panose="020B0604020202020204" pitchFamily="34" charset="0"/>
              <a:buNone/>
              <a:defRPr sz="2000" b="0" i="0">
                <a:solidFill>
                  <a:schemeClr val="accent1"/>
                </a:solidFill>
                <a:latin typeface="Segoe UI" panose="020B0502040204020203" pitchFamily="34" charset="0"/>
                <a:cs typeface="Segoe UI" panose="020B0502040204020203" pitchFamily="34" charset="0"/>
              </a:defRPr>
            </a:lvl2pPr>
            <a:lvl3pPr indent="0" algn="ctr">
              <a:lnSpc>
                <a:spcPct val="90000"/>
              </a:lnSpc>
              <a:spcBef>
                <a:spcPts val="500"/>
              </a:spcBef>
              <a:buFont typeface="Arial" panose="020B0604020202020204" pitchFamily="34" charset="0"/>
              <a:buNone/>
              <a:defRPr b="0" i="0">
                <a:solidFill>
                  <a:schemeClr val="accent1"/>
                </a:solidFill>
                <a:latin typeface="Segoe UI" panose="020B0502040204020203" pitchFamily="34" charset="0"/>
                <a:cs typeface="Segoe UI" panose="020B0502040204020203" pitchFamily="34" charset="0"/>
              </a:defRPr>
            </a:lvl3pPr>
            <a:lvl4pPr indent="0" algn="ctr">
              <a:lnSpc>
                <a:spcPct val="90000"/>
              </a:lnSpc>
              <a:spcBef>
                <a:spcPts val="500"/>
              </a:spcBef>
              <a:buFont typeface="Arial" panose="020B0604020202020204" pitchFamily="34" charset="0"/>
              <a:buNone/>
              <a:defRPr sz="1600" b="0" i="0">
                <a:solidFill>
                  <a:schemeClr val="accent1"/>
                </a:solidFill>
                <a:latin typeface="Segoe UI" panose="020B0502040204020203" pitchFamily="34" charset="0"/>
                <a:cs typeface="Segoe UI" panose="020B0502040204020203" pitchFamily="34" charset="0"/>
              </a:defRPr>
            </a:lvl4pPr>
            <a:lvl5pPr indent="0" algn="ctr">
              <a:lnSpc>
                <a:spcPct val="90000"/>
              </a:lnSpc>
              <a:spcBef>
                <a:spcPts val="500"/>
              </a:spcBef>
              <a:buFont typeface="Arial" panose="020B0604020202020204" pitchFamily="34" charset="0"/>
              <a:buNone/>
              <a:defRPr sz="1600" b="0" i="0">
                <a:solidFill>
                  <a:schemeClr val="accent1"/>
                </a:solidFill>
                <a:latin typeface="Segoe UI" panose="020B0502040204020203" pitchFamily="34" charset="0"/>
                <a:cs typeface="Segoe UI" panose="020B0502040204020203" pitchFamily="34" charset="0"/>
              </a:defRPr>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225B61"/>
                </a:solidFill>
                <a:effectLst/>
                <a:uLnTx/>
                <a:uFillTx/>
                <a:latin typeface="Segoe Sans Display"/>
                <a:ea typeface="+mj-ea"/>
                <a:cs typeface="Segoe Sans Display Semibold" pitchFamily="2" charset="0"/>
              </a:rPr>
              <a:t>Adopt a data platform that’s infused</a:t>
            </a:r>
            <a:br>
              <a:rPr kumimoji="0" lang="en-US" sz="2000" b="0" i="0" u="none" strike="noStrike" kern="1200" cap="none" spc="0" normalizeH="0" baseline="0" noProof="0">
                <a:ln>
                  <a:noFill/>
                </a:ln>
                <a:solidFill>
                  <a:srgbClr val="225B61"/>
                </a:solidFill>
                <a:effectLst/>
                <a:uLnTx/>
                <a:uFillTx/>
                <a:latin typeface="Segoe Sans Display"/>
                <a:ea typeface="+mj-ea"/>
                <a:cs typeface="Segoe Sans Display Semibold" pitchFamily="2" charset="0"/>
              </a:rPr>
            </a:br>
            <a:r>
              <a:rPr kumimoji="0" lang="en-US" sz="2000" b="0" i="0" u="none" strike="noStrike" kern="1200" cap="none" spc="0" normalizeH="0" baseline="0" noProof="0">
                <a:ln>
                  <a:noFill/>
                </a:ln>
                <a:solidFill>
                  <a:srgbClr val="225B61"/>
                </a:solidFill>
                <a:effectLst/>
                <a:uLnTx/>
                <a:uFillTx/>
                <a:latin typeface="Segoe Sans Display"/>
                <a:ea typeface="+mj-ea"/>
                <a:cs typeface="Segoe Sans Display Semibold" pitchFamily="2" charset="0"/>
              </a:rPr>
              <a:t>with AI at every layer to help you get</a:t>
            </a:r>
            <a:br>
              <a:rPr kumimoji="0" lang="en-US" sz="2000" b="0" i="0" u="none" strike="noStrike" kern="1200" cap="none" spc="0" normalizeH="0" baseline="0" noProof="0">
                <a:ln>
                  <a:noFill/>
                </a:ln>
                <a:solidFill>
                  <a:srgbClr val="225B61"/>
                </a:solidFill>
                <a:effectLst/>
                <a:uLnTx/>
                <a:uFillTx/>
                <a:latin typeface="Segoe Sans Display"/>
                <a:ea typeface="+mj-ea"/>
                <a:cs typeface="Segoe Sans Display Semibold" pitchFamily="2" charset="0"/>
              </a:rPr>
            </a:br>
            <a:r>
              <a:rPr kumimoji="0" lang="en-US" sz="2000" b="0" i="0" u="none" strike="noStrike" kern="1200" cap="none" spc="0" normalizeH="0" baseline="0" noProof="0">
                <a:ln>
                  <a:noFill/>
                </a:ln>
                <a:solidFill>
                  <a:srgbClr val="225B61"/>
                </a:solidFill>
                <a:effectLst/>
                <a:uLnTx/>
                <a:uFillTx/>
                <a:latin typeface="Segoe Sans Display"/>
                <a:ea typeface="+mj-ea"/>
                <a:cs typeface="Segoe Sans Display Semibold" pitchFamily="2" charset="0"/>
              </a:rPr>
              <a:t>more done, faster.</a:t>
            </a:r>
          </a:p>
        </p:txBody>
      </p:sp>
      <p:sp>
        <p:nvSpPr>
          <p:cNvPr id="17" name="Text Placeholder 2">
            <a:extLst>
              <a:ext uri="{FF2B5EF4-FFF2-40B4-BE49-F238E27FC236}">
                <a16:creationId xmlns:a16="http://schemas.microsoft.com/office/drawing/2014/main" id="{D83D5828-5F9C-4BEA-9048-84E1C81BD940}"/>
              </a:ext>
            </a:extLst>
          </p:cNvPr>
          <p:cNvSpPr txBox="1">
            <a:spLocks/>
          </p:cNvSpPr>
          <p:nvPr/>
        </p:nvSpPr>
        <p:spPr>
          <a:xfrm>
            <a:off x="581024" y="2534854"/>
            <a:ext cx="4851587" cy="3662541"/>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488" marR="0" lvl="0" indent="-2301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Text Semilight"/>
                <a:ea typeface="+mn-ea"/>
                <a:cs typeface="Segoe Sans Display Semibold" pitchFamily="2" charset="0"/>
              </a:rPr>
              <a:t>Use conversational language with Copilot</a:t>
            </a:r>
            <a:br>
              <a:rPr kumimoji="0" lang="en-US" sz="1600" b="0" i="0" u="none" strike="noStrike" kern="1200" cap="none" spc="0" normalizeH="0" baseline="0" noProof="0">
                <a:ln>
                  <a:noFill/>
                </a:ln>
                <a:solidFill>
                  <a:srgbClr val="000000"/>
                </a:solidFill>
                <a:effectLst/>
                <a:uLnTx/>
                <a:uFillTx/>
                <a:latin typeface="Segoe Sans Text Semilight"/>
                <a:ea typeface="+mn-ea"/>
                <a:cs typeface="Segoe Sans Display Semibold" pitchFamily="2" charset="0"/>
              </a:rPr>
            </a:br>
            <a:r>
              <a:rPr kumimoji="0" lang="en-US" sz="1600" b="0" i="0" u="none" strike="noStrike" kern="1200" cap="none" spc="0" normalizeH="0" baseline="0" noProof="0">
                <a:ln>
                  <a:noFill/>
                </a:ln>
                <a:solidFill>
                  <a:srgbClr val="000000"/>
                </a:solidFill>
                <a:effectLst/>
                <a:uLnTx/>
                <a:uFillTx/>
                <a:latin typeface="Segoe Sans Text Semilight"/>
                <a:ea typeface="+mn-ea"/>
                <a:cs typeface="Segoe Sans Display Semibold" pitchFamily="2" charset="0"/>
              </a:rPr>
              <a:t>in Fabric to create dataflows and pipelines,</a:t>
            </a:r>
            <a:br>
              <a:rPr kumimoji="0" lang="en-US" sz="1600" b="0" i="0" u="none" strike="noStrike" kern="1200" cap="none" spc="0" normalizeH="0" baseline="0" noProof="0">
                <a:ln>
                  <a:noFill/>
                </a:ln>
                <a:solidFill>
                  <a:srgbClr val="000000"/>
                </a:solidFill>
                <a:effectLst/>
                <a:uLnTx/>
                <a:uFillTx/>
                <a:latin typeface="Segoe Sans Text Semilight"/>
                <a:ea typeface="+mn-ea"/>
                <a:cs typeface="Segoe Sans Display Semibold" pitchFamily="2" charset="0"/>
              </a:rPr>
            </a:br>
            <a:r>
              <a:rPr kumimoji="0" lang="en-US" sz="1600" b="0" i="0" u="none" strike="noStrike" kern="1200" cap="none" spc="0" normalizeH="0" baseline="0" noProof="0">
                <a:ln>
                  <a:noFill/>
                </a:ln>
                <a:solidFill>
                  <a:srgbClr val="000000"/>
                </a:solidFill>
                <a:effectLst/>
                <a:uLnTx/>
                <a:uFillTx/>
                <a:latin typeface="Segoe Sans Text Semilight"/>
                <a:ea typeface="+mn-ea"/>
                <a:cs typeface="Segoe Sans Display Semibold" pitchFamily="2" charset="0"/>
              </a:rPr>
              <a:t>write SQL statements, or even build machine learning models </a:t>
            </a:r>
          </a:p>
          <a:p>
            <a:pPr marL="344488" marR="0" lvl="0" indent="-2301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Text Semilight"/>
                <a:ea typeface="+mn-ea"/>
                <a:cs typeface="Segoe Sans Display Semibold" pitchFamily="2" charset="0"/>
              </a:rPr>
              <a:t>Simply describe what you need—including reports, summaries, and calculations—or ask a question, and Copilot does the rest</a:t>
            </a:r>
          </a:p>
          <a:p>
            <a:pPr marL="344488" marR="0" lvl="0" indent="-2301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Text Semilight"/>
                <a:ea typeface="+mn-ea"/>
                <a:cs typeface="Segoe Sans Display Semibold" pitchFamily="2" charset="0"/>
              </a:rPr>
              <a:t>Build an AI skill to ask questions about your data in an easy-to-use conversational experience—without any setup or configuration.</a:t>
            </a:r>
          </a:p>
          <a:p>
            <a:pPr marL="344488" marR="0" lvl="0" indent="-2301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Sans Text Semilight"/>
                <a:ea typeface="+mn-ea"/>
                <a:cs typeface="Segoe Sans Display Semibold" pitchFamily="2" charset="0"/>
              </a:rPr>
              <a:t>Use </a:t>
            </a:r>
            <a:r>
              <a:rPr kumimoji="0" lang="en-US" sz="1600" b="0" i="0" u="none" strike="noStrike" kern="1200" cap="none" spc="0" normalizeH="0" baseline="0" noProof="0" err="1">
                <a:ln>
                  <a:noFill/>
                </a:ln>
                <a:solidFill>
                  <a:srgbClr val="000000"/>
                </a:solidFill>
                <a:effectLst/>
                <a:uLnTx/>
                <a:uFillTx/>
                <a:latin typeface="Segoe Sans Text Semilight"/>
                <a:ea typeface="+mn-ea"/>
                <a:cs typeface="Segoe Sans Display Semibold" pitchFamily="2" charset="0"/>
              </a:rPr>
              <a:t>LangChain</a:t>
            </a:r>
            <a:r>
              <a:rPr kumimoji="0" lang="en-US" sz="1600" b="0" i="0" u="none" strike="noStrike" kern="1200" cap="none" spc="0" normalizeH="0" baseline="0" noProof="0">
                <a:ln>
                  <a:noFill/>
                </a:ln>
                <a:solidFill>
                  <a:srgbClr val="000000"/>
                </a:solidFill>
                <a:effectLst/>
                <a:uLnTx/>
                <a:uFillTx/>
                <a:latin typeface="Segoe Sans Text Semilight"/>
                <a:ea typeface="+mn-ea"/>
                <a:cs typeface="Segoe Sans Display Semibold" pitchFamily="2" charset="0"/>
              </a:rPr>
              <a:t> and Semantic Kernel to develop and scale custom generative AI models—right from your Fabric Notebook</a:t>
            </a:r>
          </a:p>
        </p:txBody>
      </p:sp>
      <p:grpSp>
        <p:nvGrpSpPr>
          <p:cNvPr id="34" name="Group 33">
            <a:extLst>
              <a:ext uri="{FF2B5EF4-FFF2-40B4-BE49-F238E27FC236}">
                <a16:creationId xmlns:a16="http://schemas.microsoft.com/office/drawing/2014/main" id="{67D00ACE-441B-ED33-CAF4-AB548E8EBE0F}"/>
              </a:ext>
              <a:ext uri="{C183D7F6-B498-43B3-948B-1728B52AA6E4}">
                <adec:decorative xmlns:adec="http://schemas.microsoft.com/office/drawing/2017/decorative" val="1"/>
              </a:ext>
            </a:extLst>
          </p:cNvPr>
          <p:cNvGrpSpPr/>
          <p:nvPr/>
        </p:nvGrpSpPr>
        <p:grpSpPr>
          <a:xfrm>
            <a:off x="9143222" y="850899"/>
            <a:ext cx="489966" cy="493776"/>
            <a:chOff x="9143222" y="850899"/>
            <a:chExt cx="489966" cy="493776"/>
          </a:xfrm>
        </p:grpSpPr>
        <p:grpSp>
          <p:nvGrpSpPr>
            <p:cNvPr id="24" name="Group 23">
              <a:extLst>
                <a:ext uri="{FF2B5EF4-FFF2-40B4-BE49-F238E27FC236}">
                  <a16:creationId xmlns:a16="http://schemas.microsoft.com/office/drawing/2014/main" id="{2F0A2FA0-F3CD-E0B6-730B-AAEC229E3565}"/>
                </a:ext>
              </a:extLst>
            </p:cNvPr>
            <p:cNvGrpSpPr>
              <a:grpSpLocks/>
            </p:cNvGrpSpPr>
            <p:nvPr/>
          </p:nvGrpSpPr>
          <p:grpSpPr>
            <a:xfrm>
              <a:off x="9143222" y="850899"/>
              <a:ext cx="489966" cy="493776"/>
              <a:chOff x="5925032" y="-357423"/>
              <a:chExt cx="574860" cy="574860"/>
            </a:xfrm>
          </p:grpSpPr>
          <p:sp>
            <p:nvSpPr>
              <p:cNvPr id="25" name="Oval 24">
                <a:extLst>
                  <a:ext uri="{FF2B5EF4-FFF2-40B4-BE49-F238E27FC236}">
                    <a16:creationId xmlns:a16="http://schemas.microsoft.com/office/drawing/2014/main" id="{D2BC643D-4D4C-D02C-F309-C5C3744E99D2}"/>
                  </a:ext>
                </a:extLst>
              </p:cNvPr>
              <p:cNvSpPr/>
              <p:nvPr/>
            </p:nvSpPr>
            <p:spPr>
              <a:xfrm>
                <a:off x="5925032" y="-357423"/>
                <a:ext cx="574860" cy="574860"/>
              </a:xfrm>
              <a:prstGeom prst="ellipse">
                <a:avLst/>
              </a:prstGeom>
              <a:gradFill>
                <a:gsLst>
                  <a:gs pos="80712">
                    <a:srgbClr val="7A75C1"/>
                  </a:gs>
                  <a:gs pos="18000">
                    <a:schemeClr val="bg2"/>
                  </a:gs>
                  <a:gs pos="96000">
                    <a:schemeClr val="accent3"/>
                  </a:gs>
                </a:gsLst>
                <a:lin ang="2700000" scaled="1"/>
              </a:gra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1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26" name="Oval 25">
                <a:extLst>
                  <a:ext uri="{FF2B5EF4-FFF2-40B4-BE49-F238E27FC236}">
                    <a16:creationId xmlns:a16="http://schemas.microsoft.com/office/drawing/2014/main" id="{F67AE6E9-A318-2E56-C42B-E5390C09A6C9}"/>
                  </a:ext>
                </a:extLst>
              </p:cNvPr>
              <p:cNvSpPr/>
              <p:nvPr/>
            </p:nvSpPr>
            <p:spPr>
              <a:xfrm>
                <a:off x="5959377" y="-323078"/>
                <a:ext cx="506171" cy="506171"/>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2000" b="1" i="0" u="none" strike="noStrike" kern="1200" cap="none" spc="0" normalizeH="0" baseline="0" noProof="0">
                  <a:ln>
                    <a:noFill/>
                  </a:ln>
                  <a:solidFill>
                    <a:srgbClr val="225B61"/>
                  </a:solidFill>
                  <a:effectLst/>
                  <a:uLnTx/>
                  <a:uFillTx/>
                  <a:latin typeface="Segoe Sans Display"/>
                  <a:ea typeface="+mn-ea"/>
                  <a:cs typeface="Segoe Sans Display Semibold" pitchFamily="2" charset="0"/>
                </a:endParaRPr>
              </a:p>
            </p:txBody>
          </p:sp>
        </p:grpSp>
        <p:pic>
          <p:nvPicPr>
            <p:cNvPr id="46" name="Graphic 45">
              <a:extLst>
                <a:ext uri="{FF2B5EF4-FFF2-40B4-BE49-F238E27FC236}">
                  <a16:creationId xmlns:a16="http://schemas.microsoft.com/office/drawing/2014/main" id="{A35BB276-1F58-0779-6158-82FB8326BA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54737" y="959793"/>
              <a:ext cx="266937" cy="275989"/>
            </a:xfrm>
            <a:prstGeom prst="rect">
              <a:avLst/>
            </a:prstGeom>
          </p:spPr>
        </p:pic>
        <p:sp>
          <p:nvSpPr>
            <p:cNvPr id="47" name="Oval 46">
              <a:extLst>
                <a:ext uri="{FF2B5EF4-FFF2-40B4-BE49-F238E27FC236}">
                  <a16:creationId xmlns:a16="http://schemas.microsoft.com/office/drawing/2014/main" id="{F563065D-73AF-75C6-3C58-93ABF67ABC44}"/>
                </a:ext>
              </a:extLst>
            </p:cNvPr>
            <p:cNvSpPr/>
            <p:nvPr/>
          </p:nvSpPr>
          <p:spPr>
            <a:xfrm>
              <a:off x="9143222" y="850899"/>
              <a:ext cx="489966" cy="493776"/>
            </a:xfrm>
            <a:prstGeom prst="ellipse">
              <a:avLst/>
            </a:prstGeom>
            <a:solidFill>
              <a:schemeClr val="bg1">
                <a:lumMod val="50000"/>
                <a:lumOff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Semilight"/>
                <a:ea typeface="+mn-ea"/>
                <a:cs typeface="+mn-cs"/>
              </a:endParaRPr>
            </a:p>
          </p:txBody>
        </p:sp>
      </p:grpSp>
      <p:grpSp>
        <p:nvGrpSpPr>
          <p:cNvPr id="50" name="Group 49">
            <a:extLst>
              <a:ext uri="{FF2B5EF4-FFF2-40B4-BE49-F238E27FC236}">
                <a16:creationId xmlns:a16="http://schemas.microsoft.com/office/drawing/2014/main" id="{8D3EC5B0-7E81-18B5-DB47-608D09705CF1}"/>
              </a:ext>
              <a:ext uri="{C183D7F6-B498-43B3-948B-1728B52AA6E4}">
                <adec:decorative xmlns:adec="http://schemas.microsoft.com/office/drawing/2017/decorative" val="1"/>
              </a:ext>
            </a:extLst>
          </p:cNvPr>
          <p:cNvGrpSpPr/>
          <p:nvPr/>
        </p:nvGrpSpPr>
        <p:grpSpPr>
          <a:xfrm>
            <a:off x="9802483" y="850899"/>
            <a:ext cx="489966" cy="493776"/>
            <a:chOff x="9802483" y="850899"/>
            <a:chExt cx="489966" cy="493776"/>
          </a:xfrm>
        </p:grpSpPr>
        <p:grpSp>
          <p:nvGrpSpPr>
            <p:cNvPr id="41" name="Group 40">
              <a:extLst>
                <a:ext uri="{FF2B5EF4-FFF2-40B4-BE49-F238E27FC236}">
                  <a16:creationId xmlns:a16="http://schemas.microsoft.com/office/drawing/2014/main" id="{826F98CF-4EE3-45AF-AC38-41D898CCC621}"/>
                </a:ext>
              </a:extLst>
            </p:cNvPr>
            <p:cNvGrpSpPr>
              <a:grpSpLocks/>
            </p:cNvGrpSpPr>
            <p:nvPr/>
          </p:nvGrpSpPr>
          <p:grpSpPr>
            <a:xfrm>
              <a:off x="9802483" y="850899"/>
              <a:ext cx="489966" cy="493776"/>
              <a:chOff x="4435548" y="-1530237"/>
              <a:chExt cx="758752" cy="758750"/>
            </a:xfrm>
          </p:grpSpPr>
          <p:grpSp>
            <p:nvGrpSpPr>
              <p:cNvPr id="42" name="Group 41">
                <a:extLst>
                  <a:ext uri="{FF2B5EF4-FFF2-40B4-BE49-F238E27FC236}">
                    <a16:creationId xmlns:a16="http://schemas.microsoft.com/office/drawing/2014/main" id="{11C53A21-553A-51A1-9907-2DEF69CC344F}"/>
                  </a:ext>
                </a:extLst>
              </p:cNvPr>
              <p:cNvGrpSpPr/>
              <p:nvPr/>
            </p:nvGrpSpPr>
            <p:grpSpPr>
              <a:xfrm>
                <a:off x="4435548" y="-1530237"/>
                <a:ext cx="758752" cy="758750"/>
                <a:chOff x="5925032" y="-357423"/>
                <a:chExt cx="574860" cy="574860"/>
              </a:xfrm>
            </p:grpSpPr>
            <p:sp>
              <p:nvSpPr>
                <p:cNvPr id="44" name="Oval 43">
                  <a:extLst>
                    <a:ext uri="{FF2B5EF4-FFF2-40B4-BE49-F238E27FC236}">
                      <a16:creationId xmlns:a16="http://schemas.microsoft.com/office/drawing/2014/main" id="{8AD6DF65-65BB-7EDD-3D33-CD31BC9B9F98}"/>
                    </a:ext>
                  </a:extLst>
                </p:cNvPr>
                <p:cNvSpPr/>
                <p:nvPr/>
              </p:nvSpPr>
              <p:spPr>
                <a:xfrm>
                  <a:off x="5925032" y="-357423"/>
                  <a:ext cx="574860" cy="574860"/>
                </a:xfrm>
                <a:prstGeom prst="ellipse">
                  <a:avLst/>
                </a:prstGeom>
                <a:gradFill>
                  <a:gsLst>
                    <a:gs pos="80712">
                      <a:srgbClr val="7A75C1"/>
                    </a:gs>
                    <a:gs pos="18000">
                      <a:schemeClr val="bg2"/>
                    </a:gs>
                    <a:gs pos="96000">
                      <a:schemeClr val="accent3"/>
                    </a:gs>
                  </a:gsLst>
                  <a:lin ang="2700000" scaled="1"/>
                </a:gra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1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45" name="Oval 44">
                  <a:extLst>
                    <a:ext uri="{FF2B5EF4-FFF2-40B4-BE49-F238E27FC236}">
                      <a16:creationId xmlns:a16="http://schemas.microsoft.com/office/drawing/2014/main" id="{52BA8D0E-EA0A-D318-0AC2-E2862E83FB26}"/>
                    </a:ext>
                  </a:extLst>
                </p:cNvPr>
                <p:cNvSpPr/>
                <p:nvPr/>
              </p:nvSpPr>
              <p:spPr>
                <a:xfrm>
                  <a:off x="5959377" y="-323078"/>
                  <a:ext cx="506171" cy="506171"/>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2000" b="1" i="0" u="none" strike="noStrike" kern="1200" cap="none" spc="0" normalizeH="0" baseline="0" noProof="0">
                    <a:ln>
                      <a:noFill/>
                    </a:ln>
                    <a:solidFill>
                      <a:srgbClr val="225B61"/>
                    </a:solidFill>
                    <a:effectLst/>
                    <a:uLnTx/>
                    <a:uFillTx/>
                    <a:latin typeface="Segoe Sans Display"/>
                    <a:ea typeface="+mn-ea"/>
                    <a:cs typeface="Segoe Sans Display Semibold" pitchFamily="2" charset="0"/>
                  </a:endParaRPr>
                </a:p>
              </p:txBody>
            </p:sp>
          </p:grpSp>
          <p:pic>
            <p:nvPicPr>
              <p:cNvPr id="43" name="Graphic 42">
                <a:extLst>
                  <a:ext uri="{FF2B5EF4-FFF2-40B4-BE49-F238E27FC236}">
                    <a16:creationId xmlns:a16="http://schemas.microsoft.com/office/drawing/2014/main" id="{E567E117-C9D1-28F3-6175-4406621CE0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93672" y="-1372114"/>
                <a:ext cx="442504" cy="442504"/>
              </a:xfrm>
              <a:prstGeom prst="rect">
                <a:avLst/>
              </a:prstGeom>
            </p:spPr>
          </p:pic>
        </p:grpSp>
        <p:sp>
          <p:nvSpPr>
            <p:cNvPr id="48" name="Oval 47">
              <a:extLst>
                <a:ext uri="{FF2B5EF4-FFF2-40B4-BE49-F238E27FC236}">
                  <a16:creationId xmlns:a16="http://schemas.microsoft.com/office/drawing/2014/main" id="{BEDF450D-8C13-C35A-E37C-E669F983E9BF}"/>
                </a:ext>
              </a:extLst>
            </p:cNvPr>
            <p:cNvSpPr/>
            <p:nvPr/>
          </p:nvSpPr>
          <p:spPr>
            <a:xfrm>
              <a:off x="9802483" y="850899"/>
              <a:ext cx="489966" cy="493776"/>
            </a:xfrm>
            <a:prstGeom prst="ellipse">
              <a:avLst/>
            </a:prstGeom>
            <a:solidFill>
              <a:schemeClr val="bg1">
                <a:lumMod val="50000"/>
                <a:lumOff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Semilight"/>
                <a:ea typeface="+mn-ea"/>
                <a:cs typeface="+mn-cs"/>
              </a:endParaRPr>
            </a:p>
          </p:txBody>
        </p:sp>
      </p:grpSp>
      <p:grpSp>
        <p:nvGrpSpPr>
          <p:cNvPr id="51" name="Group 50">
            <a:extLst>
              <a:ext uri="{FF2B5EF4-FFF2-40B4-BE49-F238E27FC236}">
                <a16:creationId xmlns:a16="http://schemas.microsoft.com/office/drawing/2014/main" id="{E2726E8A-D994-2009-8254-5A44509F6E08}"/>
              </a:ext>
              <a:ext uri="{C183D7F6-B498-43B3-948B-1728B52AA6E4}">
                <adec:decorative xmlns:adec="http://schemas.microsoft.com/office/drawing/2017/decorative" val="1"/>
              </a:ext>
            </a:extLst>
          </p:cNvPr>
          <p:cNvGrpSpPr/>
          <p:nvPr/>
        </p:nvGrpSpPr>
        <p:grpSpPr>
          <a:xfrm>
            <a:off x="10461746" y="850899"/>
            <a:ext cx="489966" cy="493776"/>
            <a:chOff x="10461746" y="850899"/>
            <a:chExt cx="489966" cy="493776"/>
          </a:xfrm>
        </p:grpSpPr>
        <p:grpSp>
          <p:nvGrpSpPr>
            <p:cNvPr id="27" name="Group 26">
              <a:extLst>
                <a:ext uri="{FF2B5EF4-FFF2-40B4-BE49-F238E27FC236}">
                  <a16:creationId xmlns:a16="http://schemas.microsoft.com/office/drawing/2014/main" id="{119E9FC1-1BBE-E1D3-2E36-882F467EB0C4}"/>
                </a:ext>
              </a:extLst>
            </p:cNvPr>
            <p:cNvGrpSpPr>
              <a:grpSpLocks/>
            </p:cNvGrpSpPr>
            <p:nvPr/>
          </p:nvGrpSpPr>
          <p:grpSpPr>
            <a:xfrm>
              <a:off x="10461746" y="850899"/>
              <a:ext cx="489966" cy="493776"/>
              <a:chOff x="7169049" y="-1530237"/>
              <a:chExt cx="758752" cy="758750"/>
            </a:xfrm>
          </p:grpSpPr>
          <p:grpSp>
            <p:nvGrpSpPr>
              <p:cNvPr id="28" name="Group 27">
                <a:extLst>
                  <a:ext uri="{FF2B5EF4-FFF2-40B4-BE49-F238E27FC236}">
                    <a16:creationId xmlns:a16="http://schemas.microsoft.com/office/drawing/2014/main" id="{86D40BDF-9BA2-B02D-1CB5-3C2C5DD3FBE8}"/>
                  </a:ext>
                </a:extLst>
              </p:cNvPr>
              <p:cNvGrpSpPr/>
              <p:nvPr/>
            </p:nvGrpSpPr>
            <p:grpSpPr>
              <a:xfrm>
                <a:off x="7169049" y="-1530237"/>
                <a:ext cx="758752" cy="758750"/>
                <a:chOff x="5925032" y="-357423"/>
                <a:chExt cx="574860" cy="574860"/>
              </a:xfrm>
            </p:grpSpPr>
            <p:sp>
              <p:nvSpPr>
                <p:cNvPr id="31" name="Oval 30">
                  <a:extLst>
                    <a:ext uri="{FF2B5EF4-FFF2-40B4-BE49-F238E27FC236}">
                      <a16:creationId xmlns:a16="http://schemas.microsoft.com/office/drawing/2014/main" id="{D802E57B-4409-4677-A58A-62143A33D03A}"/>
                    </a:ext>
                  </a:extLst>
                </p:cNvPr>
                <p:cNvSpPr/>
                <p:nvPr/>
              </p:nvSpPr>
              <p:spPr>
                <a:xfrm>
                  <a:off x="5925032" y="-357423"/>
                  <a:ext cx="574860" cy="574860"/>
                </a:xfrm>
                <a:prstGeom prst="ellipse">
                  <a:avLst/>
                </a:prstGeom>
                <a:gradFill>
                  <a:gsLst>
                    <a:gs pos="80712">
                      <a:srgbClr val="7A75C1"/>
                    </a:gs>
                    <a:gs pos="18000">
                      <a:schemeClr val="bg2"/>
                    </a:gs>
                    <a:gs pos="96000">
                      <a:schemeClr val="accent3"/>
                    </a:gs>
                  </a:gsLst>
                  <a:lin ang="2700000" scaled="1"/>
                </a:gra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1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35" name="Oval 34">
                  <a:extLst>
                    <a:ext uri="{FF2B5EF4-FFF2-40B4-BE49-F238E27FC236}">
                      <a16:creationId xmlns:a16="http://schemas.microsoft.com/office/drawing/2014/main" id="{88E4C111-55FC-A940-E391-6878AF8F7E48}"/>
                    </a:ext>
                  </a:extLst>
                </p:cNvPr>
                <p:cNvSpPr/>
                <p:nvPr/>
              </p:nvSpPr>
              <p:spPr>
                <a:xfrm>
                  <a:off x="5959377" y="-323078"/>
                  <a:ext cx="506171" cy="506171"/>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2000" b="1" i="0" u="none" strike="noStrike" kern="1200" cap="none" spc="0" normalizeH="0" baseline="0" noProof="0">
                    <a:ln>
                      <a:noFill/>
                    </a:ln>
                    <a:solidFill>
                      <a:srgbClr val="225B61"/>
                    </a:solidFill>
                    <a:effectLst/>
                    <a:uLnTx/>
                    <a:uFillTx/>
                    <a:latin typeface="Segoe Sans Display"/>
                    <a:ea typeface="+mn-ea"/>
                    <a:cs typeface="Segoe Sans Display Semibold" pitchFamily="2" charset="0"/>
                  </a:endParaRPr>
                </a:p>
              </p:txBody>
            </p:sp>
          </p:grpSp>
          <p:pic>
            <p:nvPicPr>
              <p:cNvPr id="30" name="Graphic 29">
                <a:extLst>
                  <a:ext uri="{FF2B5EF4-FFF2-40B4-BE49-F238E27FC236}">
                    <a16:creationId xmlns:a16="http://schemas.microsoft.com/office/drawing/2014/main" id="{65FFAD54-4D2E-7460-D6EF-CC195E05EF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95906" y="-1403381"/>
                <a:ext cx="505038" cy="505038"/>
              </a:xfrm>
              <a:prstGeom prst="rect">
                <a:avLst/>
              </a:prstGeom>
            </p:spPr>
          </p:pic>
        </p:grpSp>
        <p:sp>
          <p:nvSpPr>
            <p:cNvPr id="49" name="Oval 48">
              <a:extLst>
                <a:ext uri="{FF2B5EF4-FFF2-40B4-BE49-F238E27FC236}">
                  <a16:creationId xmlns:a16="http://schemas.microsoft.com/office/drawing/2014/main" id="{F317A4FC-1137-6E2F-E089-3E980BBCD79D}"/>
                </a:ext>
              </a:extLst>
            </p:cNvPr>
            <p:cNvSpPr/>
            <p:nvPr/>
          </p:nvSpPr>
          <p:spPr>
            <a:xfrm>
              <a:off x="10461746" y="850899"/>
              <a:ext cx="489966" cy="493776"/>
            </a:xfrm>
            <a:prstGeom prst="ellipse">
              <a:avLst/>
            </a:prstGeom>
            <a:solidFill>
              <a:schemeClr val="bg1">
                <a:lumMod val="50000"/>
                <a:lumOff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Semilight"/>
                <a:ea typeface="+mn-ea"/>
                <a:cs typeface="+mn-cs"/>
              </a:endParaRPr>
            </a:p>
          </p:txBody>
        </p:sp>
      </p:grpSp>
      <p:grpSp>
        <p:nvGrpSpPr>
          <p:cNvPr id="36" name="Group 35" descr="Icon of an Artificial Intelligence brain">
            <a:extLst>
              <a:ext uri="{FF2B5EF4-FFF2-40B4-BE49-F238E27FC236}">
                <a16:creationId xmlns:a16="http://schemas.microsoft.com/office/drawing/2014/main" id="{EE5FD8A4-8B76-5268-7AA8-DABAE348E4A0}"/>
              </a:ext>
            </a:extLst>
          </p:cNvPr>
          <p:cNvGrpSpPr>
            <a:grpSpLocks/>
          </p:cNvGrpSpPr>
          <p:nvPr/>
        </p:nvGrpSpPr>
        <p:grpSpPr>
          <a:xfrm>
            <a:off x="11121009" y="850899"/>
            <a:ext cx="489966" cy="493776"/>
            <a:chOff x="9902549" y="-1530237"/>
            <a:chExt cx="758752" cy="758750"/>
          </a:xfrm>
        </p:grpSpPr>
        <p:grpSp>
          <p:nvGrpSpPr>
            <p:cNvPr id="37" name="Group 36">
              <a:extLst>
                <a:ext uri="{FF2B5EF4-FFF2-40B4-BE49-F238E27FC236}">
                  <a16:creationId xmlns:a16="http://schemas.microsoft.com/office/drawing/2014/main" id="{E9E592CE-6DD1-21D9-60FC-A022CA16C595}"/>
                </a:ext>
              </a:extLst>
            </p:cNvPr>
            <p:cNvGrpSpPr/>
            <p:nvPr/>
          </p:nvGrpSpPr>
          <p:grpSpPr>
            <a:xfrm>
              <a:off x="9902549" y="-1530237"/>
              <a:ext cx="758752" cy="758750"/>
              <a:chOff x="5925032" y="-357423"/>
              <a:chExt cx="574860" cy="574860"/>
            </a:xfrm>
          </p:grpSpPr>
          <p:sp>
            <p:nvSpPr>
              <p:cNvPr id="39" name="Oval 38">
                <a:extLst>
                  <a:ext uri="{FF2B5EF4-FFF2-40B4-BE49-F238E27FC236}">
                    <a16:creationId xmlns:a16="http://schemas.microsoft.com/office/drawing/2014/main" id="{C352AAAA-8363-5E6A-DC5B-8481DE5D884C}"/>
                  </a:ext>
                </a:extLst>
              </p:cNvPr>
              <p:cNvSpPr/>
              <p:nvPr/>
            </p:nvSpPr>
            <p:spPr>
              <a:xfrm>
                <a:off x="5925032" y="-357423"/>
                <a:ext cx="574860" cy="574860"/>
              </a:xfrm>
              <a:prstGeom prst="ellipse">
                <a:avLst/>
              </a:prstGeom>
              <a:gradFill>
                <a:gsLst>
                  <a:gs pos="80712">
                    <a:srgbClr val="7A75C1"/>
                  </a:gs>
                  <a:gs pos="18000">
                    <a:schemeClr val="bg2"/>
                  </a:gs>
                  <a:gs pos="96000">
                    <a:schemeClr val="accent3"/>
                  </a:gs>
                </a:gsLst>
                <a:lin ang="2700000" scaled="1"/>
              </a:gra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1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40" name="Oval 39">
                <a:extLst>
                  <a:ext uri="{FF2B5EF4-FFF2-40B4-BE49-F238E27FC236}">
                    <a16:creationId xmlns:a16="http://schemas.microsoft.com/office/drawing/2014/main" id="{72F544AD-EFFB-53A5-BD3C-32BD8DF72288}"/>
                  </a:ext>
                </a:extLst>
              </p:cNvPr>
              <p:cNvSpPr/>
              <p:nvPr/>
            </p:nvSpPr>
            <p:spPr>
              <a:xfrm>
                <a:off x="5959377" y="-323078"/>
                <a:ext cx="506171" cy="506171"/>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2000" b="1" i="0" u="none" strike="noStrike" kern="1200" cap="none" spc="0" normalizeH="0" baseline="0" noProof="0">
                  <a:ln>
                    <a:noFill/>
                  </a:ln>
                  <a:solidFill>
                    <a:srgbClr val="225B61"/>
                  </a:solidFill>
                  <a:effectLst/>
                  <a:uLnTx/>
                  <a:uFillTx/>
                  <a:latin typeface="Segoe Sans Display"/>
                  <a:ea typeface="+mn-ea"/>
                  <a:cs typeface="Segoe Sans Display Semibold" pitchFamily="2" charset="0"/>
                </a:endParaRPr>
              </a:p>
            </p:txBody>
          </p:sp>
        </p:grpSp>
        <p:pic>
          <p:nvPicPr>
            <p:cNvPr id="38" name="Graphic 37">
              <a:extLst>
                <a:ext uri="{FF2B5EF4-FFF2-40B4-BE49-F238E27FC236}">
                  <a16:creationId xmlns:a16="http://schemas.microsoft.com/office/drawing/2014/main" id="{039A614C-33A9-86B9-870A-92C09169EFF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40016" y="-1392770"/>
              <a:ext cx="483818" cy="483816"/>
            </a:xfrm>
            <a:prstGeom prst="rect">
              <a:avLst/>
            </a:prstGeom>
          </p:spPr>
        </p:pic>
      </p:grpSp>
      <p:sp>
        <p:nvSpPr>
          <p:cNvPr id="18" name="Rectangle: Diagonal Corners Rounded 17">
            <a:extLst>
              <a:ext uri="{FF2B5EF4-FFF2-40B4-BE49-F238E27FC236}">
                <a16:creationId xmlns:a16="http://schemas.microsoft.com/office/drawing/2014/main" id="{FD9B0D41-5695-2DD9-2CEB-46F0107C4B40}"/>
              </a:ext>
              <a:ext uri="{C183D7F6-B498-43B3-948B-1728B52AA6E4}">
                <adec:decorative xmlns:adec="http://schemas.microsoft.com/office/drawing/2017/decorative" val="1"/>
              </a:ext>
            </a:extLst>
          </p:cNvPr>
          <p:cNvSpPr/>
          <p:nvPr/>
        </p:nvSpPr>
        <p:spPr>
          <a:xfrm>
            <a:off x="5601777" y="1500330"/>
            <a:ext cx="6009198" cy="4352136"/>
          </a:xfrm>
          <a:prstGeom prst="round2DiagRect">
            <a:avLst>
              <a:gd name="adj1" fmla="val 15201"/>
              <a:gd name="adj2" fmla="val 0"/>
            </a:avLst>
          </a:prstGeom>
          <a:solidFill>
            <a:schemeClr val="bg2">
              <a:lumMod val="20000"/>
              <a:lumOff val="80000"/>
              <a:alpha val="7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4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pic>
        <p:nvPicPr>
          <p:cNvPr id="23" name="Picture 22" descr="A person working on a computer while holding a phone in one hand">
            <a:extLst>
              <a:ext uri="{FF2B5EF4-FFF2-40B4-BE49-F238E27FC236}">
                <a16:creationId xmlns:a16="http://schemas.microsoft.com/office/drawing/2014/main" id="{B7BC154A-216B-D9D3-9759-5F900EDD5B62}"/>
              </a:ext>
            </a:extLst>
          </p:cNvPr>
          <p:cNvPicPr>
            <a:picLocks/>
          </p:cNvPicPr>
          <p:nvPr/>
        </p:nvPicPr>
        <p:blipFill rotWithShape="1">
          <a:blip r:embed="rId12" cstate="screen">
            <a:extLst>
              <a:ext uri="{28A0092B-C50C-407E-A947-70E740481C1C}">
                <a14:useLocalDpi xmlns:a14="http://schemas.microsoft.com/office/drawing/2010/main"/>
              </a:ext>
            </a:extLst>
          </a:blip>
          <a:srcRect/>
          <a:stretch/>
        </p:blipFill>
        <p:spPr>
          <a:xfrm>
            <a:off x="5735420" y="1634005"/>
            <a:ext cx="5741913" cy="4084786"/>
          </a:xfrm>
          <a:prstGeom prst="round2DiagRect">
            <a:avLst>
              <a:gd name="adj1" fmla="val 13403"/>
              <a:gd name="adj2" fmla="val 0"/>
            </a:avLst>
          </a:prstGeom>
        </p:spPr>
      </p:pic>
      <p:sp>
        <p:nvSpPr>
          <p:cNvPr id="7" name="Slide Number Placeholder 6">
            <a:extLst>
              <a:ext uri="{FF2B5EF4-FFF2-40B4-BE49-F238E27FC236}">
                <a16:creationId xmlns:a16="http://schemas.microsoft.com/office/drawing/2014/main" id="{317C9179-25CB-9979-7872-992192D2F71D}"/>
              </a:ext>
            </a:extLst>
          </p:cNvPr>
          <p:cNvSpPr>
            <a:spLocks noGrp="1"/>
          </p:cNvSpPr>
          <p:nvPr>
            <p:ph type="sldNum" sz="quarter" idx="11"/>
          </p:nvPr>
        </p:nvSpPr>
        <p:spPr>
          <a:xfrm>
            <a:off x="612571" y="6309519"/>
            <a:ext cx="399288" cy="365125"/>
          </a:xfrm>
          <a:prstGeom prst="rect">
            <a:avLst/>
          </a:prstGeom>
        </p:spPr>
        <p:txBody>
          <a:bodyPr vert="horz" lIns="91440" tIns="45720" rIns="91440" bIns="45720" rtlCol="0" anchor="ctr"/>
          <a:lstStyle>
            <a:defPPr>
              <a:defRPr lang="en-US"/>
            </a:defPPr>
            <a:lvl1pPr marL="0" algn="l" defTabSz="914400" rtl="0" eaLnBrk="1" latinLnBrk="0" hangingPunct="1">
              <a:defRPr lang="en-US"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1356FBF-028C-F74E-A7B4-9B8ED246DD1B}" type="slidenum">
              <a:rPr lang="en-US" smtClean="0"/>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a:ln>
                <a:noFill/>
              </a:ln>
              <a:solidFill>
                <a:srgbClr val="225B61">
                  <a:tint val="75000"/>
                </a:srgbClr>
              </a:solidFill>
              <a:effectLst/>
              <a:uLnTx/>
              <a:uFillTx/>
              <a:latin typeface="Segoe Sans Small Semilight" pitchFamily="2" charset="0"/>
              <a:ea typeface="+mn-ea"/>
              <a:cs typeface="Segoe Sans Small Semilight" pitchFamily="2" charset="0"/>
            </a:endParaRPr>
          </a:p>
        </p:txBody>
      </p:sp>
      <p:sp>
        <p:nvSpPr>
          <p:cNvPr id="4" name="Footer Placeholder 3">
            <a:extLst>
              <a:ext uri="{FF2B5EF4-FFF2-40B4-BE49-F238E27FC236}">
                <a16:creationId xmlns:a16="http://schemas.microsoft.com/office/drawing/2014/main" id="{2FD6A9AB-413A-4E80-70CB-CF29DDBE4725}"/>
              </a:ext>
            </a:extLst>
          </p:cNvPr>
          <p:cNvSpPr>
            <a:spLocks noGrp="1"/>
          </p:cNvSpPr>
          <p:nvPr>
            <p:ph type="ftr" sz="quarter" idx="10"/>
          </p:nvPr>
        </p:nvSpPr>
        <p:spPr>
          <a:xfrm>
            <a:off x="1011859" y="6309519"/>
            <a:ext cx="2078736" cy="365125"/>
          </a:xfrm>
          <a:prstGeom prst="rect">
            <a:avLst/>
          </a:prstGeom>
        </p:spPr>
        <p:txBody>
          <a:bodyPr vert="horz" lIns="91440" tIns="45720" rIns="91440" bIns="45720" rtlCol="0" anchor="ctr"/>
          <a:lstStyle>
            <a:defPPr>
              <a:defRPr lang="en-US"/>
            </a:defPPr>
            <a:lvl1pPr marL="0" algn="l" defTabSz="914400" rtl="0" eaLnBrk="1" latinLnBrk="0" hangingPunct="1">
              <a:defRPr lang="en-IN"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Microsoft Fabric</a:t>
            </a:r>
            <a:endParaRPr kumimoji="0" lang="en-US" sz="800" b="0" i="0" u="none" strike="noStrike" kern="1200" cap="none" spc="0" normalizeH="0" baseline="0" noProof="0">
              <a:ln>
                <a:noFill/>
              </a:ln>
              <a:solidFill>
                <a:srgbClr val="225B61">
                  <a:tint val="75000"/>
                </a:srgbClr>
              </a:solidFill>
              <a:effectLst/>
              <a:uLnTx/>
              <a:uFillTx/>
              <a:latin typeface="Segoe Sans Small Semilight" pitchFamily="2" charset="0"/>
              <a:ea typeface="+mn-ea"/>
              <a:cs typeface="Segoe Sans Small Semilight" pitchFamily="2" charset="0"/>
            </a:endParaRPr>
          </a:p>
        </p:txBody>
      </p:sp>
    </p:spTree>
    <p:extLst>
      <p:ext uri="{BB962C8B-B14F-4D97-AF65-F5344CB8AC3E}">
        <p14:creationId xmlns:p14="http://schemas.microsoft.com/office/powerpoint/2010/main" val="6050401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le 113">
            <a:extLst>
              <a:ext uri="{FF2B5EF4-FFF2-40B4-BE49-F238E27FC236}">
                <a16:creationId xmlns:a16="http://schemas.microsoft.com/office/drawing/2014/main" id="{71BE7B54-4816-CFAC-DD47-FF90EF4D166E}"/>
              </a:ext>
            </a:extLst>
          </p:cNvPr>
          <p:cNvSpPr>
            <a:spLocks noGrp="1"/>
          </p:cNvSpPr>
          <p:nvPr>
            <p:ph type="title"/>
          </p:nvPr>
        </p:nvSpPr>
        <p:spPr>
          <a:xfrm>
            <a:off x="581025" y="365125"/>
            <a:ext cx="11029949" cy="549275"/>
          </a:xfrm>
        </p:spPr>
        <p:txBody>
          <a:bodyPr/>
          <a:lstStyle/>
          <a:p>
            <a:r>
              <a:rPr lang="en-US" sz="3000"/>
              <a:t>Fuel your journey to AI innovation by getting your data AI ready</a:t>
            </a:r>
          </a:p>
        </p:txBody>
      </p:sp>
      <p:grpSp>
        <p:nvGrpSpPr>
          <p:cNvPr id="3" name="Group 2">
            <a:extLst>
              <a:ext uri="{FF2B5EF4-FFF2-40B4-BE49-F238E27FC236}">
                <a16:creationId xmlns:a16="http://schemas.microsoft.com/office/drawing/2014/main" id="{F5A7BDC0-47D8-8838-C3BF-EFD3CC39335C}"/>
              </a:ext>
              <a:ext uri="{C183D7F6-B498-43B3-948B-1728B52AA6E4}">
                <adec:decorative xmlns:adec="http://schemas.microsoft.com/office/drawing/2017/decorative" val="1"/>
              </a:ext>
            </a:extLst>
          </p:cNvPr>
          <p:cNvGrpSpPr/>
          <p:nvPr/>
        </p:nvGrpSpPr>
        <p:grpSpPr>
          <a:xfrm>
            <a:off x="566634" y="1225551"/>
            <a:ext cx="11058732" cy="5100638"/>
            <a:chOff x="566634" y="1225551"/>
            <a:chExt cx="11058732" cy="5100638"/>
          </a:xfrm>
        </p:grpSpPr>
        <p:sp>
          <p:nvSpPr>
            <p:cNvPr id="4" name="Rectangle: Rounded Corners 3">
              <a:extLst>
                <a:ext uri="{FF2B5EF4-FFF2-40B4-BE49-F238E27FC236}">
                  <a16:creationId xmlns:a16="http://schemas.microsoft.com/office/drawing/2014/main" id="{B2FF231A-7C09-0FB4-A341-B994CFF452C0}"/>
                </a:ext>
                <a:ext uri="{C183D7F6-B498-43B3-948B-1728B52AA6E4}">
                  <adec:decorative xmlns:adec="http://schemas.microsoft.com/office/drawing/2017/decorative" val="1"/>
                </a:ext>
              </a:extLst>
            </p:cNvPr>
            <p:cNvSpPr>
              <a:spLocks/>
            </p:cNvSpPr>
            <p:nvPr/>
          </p:nvSpPr>
          <p:spPr bwMode="auto">
            <a:xfrm>
              <a:off x="566634" y="1225551"/>
              <a:ext cx="11058732" cy="5100638"/>
            </a:xfrm>
            <a:prstGeom prst="roundRect">
              <a:avLst>
                <a:gd name="adj" fmla="val 3505"/>
              </a:avLst>
            </a:prstGeom>
            <a:solidFill>
              <a:srgbClr val="F9F9F9">
                <a:alpha val="70000"/>
              </a:srgbClr>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20000"/>
                </a:spcBef>
                <a:spcAft>
                  <a:spcPts val="0"/>
                </a:spcAft>
                <a:buClrTx/>
                <a:buSzPct val="90000"/>
                <a:buFontTx/>
                <a:buNone/>
                <a:tabLst/>
                <a:defRPr/>
              </a:pPr>
              <a:endParaRPr kumimoji="0" lang="en-IN" sz="1200" b="0" i="0" u="none" strike="noStrike" kern="1200" cap="none" spc="0" normalizeH="0" baseline="0" noProof="0">
                <a:ln>
                  <a:noFill/>
                </a:ln>
                <a:gradFill>
                  <a:gsLst>
                    <a:gs pos="2874">
                      <a:srgbClr val="FFFFFF"/>
                    </a:gs>
                    <a:gs pos="17978">
                      <a:srgbClr val="FFFFFF"/>
                    </a:gs>
                  </a:gsLst>
                  <a:lin ang="2700000" scaled="0"/>
                </a:gradFill>
                <a:effectLst/>
                <a:uLnTx/>
                <a:uFillTx/>
                <a:latin typeface="Segoe UI"/>
                <a:ea typeface="+mn-ea"/>
                <a:cs typeface="+mn-cs"/>
              </a:endParaRPr>
            </a:p>
          </p:txBody>
        </p:sp>
        <p:sp>
          <p:nvSpPr>
            <p:cNvPr id="5" name="Rounded Rectangle 12">
              <a:extLst>
                <a:ext uri="{FF2B5EF4-FFF2-40B4-BE49-F238E27FC236}">
                  <a16:creationId xmlns:a16="http://schemas.microsoft.com/office/drawing/2014/main" id="{4541DFB3-6671-7C4E-43E0-A9896069412E}"/>
                </a:ext>
                <a:ext uri="{C183D7F6-B498-43B3-948B-1728B52AA6E4}">
                  <adec:decorative xmlns:adec="http://schemas.microsoft.com/office/drawing/2017/decorative" val="1"/>
                </a:ext>
              </a:extLst>
            </p:cNvPr>
            <p:cNvSpPr>
              <a:spLocks/>
            </p:cNvSpPr>
            <p:nvPr/>
          </p:nvSpPr>
          <p:spPr bwMode="auto">
            <a:xfrm>
              <a:off x="649184" y="1308101"/>
              <a:ext cx="10893632" cy="4935538"/>
            </a:xfrm>
            <a:prstGeom prst="roundRect">
              <a:avLst>
                <a:gd name="adj" fmla="val 2327"/>
              </a:avLst>
            </a:prstGeom>
            <a:solidFill>
              <a:srgbClr val="FFFFFF"/>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20000"/>
                </a:spcBef>
                <a:spcAft>
                  <a:spcPts val="0"/>
                </a:spcAft>
                <a:buClrTx/>
                <a:buSzPct val="90000"/>
                <a:buFontTx/>
                <a:buNone/>
                <a:tabLst/>
                <a:defRPr/>
              </a:pPr>
              <a:endParaRPr kumimoji="0" lang="en-US" sz="1200" b="0" i="0" u="none" strike="noStrike" kern="1200" cap="none" spc="0" normalizeH="0" baseline="0" noProof="0">
                <a:ln>
                  <a:noFill/>
                </a:ln>
                <a:gradFill>
                  <a:gsLst>
                    <a:gs pos="2874">
                      <a:srgbClr val="FFFFFF"/>
                    </a:gs>
                    <a:gs pos="17978">
                      <a:srgbClr val="FFFFFF"/>
                    </a:gs>
                  </a:gsLst>
                  <a:lin ang="2700000" scaled="0"/>
                </a:gradFill>
                <a:effectLst/>
                <a:uLnTx/>
                <a:uFillTx/>
                <a:latin typeface="Segoe UI"/>
                <a:ea typeface="+mn-ea"/>
                <a:cs typeface="+mn-cs"/>
              </a:endParaRPr>
            </a:p>
          </p:txBody>
        </p:sp>
      </p:grpSp>
      <p:grpSp>
        <p:nvGrpSpPr>
          <p:cNvPr id="6" name="Group 5">
            <a:extLst>
              <a:ext uri="{FF2B5EF4-FFF2-40B4-BE49-F238E27FC236}">
                <a16:creationId xmlns:a16="http://schemas.microsoft.com/office/drawing/2014/main" id="{FCAB986F-07B4-F6DD-2566-D8DF9ED5783E}"/>
              </a:ext>
              <a:ext uri="{C183D7F6-B498-43B3-948B-1728B52AA6E4}">
                <adec:decorative xmlns:adec="http://schemas.microsoft.com/office/drawing/2017/decorative" val="1"/>
              </a:ext>
            </a:extLst>
          </p:cNvPr>
          <p:cNvGrpSpPr/>
          <p:nvPr/>
        </p:nvGrpSpPr>
        <p:grpSpPr>
          <a:xfrm>
            <a:off x="962531" y="4321008"/>
            <a:ext cx="3251381" cy="1139972"/>
            <a:chOff x="962531" y="4321008"/>
            <a:chExt cx="3251381" cy="1139972"/>
          </a:xfrm>
        </p:grpSpPr>
        <p:sp>
          <p:nvSpPr>
            <p:cNvPr id="18" name="Graphic 47">
              <a:extLst>
                <a:ext uri="{FF2B5EF4-FFF2-40B4-BE49-F238E27FC236}">
                  <a16:creationId xmlns:a16="http://schemas.microsoft.com/office/drawing/2014/main" id="{9E2F0C6F-D36E-586F-CC25-D66534EBFD58}"/>
                </a:ext>
              </a:extLst>
            </p:cNvPr>
            <p:cNvSpPr/>
            <p:nvPr/>
          </p:nvSpPr>
          <p:spPr>
            <a:xfrm>
              <a:off x="962531" y="4321008"/>
              <a:ext cx="3251381" cy="1057422"/>
            </a:xfrm>
            <a:custGeom>
              <a:avLst/>
              <a:gdLst>
                <a:gd name="connsiteX0" fmla="*/ 3251281 w 3251381"/>
                <a:gd name="connsiteY0" fmla="*/ -466 h 1057422"/>
                <a:gd name="connsiteX1" fmla="*/ 3251281 w 3251381"/>
                <a:gd name="connsiteY1" fmla="*/ 1056956 h 1057422"/>
                <a:gd name="connsiteX2" fmla="*/ 75834 w 3251381"/>
                <a:gd name="connsiteY2" fmla="*/ 1056956 h 1057422"/>
                <a:gd name="connsiteX3" fmla="*/ -101 w 3251381"/>
                <a:gd name="connsiteY3" fmla="*/ 981088 h 1057422"/>
                <a:gd name="connsiteX4" fmla="*/ -101 w 3251381"/>
                <a:gd name="connsiteY4" fmla="*/ 128568 h 1057422"/>
                <a:gd name="connsiteX5" fmla="*/ 157214 w 3251381"/>
                <a:gd name="connsiteY5" fmla="*/ 142391 h 1057422"/>
                <a:gd name="connsiteX6" fmla="*/ 1101288 w 3251381"/>
                <a:gd name="connsiteY6" fmla="*/ 175342 h 1057422"/>
                <a:gd name="connsiteX7" fmla="*/ 2962146 w 3251381"/>
                <a:gd name="connsiteY7" fmla="*/ 45661 h 105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381" h="1057422">
                  <a:moveTo>
                    <a:pt x="3251281" y="-466"/>
                  </a:moveTo>
                  <a:lnTo>
                    <a:pt x="3251281" y="1056956"/>
                  </a:lnTo>
                  <a:lnTo>
                    <a:pt x="75834" y="1056956"/>
                  </a:lnTo>
                  <a:cubicBezTo>
                    <a:pt x="33900" y="1056956"/>
                    <a:pt x="-101" y="1022995"/>
                    <a:pt x="-101" y="981088"/>
                  </a:cubicBezTo>
                  <a:lnTo>
                    <a:pt x="-101" y="128568"/>
                  </a:lnTo>
                  <a:lnTo>
                    <a:pt x="157214" y="142391"/>
                  </a:lnTo>
                  <a:cubicBezTo>
                    <a:pt x="467621" y="164177"/>
                    <a:pt x="782567" y="175342"/>
                    <a:pt x="1101288" y="175342"/>
                  </a:cubicBezTo>
                  <a:cubicBezTo>
                    <a:pt x="1738721" y="175342"/>
                    <a:pt x="2361070" y="130692"/>
                    <a:pt x="2962146" y="45661"/>
                  </a:cubicBezTo>
                  <a:close/>
                </a:path>
              </a:pathLst>
            </a:custGeom>
            <a:gradFill>
              <a:gsLst>
                <a:gs pos="29000">
                  <a:schemeClr val="bg2"/>
                </a:gs>
                <a:gs pos="100000">
                  <a:schemeClr val="accent4"/>
                </a:gs>
              </a:gsLst>
              <a:lin ang="18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25B61"/>
                </a:solidFill>
                <a:effectLst/>
                <a:uLnTx/>
                <a:uFillTx/>
                <a:latin typeface="Segoe Sans Text Semilight"/>
                <a:ea typeface="+mn-ea"/>
                <a:cs typeface="+mn-cs"/>
              </a:endParaRPr>
            </a:p>
          </p:txBody>
        </p:sp>
        <p:sp>
          <p:nvSpPr>
            <p:cNvPr id="19" name="Graphic 47">
              <a:extLst>
                <a:ext uri="{FF2B5EF4-FFF2-40B4-BE49-F238E27FC236}">
                  <a16:creationId xmlns:a16="http://schemas.microsoft.com/office/drawing/2014/main" id="{0145EA63-77FE-DCC9-F0CE-5A3790627A1C}"/>
                </a:ext>
              </a:extLst>
            </p:cNvPr>
            <p:cNvSpPr/>
            <p:nvPr/>
          </p:nvSpPr>
          <p:spPr>
            <a:xfrm>
              <a:off x="962531" y="4403558"/>
              <a:ext cx="3251381" cy="1057422"/>
            </a:xfrm>
            <a:custGeom>
              <a:avLst/>
              <a:gdLst>
                <a:gd name="connsiteX0" fmla="*/ 3251281 w 3251381"/>
                <a:gd name="connsiteY0" fmla="*/ -466 h 1057422"/>
                <a:gd name="connsiteX1" fmla="*/ 3251281 w 3251381"/>
                <a:gd name="connsiteY1" fmla="*/ 1056956 h 1057422"/>
                <a:gd name="connsiteX2" fmla="*/ 75834 w 3251381"/>
                <a:gd name="connsiteY2" fmla="*/ 1056956 h 1057422"/>
                <a:gd name="connsiteX3" fmla="*/ -101 w 3251381"/>
                <a:gd name="connsiteY3" fmla="*/ 981088 h 1057422"/>
                <a:gd name="connsiteX4" fmla="*/ -101 w 3251381"/>
                <a:gd name="connsiteY4" fmla="*/ 128568 h 1057422"/>
                <a:gd name="connsiteX5" fmla="*/ 157214 w 3251381"/>
                <a:gd name="connsiteY5" fmla="*/ 142391 h 1057422"/>
                <a:gd name="connsiteX6" fmla="*/ 1101288 w 3251381"/>
                <a:gd name="connsiteY6" fmla="*/ 175342 h 1057422"/>
                <a:gd name="connsiteX7" fmla="*/ 2962146 w 3251381"/>
                <a:gd name="connsiteY7" fmla="*/ 45661 h 105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381" h="1057422">
                  <a:moveTo>
                    <a:pt x="3251281" y="-466"/>
                  </a:moveTo>
                  <a:lnTo>
                    <a:pt x="3251281" y="1056956"/>
                  </a:lnTo>
                  <a:lnTo>
                    <a:pt x="75834" y="1056956"/>
                  </a:lnTo>
                  <a:cubicBezTo>
                    <a:pt x="33900" y="1056956"/>
                    <a:pt x="-101" y="1022995"/>
                    <a:pt x="-101" y="981088"/>
                  </a:cubicBezTo>
                  <a:lnTo>
                    <a:pt x="-101" y="128568"/>
                  </a:lnTo>
                  <a:lnTo>
                    <a:pt x="157214" y="142391"/>
                  </a:lnTo>
                  <a:cubicBezTo>
                    <a:pt x="467621" y="164177"/>
                    <a:pt x="782567" y="175342"/>
                    <a:pt x="1101288" y="175342"/>
                  </a:cubicBezTo>
                  <a:cubicBezTo>
                    <a:pt x="1738721" y="175342"/>
                    <a:pt x="2361070" y="130692"/>
                    <a:pt x="2962146" y="45661"/>
                  </a:cubicBezTo>
                  <a:close/>
                </a:path>
              </a:pathLst>
            </a:custGeom>
            <a:solidFill>
              <a:schemeClr val="accent3">
                <a:lumMod val="20000"/>
                <a:lumOff val="8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25B61"/>
                </a:solidFill>
                <a:effectLst/>
                <a:uLnTx/>
                <a:uFillTx/>
                <a:latin typeface="Segoe Sans Text Semilight"/>
                <a:ea typeface="+mn-ea"/>
                <a:cs typeface="+mn-cs"/>
              </a:endParaRPr>
            </a:p>
          </p:txBody>
        </p:sp>
      </p:grpSp>
      <p:grpSp>
        <p:nvGrpSpPr>
          <p:cNvPr id="20" name="Group 19">
            <a:extLst>
              <a:ext uri="{FF2B5EF4-FFF2-40B4-BE49-F238E27FC236}">
                <a16:creationId xmlns:a16="http://schemas.microsoft.com/office/drawing/2014/main" id="{D0599526-D3A9-2FD2-4A13-CC28885F50AD}"/>
              </a:ext>
              <a:ext uri="{C183D7F6-B498-43B3-948B-1728B52AA6E4}">
                <adec:decorative xmlns:adec="http://schemas.microsoft.com/office/drawing/2017/decorative" val="1"/>
              </a:ext>
            </a:extLst>
          </p:cNvPr>
          <p:cNvGrpSpPr/>
          <p:nvPr/>
        </p:nvGrpSpPr>
        <p:grpSpPr>
          <a:xfrm>
            <a:off x="4470307" y="3234583"/>
            <a:ext cx="3251382" cy="2226399"/>
            <a:chOff x="4470307" y="3234583"/>
            <a:chExt cx="3251382" cy="2226399"/>
          </a:xfrm>
        </p:grpSpPr>
        <p:sp>
          <p:nvSpPr>
            <p:cNvPr id="21" name="Freeform: Shape 61">
              <a:extLst>
                <a:ext uri="{FF2B5EF4-FFF2-40B4-BE49-F238E27FC236}">
                  <a16:creationId xmlns:a16="http://schemas.microsoft.com/office/drawing/2014/main" id="{635D7FF5-0B78-4A93-9E4E-AE184944D4C0}"/>
                </a:ext>
                <a:ext uri="{C183D7F6-B498-43B3-948B-1728B52AA6E4}">
                  <adec:decorative xmlns:adec="http://schemas.microsoft.com/office/drawing/2017/decorative" val="1"/>
                </a:ext>
              </a:extLst>
            </p:cNvPr>
            <p:cNvSpPr/>
            <p:nvPr/>
          </p:nvSpPr>
          <p:spPr bwMode="auto">
            <a:xfrm>
              <a:off x="4470307" y="3234583"/>
              <a:ext cx="3251382" cy="2134959"/>
            </a:xfrm>
            <a:custGeom>
              <a:avLst/>
              <a:gdLst>
                <a:gd name="connsiteX0" fmla="*/ 3124200 w 3124200"/>
                <a:gd name="connsiteY0" fmla="*/ 0 h 2903906"/>
                <a:gd name="connsiteX1" fmla="*/ 3124200 w 3124200"/>
                <a:gd name="connsiteY1" fmla="*/ 2903906 h 2903906"/>
                <a:gd name="connsiteX2" fmla="*/ 0 w 3124200"/>
                <a:gd name="connsiteY2" fmla="*/ 2903906 h 2903906"/>
                <a:gd name="connsiteX3" fmla="*/ 0 w 3124200"/>
                <a:gd name="connsiteY3" fmla="*/ 1434089 h 2903906"/>
                <a:gd name="connsiteX4" fmla="*/ 151423 w 3124200"/>
                <a:gd name="connsiteY4" fmla="*/ 1399141 h 2903906"/>
                <a:gd name="connsiteX5" fmla="*/ 2894677 w 3124200"/>
                <a:gd name="connsiteY5" fmla="*/ 163217 h 290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200" h="2903906">
                  <a:moveTo>
                    <a:pt x="3124200" y="0"/>
                  </a:moveTo>
                  <a:lnTo>
                    <a:pt x="3124200" y="2903906"/>
                  </a:lnTo>
                  <a:lnTo>
                    <a:pt x="0" y="2903906"/>
                  </a:lnTo>
                  <a:lnTo>
                    <a:pt x="0" y="1434089"/>
                  </a:lnTo>
                  <a:lnTo>
                    <a:pt x="151423" y="1399141"/>
                  </a:lnTo>
                  <a:cubicBezTo>
                    <a:pt x="1143622" y="1143859"/>
                    <a:pt x="2068663" y="721262"/>
                    <a:pt x="2894677" y="163217"/>
                  </a:cubicBezTo>
                  <a:close/>
                </a:path>
              </a:pathLst>
            </a:custGeom>
            <a:gradFill>
              <a:gsLst>
                <a:gs pos="10092">
                  <a:srgbClr val="A84CBA"/>
                </a:gs>
                <a:gs pos="80000">
                  <a:schemeClr val="accent3"/>
                </a:gs>
              </a:gsLst>
              <a:lin ang="1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22" name="Freeform: Shape 61">
              <a:extLst>
                <a:ext uri="{FF2B5EF4-FFF2-40B4-BE49-F238E27FC236}">
                  <a16:creationId xmlns:a16="http://schemas.microsoft.com/office/drawing/2014/main" id="{E6516206-C1AF-CF6D-8B6B-AA756D6B3ADD}"/>
                </a:ext>
                <a:ext uri="{C183D7F6-B498-43B3-948B-1728B52AA6E4}">
                  <adec:decorative xmlns:adec="http://schemas.microsoft.com/office/drawing/2017/decorative" val="1"/>
                </a:ext>
              </a:extLst>
            </p:cNvPr>
            <p:cNvSpPr/>
            <p:nvPr/>
          </p:nvSpPr>
          <p:spPr bwMode="auto">
            <a:xfrm>
              <a:off x="4470307" y="3326023"/>
              <a:ext cx="3251382" cy="2134959"/>
            </a:xfrm>
            <a:custGeom>
              <a:avLst/>
              <a:gdLst>
                <a:gd name="connsiteX0" fmla="*/ 3124200 w 3124200"/>
                <a:gd name="connsiteY0" fmla="*/ 0 h 2903906"/>
                <a:gd name="connsiteX1" fmla="*/ 3124200 w 3124200"/>
                <a:gd name="connsiteY1" fmla="*/ 2903906 h 2903906"/>
                <a:gd name="connsiteX2" fmla="*/ 0 w 3124200"/>
                <a:gd name="connsiteY2" fmla="*/ 2903906 h 2903906"/>
                <a:gd name="connsiteX3" fmla="*/ 0 w 3124200"/>
                <a:gd name="connsiteY3" fmla="*/ 1434089 h 2903906"/>
                <a:gd name="connsiteX4" fmla="*/ 151423 w 3124200"/>
                <a:gd name="connsiteY4" fmla="*/ 1399141 h 2903906"/>
                <a:gd name="connsiteX5" fmla="*/ 2894677 w 3124200"/>
                <a:gd name="connsiteY5" fmla="*/ 163217 h 290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200" h="2903906">
                  <a:moveTo>
                    <a:pt x="3124200" y="0"/>
                  </a:moveTo>
                  <a:lnTo>
                    <a:pt x="3124200" y="2903906"/>
                  </a:lnTo>
                  <a:lnTo>
                    <a:pt x="0" y="2903906"/>
                  </a:lnTo>
                  <a:lnTo>
                    <a:pt x="0" y="1434089"/>
                  </a:lnTo>
                  <a:lnTo>
                    <a:pt x="151423" y="1399141"/>
                  </a:lnTo>
                  <a:cubicBezTo>
                    <a:pt x="1143622" y="1143859"/>
                    <a:pt x="2068663" y="721262"/>
                    <a:pt x="2894677" y="163217"/>
                  </a:cubicBezTo>
                  <a:close/>
                </a:path>
              </a:pathLst>
            </a:cu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3354F3A1-7AA5-1480-881C-5E6AB36B19B3}"/>
              </a:ext>
              <a:ext uri="{C183D7F6-B498-43B3-948B-1728B52AA6E4}">
                <adec:decorative xmlns:adec="http://schemas.microsoft.com/office/drawing/2017/decorative" val="1"/>
              </a:ext>
            </a:extLst>
          </p:cNvPr>
          <p:cNvGrpSpPr/>
          <p:nvPr/>
        </p:nvGrpSpPr>
        <p:grpSpPr>
          <a:xfrm>
            <a:off x="7992598" y="2391410"/>
            <a:ext cx="3251383" cy="3069571"/>
            <a:chOff x="7992598" y="2391410"/>
            <a:chExt cx="3251383" cy="3069571"/>
          </a:xfrm>
        </p:grpSpPr>
        <p:sp>
          <p:nvSpPr>
            <p:cNvPr id="24" name="Freeform: Shape 13">
              <a:extLst>
                <a:ext uri="{FF2B5EF4-FFF2-40B4-BE49-F238E27FC236}">
                  <a16:creationId xmlns:a16="http://schemas.microsoft.com/office/drawing/2014/main" id="{813E99E9-711A-4C52-CED9-CAB56ACD6800}"/>
                </a:ext>
              </a:extLst>
            </p:cNvPr>
            <p:cNvSpPr/>
            <p:nvPr/>
          </p:nvSpPr>
          <p:spPr bwMode="auto">
            <a:xfrm>
              <a:off x="8002430" y="2395877"/>
              <a:ext cx="3159772" cy="3045440"/>
            </a:xfrm>
            <a:custGeom>
              <a:avLst/>
              <a:gdLst>
                <a:gd name="connsiteX0" fmla="*/ 1143972 w 3124200"/>
                <a:gd name="connsiteY0" fmla="*/ 0 h 4022741"/>
                <a:gd name="connsiteX1" fmla="*/ 3124200 w 3124200"/>
                <a:gd name="connsiteY1" fmla="*/ 0 h 4022741"/>
                <a:gd name="connsiteX2" fmla="*/ 3124200 w 3124200"/>
                <a:gd name="connsiteY2" fmla="*/ 4022741 h 4022741"/>
                <a:gd name="connsiteX3" fmla="*/ 0 w 3124200"/>
                <a:gd name="connsiteY3" fmla="*/ 4022741 h 4022741"/>
                <a:gd name="connsiteX4" fmla="*/ 0 w 3124200"/>
                <a:gd name="connsiteY4" fmla="*/ 1016756 h 4022741"/>
                <a:gd name="connsiteX5" fmla="*/ 118328 w 3124200"/>
                <a:gd name="connsiteY5" fmla="*/ 929654 h 4022741"/>
                <a:gd name="connsiteX6" fmla="*/ 1111710 w 3124200"/>
                <a:gd name="connsiteY6" fmla="*/ 34963 h 402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200" h="4022741">
                  <a:moveTo>
                    <a:pt x="1143972" y="0"/>
                  </a:moveTo>
                  <a:lnTo>
                    <a:pt x="3124200" y="0"/>
                  </a:lnTo>
                  <a:lnTo>
                    <a:pt x="3124200" y="4022741"/>
                  </a:lnTo>
                  <a:lnTo>
                    <a:pt x="0" y="4022741"/>
                  </a:lnTo>
                  <a:lnTo>
                    <a:pt x="0" y="1016756"/>
                  </a:lnTo>
                  <a:lnTo>
                    <a:pt x="118328" y="929654"/>
                  </a:lnTo>
                  <a:cubicBezTo>
                    <a:pt x="470605" y="656941"/>
                    <a:pt x="802649" y="357761"/>
                    <a:pt x="1111710" y="34963"/>
                  </a:cubicBez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25" name="Graphic 44">
              <a:extLst>
                <a:ext uri="{FF2B5EF4-FFF2-40B4-BE49-F238E27FC236}">
                  <a16:creationId xmlns:a16="http://schemas.microsoft.com/office/drawing/2014/main" id="{945FBFE0-E293-2BF0-CB7A-B7F507045BA5}"/>
                </a:ext>
              </a:extLst>
            </p:cNvPr>
            <p:cNvSpPr>
              <a:spLocks/>
            </p:cNvSpPr>
            <p:nvPr/>
          </p:nvSpPr>
          <p:spPr>
            <a:xfrm>
              <a:off x="7992598" y="2391410"/>
              <a:ext cx="3251383" cy="3069571"/>
            </a:xfrm>
            <a:custGeom>
              <a:avLst/>
              <a:gdLst>
                <a:gd name="connsiteX0" fmla="*/ 1340083 w 3257550"/>
                <a:gd name="connsiteY0" fmla="*/ -255 h 3067050"/>
                <a:gd name="connsiteX1" fmla="*/ 3191847 w 3257550"/>
                <a:gd name="connsiteY1" fmla="*/ -255 h 3067050"/>
                <a:gd name="connsiteX2" fmla="*/ 3256713 w 3257550"/>
                <a:gd name="connsiteY2" fmla="*/ 64620 h 3067050"/>
                <a:gd name="connsiteX3" fmla="*/ 3256713 w 3257550"/>
                <a:gd name="connsiteY3" fmla="*/ 2987042 h 3067050"/>
                <a:gd name="connsiteX4" fmla="*/ 3176989 w 3257550"/>
                <a:gd name="connsiteY4" fmla="*/ 3066795 h 3067050"/>
                <a:gd name="connsiteX5" fmla="*/ -837 w 3257550"/>
                <a:gd name="connsiteY5" fmla="*/ 3066795 h 3067050"/>
                <a:gd name="connsiteX6" fmla="*/ -837 w 3257550"/>
                <a:gd name="connsiteY6" fmla="*/ 2702950 h 3067050"/>
                <a:gd name="connsiteX7" fmla="*/ 1687 w 3257550"/>
                <a:gd name="connsiteY7" fmla="*/ 2702950 h 3067050"/>
                <a:gd name="connsiteX8" fmla="*/ 1687 w 3257550"/>
                <a:gd name="connsiteY8" fmla="*/ 858605 h 3067050"/>
                <a:gd name="connsiteX9" fmla="*/ 124969 w 3257550"/>
                <a:gd name="connsiteY9" fmla="*/ 794616 h 3067050"/>
                <a:gd name="connsiteX10" fmla="*/ 1159946 w 3257550"/>
                <a:gd name="connsiteY10" fmla="*/ 137381 h 30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7550" h="3067050">
                  <a:moveTo>
                    <a:pt x="1340083" y="-255"/>
                  </a:moveTo>
                  <a:lnTo>
                    <a:pt x="3191847" y="-255"/>
                  </a:lnTo>
                  <a:cubicBezTo>
                    <a:pt x="3227661" y="-255"/>
                    <a:pt x="3256713" y="28787"/>
                    <a:pt x="3256713" y="64620"/>
                  </a:cubicBezTo>
                  <a:lnTo>
                    <a:pt x="3256713" y="2987042"/>
                  </a:lnTo>
                  <a:cubicBezTo>
                    <a:pt x="3256713" y="3031086"/>
                    <a:pt x="3220994" y="3066795"/>
                    <a:pt x="3176989" y="3066795"/>
                  </a:cubicBezTo>
                  <a:lnTo>
                    <a:pt x="-837" y="3066795"/>
                  </a:lnTo>
                  <a:lnTo>
                    <a:pt x="-837" y="2702950"/>
                  </a:lnTo>
                  <a:lnTo>
                    <a:pt x="1687" y="2702950"/>
                  </a:lnTo>
                  <a:lnTo>
                    <a:pt x="1687" y="858605"/>
                  </a:lnTo>
                  <a:lnTo>
                    <a:pt x="124969" y="794616"/>
                  </a:lnTo>
                  <a:cubicBezTo>
                    <a:pt x="491996" y="594286"/>
                    <a:pt x="837944" y="374506"/>
                    <a:pt x="1159946" y="137381"/>
                  </a:cubicBezTo>
                  <a:close/>
                </a:path>
              </a:pathLst>
            </a:custGeom>
            <a:solidFill>
              <a:schemeClr val="accent3">
                <a:lumMod val="20000"/>
                <a:lumOff val="8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25B61"/>
                </a:solidFill>
                <a:effectLst/>
                <a:uLnTx/>
                <a:uFillTx/>
                <a:latin typeface="Segoe Sans Text Semilight"/>
                <a:ea typeface="+mn-ea"/>
                <a:cs typeface="+mn-cs"/>
              </a:endParaRPr>
            </a:p>
          </p:txBody>
        </p:sp>
      </p:grpSp>
      <p:grpSp>
        <p:nvGrpSpPr>
          <p:cNvPr id="26" name="Group 25">
            <a:extLst>
              <a:ext uri="{FF2B5EF4-FFF2-40B4-BE49-F238E27FC236}">
                <a16:creationId xmlns:a16="http://schemas.microsoft.com/office/drawing/2014/main" id="{7CED3E26-8EB7-9B93-4252-0CC5BEA191C1}"/>
              </a:ext>
              <a:ext uri="{C183D7F6-B498-43B3-948B-1728B52AA6E4}">
                <adec:decorative xmlns:adec="http://schemas.microsoft.com/office/drawing/2017/decorative" val="1"/>
              </a:ext>
            </a:extLst>
          </p:cNvPr>
          <p:cNvGrpSpPr/>
          <p:nvPr/>
        </p:nvGrpSpPr>
        <p:grpSpPr>
          <a:xfrm>
            <a:off x="1175941" y="5569584"/>
            <a:ext cx="9854628" cy="520065"/>
            <a:chOff x="1175941" y="5569584"/>
            <a:chExt cx="9854628" cy="520065"/>
          </a:xfrm>
        </p:grpSpPr>
        <p:sp>
          <p:nvSpPr>
            <p:cNvPr id="27" name="Rectangle: Rounded Corners 26">
              <a:extLst>
                <a:ext uri="{FF2B5EF4-FFF2-40B4-BE49-F238E27FC236}">
                  <a16:creationId xmlns:a16="http://schemas.microsoft.com/office/drawing/2014/main" id="{8D0DBCF8-2C7E-FC09-2D0F-185615A0182E}"/>
                </a:ext>
                <a:ext uri="{C183D7F6-B498-43B3-948B-1728B52AA6E4}">
                  <adec:decorative xmlns:adec="http://schemas.microsoft.com/office/drawing/2017/decorative" val="1"/>
                </a:ext>
              </a:extLst>
            </p:cNvPr>
            <p:cNvSpPr>
              <a:spLocks/>
            </p:cNvSpPr>
            <p:nvPr/>
          </p:nvSpPr>
          <p:spPr>
            <a:xfrm>
              <a:off x="1175941" y="5569584"/>
              <a:ext cx="2824560" cy="520065"/>
            </a:xfrm>
            <a:prstGeom prst="roundRect">
              <a:avLst>
                <a:gd name="adj" fmla="val 11937"/>
              </a:avLst>
            </a:prstGeom>
            <a:solidFill>
              <a:schemeClr val="bg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Semilight"/>
                <a:ea typeface="+mn-ea"/>
                <a:cs typeface="+mn-cs"/>
              </a:endParaRPr>
            </a:p>
          </p:txBody>
        </p:sp>
        <p:sp>
          <p:nvSpPr>
            <p:cNvPr id="28" name="Rectangle: Rounded Corners 27">
              <a:extLst>
                <a:ext uri="{FF2B5EF4-FFF2-40B4-BE49-F238E27FC236}">
                  <a16:creationId xmlns:a16="http://schemas.microsoft.com/office/drawing/2014/main" id="{AAEFBB3B-0351-B2CD-857D-9775FE32B40C}"/>
                </a:ext>
                <a:ext uri="{C183D7F6-B498-43B3-948B-1728B52AA6E4}">
                  <adec:decorative xmlns:adec="http://schemas.microsoft.com/office/drawing/2017/decorative" val="1"/>
                </a:ext>
              </a:extLst>
            </p:cNvPr>
            <p:cNvSpPr>
              <a:spLocks/>
            </p:cNvSpPr>
            <p:nvPr/>
          </p:nvSpPr>
          <p:spPr>
            <a:xfrm>
              <a:off x="4683718" y="5569584"/>
              <a:ext cx="2824560" cy="520065"/>
            </a:xfrm>
            <a:prstGeom prst="roundRect">
              <a:avLst>
                <a:gd name="adj" fmla="val 11937"/>
              </a:avLst>
            </a:prstGeom>
            <a:solidFill>
              <a:schemeClr val="bg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Semilight"/>
                <a:ea typeface="+mn-ea"/>
                <a:cs typeface="+mn-cs"/>
              </a:endParaRPr>
            </a:p>
          </p:txBody>
        </p:sp>
        <p:sp>
          <p:nvSpPr>
            <p:cNvPr id="29" name="Rectangle: Rounded Corners 28">
              <a:extLst>
                <a:ext uri="{FF2B5EF4-FFF2-40B4-BE49-F238E27FC236}">
                  <a16:creationId xmlns:a16="http://schemas.microsoft.com/office/drawing/2014/main" id="{24E4C78F-6ACF-F8E4-117E-61578E4BB585}"/>
                </a:ext>
                <a:ext uri="{C183D7F6-B498-43B3-948B-1728B52AA6E4}">
                  <adec:decorative xmlns:adec="http://schemas.microsoft.com/office/drawing/2017/decorative" val="1"/>
                </a:ext>
              </a:extLst>
            </p:cNvPr>
            <p:cNvSpPr>
              <a:spLocks/>
            </p:cNvSpPr>
            <p:nvPr/>
          </p:nvSpPr>
          <p:spPr>
            <a:xfrm>
              <a:off x="8206009" y="5569584"/>
              <a:ext cx="2824560" cy="520065"/>
            </a:xfrm>
            <a:prstGeom prst="roundRect">
              <a:avLst>
                <a:gd name="adj" fmla="val 11937"/>
              </a:avLst>
            </a:prstGeom>
            <a:solidFill>
              <a:schemeClr val="bg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Semilight"/>
                <a:ea typeface="+mn-ea"/>
                <a:cs typeface="+mn-cs"/>
              </a:endParaRPr>
            </a:p>
          </p:txBody>
        </p:sp>
      </p:grpSp>
      <p:sp>
        <p:nvSpPr>
          <p:cNvPr id="30" name="Text Placeholder 3">
            <a:extLst>
              <a:ext uri="{FF2B5EF4-FFF2-40B4-BE49-F238E27FC236}">
                <a16:creationId xmlns:a16="http://schemas.microsoft.com/office/drawing/2014/main" id="{CDDBFB3D-E520-C54B-15A5-BEEA6A109854}"/>
              </a:ext>
            </a:extLst>
          </p:cNvPr>
          <p:cNvSpPr txBox="1">
            <a:spLocks/>
          </p:cNvSpPr>
          <p:nvPr/>
        </p:nvSpPr>
        <p:spPr>
          <a:xfrm>
            <a:off x="1556942" y="3555475"/>
            <a:ext cx="2062558" cy="49244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Establish a central repository for all data</a:t>
            </a:r>
          </a:p>
        </p:txBody>
      </p:sp>
      <p:grpSp>
        <p:nvGrpSpPr>
          <p:cNvPr id="31" name="Group 30" descr="One">
            <a:extLst>
              <a:ext uri="{FF2B5EF4-FFF2-40B4-BE49-F238E27FC236}">
                <a16:creationId xmlns:a16="http://schemas.microsoft.com/office/drawing/2014/main" id="{A76DD390-1373-66C3-9E34-03B80FD4A551}"/>
              </a:ext>
              <a:ext uri="{C183D7F6-B498-43B3-948B-1728B52AA6E4}">
                <adec:decorative xmlns:adec="http://schemas.microsoft.com/office/drawing/2017/decorative" val="0"/>
              </a:ext>
            </a:extLst>
          </p:cNvPr>
          <p:cNvGrpSpPr>
            <a:grpSpLocks/>
          </p:cNvGrpSpPr>
          <p:nvPr/>
        </p:nvGrpSpPr>
        <p:grpSpPr>
          <a:xfrm>
            <a:off x="2259643" y="4156710"/>
            <a:ext cx="657156" cy="657154"/>
            <a:chOff x="4891756" y="1969137"/>
            <a:chExt cx="958377" cy="958377"/>
          </a:xfrm>
        </p:grpSpPr>
        <p:sp>
          <p:nvSpPr>
            <p:cNvPr id="32" name="Oval 31">
              <a:extLst>
                <a:ext uri="{FF2B5EF4-FFF2-40B4-BE49-F238E27FC236}">
                  <a16:creationId xmlns:a16="http://schemas.microsoft.com/office/drawing/2014/main" id="{4C5C0698-F233-E140-3157-F1FFAF199A59}"/>
                </a:ext>
              </a:extLst>
            </p:cNvPr>
            <p:cNvSpPr/>
            <p:nvPr/>
          </p:nvSpPr>
          <p:spPr>
            <a:xfrm>
              <a:off x="4891756" y="1969137"/>
              <a:ext cx="958377" cy="958377"/>
            </a:xfrm>
            <a:prstGeom prst="ellipse">
              <a:avLst/>
            </a:prstGeom>
            <a:solidFill>
              <a:schemeClr val="bg2"/>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33" name="Oval 32">
              <a:extLst>
                <a:ext uri="{FF2B5EF4-FFF2-40B4-BE49-F238E27FC236}">
                  <a16:creationId xmlns:a16="http://schemas.microsoft.com/office/drawing/2014/main" id="{3E98EE59-A704-524E-28CC-96652EBC1390}"/>
                </a:ext>
              </a:extLst>
            </p:cNvPr>
            <p:cNvSpPr/>
            <p:nvPr/>
          </p:nvSpPr>
          <p:spPr>
            <a:xfrm>
              <a:off x="4947320" y="2024701"/>
              <a:ext cx="847252" cy="847252"/>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1</a:t>
              </a:r>
              <a:endParaRPr kumimoji="0" lang="en-IN" sz="24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endParaRPr>
            </a:p>
          </p:txBody>
        </p:sp>
      </p:grpSp>
      <p:sp>
        <p:nvSpPr>
          <p:cNvPr id="34" name="Rectangle: Rounded Corners 2052">
            <a:extLst>
              <a:ext uri="{FF2B5EF4-FFF2-40B4-BE49-F238E27FC236}">
                <a16:creationId xmlns:a16="http://schemas.microsoft.com/office/drawing/2014/main" id="{6CA74B44-A00D-EEDC-A080-C5316FDE2069}"/>
              </a:ext>
              <a:ext uri="{C183D7F6-B498-43B3-948B-1728B52AA6E4}">
                <adec:decorative xmlns:adec="http://schemas.microsoft.com/office/drawing/2017/decorative" val="0"/>
              </a:ext>
            </a:extLst>
          </p:cNvPr>
          <p:cNvSpPr>
            <a:spLocks/>
          </p:cNvSpPr>
          <p:nvPr/>
        </p:nvSpPr>
        <p:spPr bwMode="auto">
          <a:xfrm>
            <a:off x="1252142" y="4922656"/>
            <a:ext cx="2672158" cy="369332"/>
          </a:xfrm>
          <a:prstGeom prst="rect">
            <a:avLst/>
          </a:prstGeom>
          <a:noFill/>
          <a:ln w="6350" cap="flat" cmpd="sng" algn="ctr">
            <a:noFill/>
            <a:prstDash val="dash"/>
            <a:headEnd type="none" w="med" len="med"/>
            <a:tailEnd type="none" w="med" len="med"/>
          </a:ln>
          <a:effectLst/>
        </p:spPr>
        <p:txBody>
          <a:bodyPr rot="0" spcFirstLastPara="0" vert="horz" wrap="square" lIns="0" tIns="0" rIns="0" bIns="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Text Semilight"/>
                <a:ea typeface="+mn-ea"/>
                <a:cs typeface="Segoe Sans Text" pitchFamily="2" charset="0"/>
              </a:rPr>
              <a:t>Integrate disparate data sources into a unified data platform and data lake</a:t>
            </a:r>
          </a:p>
        </p:txBody>
      </p:sp>
      <p:sp>
        <p:nvSpPr>
          <p:cNvPr id="35" name="Text Placeholder 3">
            <a:extLst>
              <a:ext uri="{FF2B5EF4-FFF2-40B4-BE49-F238E27FC236}">
                <a16:creationId xmlns:a16="http://schemas.microsoft.com/office/drawing/2014/main" id="{FF2760F0-34AE-7567-1E6E-BA6CDF07CBFA}"/>
              </a:ext>
            </a:extLst>
          </p:cNvPr>
          <p:cNvSpPr txBox="1">
            <a:spLocks/>
          </p:cNvSpPr>
          <p:nvPr/>
        </p:nvSpPr>
        <p:spPr>
          <a:xfrm>
            <a:off x="5272116" y="3056857"/>
            <a:ext cx="1643034" cy="49244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it-IT" sz="16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Prepare data for </a:t>
            </a:r>
            <a:br>
              <a:rPr kumimoji="0" lang="it-IT" sz="16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br>
            <a:r>
              <a:rPr kumimoji="0" lang="it-IT" sz="16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AI innovation</a:t>
            </a:r>
          </a:p>
        </p:txBody>
      </p:sp>
      <p:grpSp>
        <p:nvGrpSpPr>
          <p:cNvPr id="37" name="Group 36" descr="Two">
            <a:extLst>
              <a:ext uri="{FF2B5EF4-FFF2-40B4-BE49-F238E27FC236}">
                <a16:creationId xmlns:a16="http://schemas.microsoft.com/office/drawing/2014/main" id="{D755A538-E8AC-D4F2-A856-1F01F31D2ACB}"/>
              </a:ext>
              <a:ext uri="{C183D7F6-B498-43B3-948B-1728B52AA6E4}">
                <adec:decorative xmlns:adec="http://schemas.microsoft.com/office/drawing/2017/decorative" val="0"/>
              </a:ext>
            </a:extLst>
          </p:cNvPr>
          <p:cNvGrpSpPr>
            <a:grpSpLocks/>
          </p:cNvGrpSpPr>
          <p:nvPr/>
        </p:nvGrpSpPr>
        <p:grpSpPr>
          <a:xfrm>
            <a:off x="5767420" y="3646178"/>
            <a:ext cx="657156" cy="657154"/>
            <a:chOff x="4891756" y="1969137"/>
            <a:chExt cx="958377" cy="958377"/>
          </a:xfrm>
        </p:grpSpPr>
        <p:sp>
          <p:nvSpPr>
            <p:cNvPr id="38" name="Oval 37">
              <a:extLst>
                <a:ext uri="{FF2B5EF4-FFF2-40B4-BE49-F238E27FC236}">
                  <a16:creationId xmlns:a16="http://schemas.microsoft.com/office/drawing/2014/main" id="{761A47B6-D041-676C-028A-989D70109C69}"/>
                </a:ext>
              </a:extLst>
            </p:cNvPr>
            <p:cNvSpPr/>
            <p:nvPr/>
          </p:nvSpPr>
          <p:spPr>
            <a:xfrm>
              <a:off x="4891756" y="1969137"/>
              <a:ext cx="958377" cy="958377"/>
            </a:xfrm>
            <a:prstGeom prst="ellipse">
              <a:avLst/>
            </a:prstGeom>
            <a:solidFill>
              <a:srgbClr val="A84CBA"/>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39" name="Oval 38">
              <a:extLst>
                <a:ext uri="{FF2B5EF4-FFF2-40B4-BE49-F238E27FC236}">
                  <a16:creationId xmlns:a16="http://schemas.microsoft.com/office/drawing/2014/main" id="{AB1786CD-155C-CD8C-949A-D86F9884A729}"/>
                </a:ext>
              </a:extLst>
            </p:cNvPr>
            <p:cNvSpPr/>
            <p:nvPr/>
          </p:nvSpPr>
          <p:spPr>
            <a:xfrm>
              <a:off x="4947320" y="2024701"/>
              <a:ext cx="847252" cy="847252"/>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2</a:t>
              </a:r>
              <a:endParaRPr kumimoji="0" lang="en-IN" sz="24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endParaRPr>
            </a:p>
          </p:txBody>
        </p:sp>
      </p:grpSp>
      <p:sp>
        <p:nvSpPr>
          <p:cNvPr id="40" name="Rectangle: Rounded Corners 2052">
            <a:extLst>
              <a:ext uri="{FF2B5EF4-FFF2-40B4-BE49-F238E27FC236}">
                <a16:creationId xmlns:a16="http://schemas.microsoft.com/office/drawing/2014/main" id="{CF179EB5-74AB-F816-651C-E6F8C9B505EA}"/>
              </a:ext>
              <a:ext uri="{C183D7F6-B498-43B3-948B-1728B52AA6E4}">
                <adec:decorative xmlns:adec="http://schemas.microsoft.com/office/drawing/2017/decorative" val="0"/>
              </a:ext>
            </a:extLst>
          </p:cNvPr>
          <p:cNvSpPr>
            <a:spLocks/>
          </p:cNvSpPr>
          <p:nvPr/>
        </p:nvSpPr>
        <p:spPr bwMode="auto">
          <a:xfrm>
            <a:off x="4695821" y="4646431"/>
            <a:ext cx="2800354" cy="369332"/>
          </a:xfrm>
          <a:prstGeom prst="rect">
            <a:avLst/>
          </a:prstGeom>
          <a:noFill/>
          <a:ln w="6350" cap="flat" cmpd="sng" algn="ctr">
            <a:noFill/>
            <a:prstDash val="dash"/>
            <a:headEnd type="none" w="med" len="med"/>
            <a:tailEnd type="none" w="med" len="med"/>
          </a:ln>
          <a:effectLst/>
        </p:spPr>
        <p:txBody>
          <a:bodyPr rot="0" spcFirstLastPara="0" vert="horz" wrap="square" lIns="0" tIns="0" rIns="0" bIns="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Text Semilight"/>
                <a:ea typeface="+mn-ea"/>
                <a:cs typeface="Segoe Sans Text" pitchFamily="2" charset="0"/>
              </a:rPr>
              <a:t>Improve the quality of your data, to ensure it is complete, accurate, and governed</a:t>
            </a:r>
          </a:p>
        </p:txBody>
      </p:sp>
      <p:sp>
        <p:nvSpPr>
          <p:cNvPr id="42" name="Text Placeholder 3">
            <a:extLst>
              <a:ext uri="{FF2B5EF4-FFF2-40B4-BE49-F238E27FC236}">
                <a16:creationId xmlns:a16="http://schemas.microsoft.com/office/drawing/2014/main" id="{860CF597-5B64-9F25-E264-DF9B9DE91952}"/>
              </a:ext>
            </a:extLst>
          </p:cNvPr>
          <p:cNvSpPr txBox="1">
            <a:spLocks/>
          </p:cNvSpPr>
          <p:nvPr/>
        </p:nvSpPr>
        <p:spPr>
          <a:xfrm>
            <a:off x="7769897" y="1465577"/>
            <a:ext cx="2962564" cy="492443"/>
          </a:xfrm>
          <a:prstGeom prst="rect">
            <a:avLst/>
          </a:prstGeom>
          <a:ln>
            <a:noFill/>
          </a:ln>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Build generative AI experiences</a:t>
            </a:r>
            <a:br>
              <a:rPr kumimoji="0" lang="en-US" sz="16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br>
            <a:r>
              <a:rPr kumimoji="0" lang="en-US" sz="16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on top of your data</a:t>
            </a:r>
          </a:p>
        </p:txBody>
      </p:sp>
      <p:grpSp>
        <p:nvGrpSpPr>
          <p:cNvPr id="43" name="Group 42" descr="Three">
            <a:extLst>
              <a:ext uri="{FF2B5EF4-FFF2-40B4-BE49-F238E27FC236}">
                <a16:creationId xmlns:a16="http://schemas.microsoft.com/office/drawing/2014/main" id="{7AA67A4E-FB6F-E019-E0D3-7499A3D26587}"/>
              </a:ext>
              <a:ext uri="{C183D7F6-B498-43B3-948B-1728B52AA6E4}">
                <adec:decorative xmlns:adec="http://schemas.microsoft.com/office/drawing/2017/decorative" val="0"/>
              </a:ext>
            </a:extLst>
          </p:cNvPr>
          <p:cNvGrpSpPr>
            <a:grpSpLocks/>
          </p:cNvGrpSpPr>
          <p:nvPr/>
        </p:nvGrpSpPr>
        <p:grpSpPr>
          <a:xfrm>
            <a:off x="8922601" y="2073910"/>
            <a:ext cx="657156" cy="657154"/>
            <a:chOff x="4891756" y="1969137"/>
            <a:chExt cx="958377" cy="958377"/>
          </a:xfrm>
        </p:grpSpPr>
        <p:sp>
          <p:nvSpPr>
            <p:cNvPr id="44" name="Oval 43">
              <a:extLst>
                <a:ext uri="{FF2B5EF4-FFF2-40B4-BE49-F238E27FC236}">
                  <a16:creationId xmlns:a16="http://schemas.microsoft.com/office/drawing/2014/main" id="{4E1B5171-C3FA-353A-712B-6BA4561FC206}"/>
                </a:ext>
              </a:extLst>
            </p:cNvPr>
            <p:cNvSpPr/>
            <p:nvPr/>
          </p:nvSpPr>
          <p:spPr>
            <a:xfrm>
              <a:off x="4891756" y="1969137"/>
              <a:ext cx="958377" cy="958377"/>
            </a:xfrm>
            <a:prstGeom prst="ellipse">
              <a:avLst/>
            </a:prstGeom>
            <a:solidFill>
              <a:schemeClr val="accent3"/>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45" name="Oval 44">
              <a:extLst>
                <a:ext uri="{FF2B5EF4-FFF2-40B4-BE49-F238E27FC236}">
                  <a16:creationId xmlns:a16="http://schemas.microsoft.com/office/drawing/2014/main" id="{EF9A720C-8614-429C-1282-B27F7E693546}"/>
                </a:ext>
              </a:extLst>
            </p:cNvPr>
            <p:cNvSpPr/>
            <p:nvPr/>
          </p:nvSpPr>
          <p:spPr>
            <a:xfrm>
              <a:off x="4947320" y="2024701"/>
              <a:ext cx="847252" cy="847252"/>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3</a:t>
              </a:r>
              <a:endParaRPr kumimoji="0" lang="en-IN" sz="24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endParaRPr>
            </a:p>
          </p:txBody>
        </p:sp>
      </p:grpSp>
      <p:sp>
        <p:nvSpPr>
          <p:cNvPr id="47" name="Rectangle: Rounded Corners 2052">
            <a:extLst>
              <a:ext uri="{FF2B5EF4-FFF2-40B4-BE49-F238E27FC236}">
                <a16:creationId xmlns:a16="http://schemas.microsoft.com/office/drawing/2014/main" id="{239820B9-6267-FE97-2390-303E1CCD6B07}"/>
              </a:ext>
              <a:ext uri="{C183D7F6-B498-43B3-948B-1728B52AA6E4}">
                <adec:decorative xmlns:adec="http://schemas.microsoft.com/office/drawing/2017/decorative" val="0"/>
              </a:ext>
            </a:extLst>
          </p:cNvPr>
          <p:cNvSpPr>
            <a:spLocks/>
          </p:cNvSpPr>
          <p:nvPr/>
        </p:nvSpPr>
        <p:spPr bwMode="auto">
          <a:xfrm>
            <a:off x="8317118" y="3741529"/>
            <a:ext cx="2602342" cy="553998"/>
          </a:xfrm>
          <a:prstGeom prst="rect">
            <a:avLst/>
          </a:prstGeom>
          <a:noFill/>
          <a:ln w="6350" cap="flat" cmpd="sng" algn="ctr">
            <a:noFill/>
            <a:prstDash val="dash"/>
            <a:headEnd type="none" w="med" len="med"/>
            <a:tailEnd type="none" w="med" len="med"/>
          </a:ln>
          <a:effectLst/>
        </p:spPr>
        <p:txBody>
          <a:bodyPr rot="0" spcFirstLastPara="0" vert="horz" wrap="square" lIns="0" tIns="0" rIns="0" bIns="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Text Semilight"/>
                <a:ea typeface="+mn-ea"/>
                <a:cs typeface="Segoe Sans Text" pitchFamily="2" charset="0"/>
              </a:rPr>
              <a:t>Enhance the breadth and depth of data-driven experiences by creating</a:t>
            </a:r>
            <a:br>
              <a:rPr kumimoji="0" lang="en-US" sz="1200" b="0" i="0" u="none" strike="noStrike" kern="1200" cap="none" spc="0" normalizeH="0" baseline="0" noProof="0">
                <a:ln>
                  <a:noFill/>
                </a:ln>
                <a:solidFill>
                  <a:srgbClr val="000000"/>
                </a:solidFill>
                <a:effectLst/>
                <a:uLnTx/>
                <a:uFillTx/>
                <a:latin typeface="Segoe Sans Text Semilight"/>
                <a:ea typeface="+mn-ea"/>
                <a:cs typeface="Segoe Sans Text" pitchFamily="2" charset="0"/>
              </a:rPr>
            </a:br>
            <a:r>
              <a:rPr kumimoji="0" lang="en-US" sz="1200" b="0" i="0" u="none" strike="noStrike" kern="1200" cap="none" spc="0" normalizeH="0" baseline="0" noProof="0">
                <a:ln>
                  <a:noFill/>
                </a:ln>
                <a:solidFill>
                  <a:srgbClr val="000000"/>
                </a:solidFill>
                <a:effectLst/>
                <a:uLnTx/>
                <a:uFillTx/>
                <a:latin typeface="Segoe Sans Text Semilight"/>
                <a:ea typeface="+mn-ea"/>
                <a:cs typeface="Segoe Sans Text" pitchFamily="2" charset="0"/>
              </a:rPr>
              <a:t>an AI solution</a:t>
            </a:r>
          </a:p>
        </p:txBody>
      </p:sp>
      <p:pic>
        <p:nvPicPr>
          <p:cNvPr id="48" name="Picture 47" descr="OneLake Logo">
            <a:extLst>
              <a:ext uri="{FF2B5EF4-FFF2-40B4-BE49-F238E27FC236}">
                <a16:creationId xmlns:a16="http://schemas.microsoft.com/office/drawing/2014/main" id="{0A5F3889-2853-4707-671A-313BB2A8DCD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80653" y="5664293"/>
            <a:ext cx="330002" cy="330646"/>
          </a:xfrm>
          <a:prstGeom prst="rect">
            <a:avLst/>
          </a:prstGeom>
        </p:spPr>
      </p:pic>
      <p:sp>
        <p:nvSpPr>
          <p:cNvPr id="50" name="Text Placeholder 3">
            <a:extLst>
              <a:ext uri="{FF2B5EF4-FFF2-40B4-BE49-F238E27FC236}">
                <a16:creationId xmlns:a16="http://schemas.microsoft.com/office/drawing/2014/main" id="{F08D798A-4ACA-F9EC-8C68-DDB4A6E420EE}"/>
              </a:ext>
            </a:extLst>
          </p:cNvPr>
          <p:cNvSpPr txBox="1">
            <a:spLocks/>
          </p:cNvSpPr>
          <p:nvPr/>
        </p:nvSpPr>
        <p:spPr>
          <a:xfrm>
            <a:off x="2495817" y="5737283"/>
            <a:ext cx="599972" cy="184666"/>
          </a:xfrm>
          <a:prstGeom prst="rect">
            <a:avLst/>
          </a:prstGeom>
        </p:spPr>
        <p:txBody>
          <a:bodyPr wrap="none" lIns="0" tIns="0" rIns="0" bIns="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OneLake</a:t>
            </a:r>
          </a:p>
        </p:txBody>
      </p:sp>
      <p:grpSp>
        <p:nvGrpSpPr>
          <p:cNvPr id="51" name="Group 50" descr="Arrow pointing towards the right">
            <a:extLst>
              <a:ext uri="{FF2B5EF4-FFF2-40B4-BE49-F238E27FC236}">
                <a16:creationId xmlns:a16="http://schemas.microsoft.com/office/drawing/2014/main" id="{C3EB96DF-1E4C-18A3-82AE-047B5546969D}"/>
              </a:ext>
            </a:extLst>
          </p:cNvPr>
          <p:cNvGrpSpPr/>
          <p:nvPr/>
        </p:nvGrpSpPr>
        <p:grpSpPr>
          <a:xfrm>
            <a:off x="4238392" y="5711348"/>
            <a:ext cx="207435" cy="236537"/>
            <a:chOff x="4274344" y="5681662"/>
            <a:chExt cx="207435" cy="236537"/>
          </a:xfrm>
        </p:grpSpPr>
        <p:sp>
          <p:nvSpPr>
            <p:cNvPr id="54" name="Freeform: Shape 53">
              <a:extLst>
                <a:ext uri="{FF2B5EF4-FFF2-40B4-BE49-F238E27FC236}">
                  <a16:creationId xmlns:a16="http://schemas.microsoft.com/office/drawing/2014/main" id="{9729A84B-3F55-1DCF-2748-5B3F6DD5733F}"/>
                </a:ext>
              </a:extLst>
            </p:cNvPr>
            <p:cNvSpPr/>
            <p:nvPr/>
          </p:nvSpPr>
          <p:spPr>
            <a:xfrm>
              <a:off x="4274344" y="5681662"/>
              <a:ext cx="122273" cy="236537"/>
            </a:xfrm>
            <a:custGeom>
              <a:avLst/>
              <a:gdLst>
                <a:gd name="connsiteX0" fmla="*/ 0 w 142875"/>
                <a:gd name="connsiteY0" fmla="*/ 0 h 273050"/>
                <a:gd name="connsiteX1" fmla="*/ 142875 w 142875"/>
                <a:gd name="connsiteY1" fmla="*/ 142875 h 273050"/>
                <a:gd name="connsiteX2" fmla="*/ 12700 w 142875"/>
                <a:gd name="connsiteY2" fmla="*/ 273050 h 273050"/>
              </a:gdLst>
              <a:ahLst/>
              <a:cxnLst>
                <a:cxn ang="0">
                  <a:pos x="connsiteX0" y="connsiteY0"/>
                </a:cxn>
                <a:cxn ang="0">
                  <a:pos x="connsiteX1" y="connsiteY1"/>
                </a:cxn>
                <a:cxn ang="0">
                  <a:pos x="connsiteX2" y="connsiteY2"/>
                </a:cxn>
              </a:cxnLst>
              <a:rect l="l" t="t" r="r" b="b"/>
              <a:pathLst>
                <a:path w="142875" h="273050">
                  <a:moveTo>
                    <a:pt x="0" y="0"/>
                  </a:moveTo>
                  <a:lnTo>
                    <a:pt x="142875" y="142875"/>
                  </a:lnTo>
                  <a:lnTo>
                    <a:pt x="12700" y="273050"/>
                  </a:lnTo>
                </a:path>
              </a:pathLst>
            </a:custGeom>
            <a:noFill/>
            <a:ln w="38100" cap="rnd">
              <a:solidFill>
                <a:schemeClr val="accent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Sans Text Semilight"/>
                <a:ea typeface="+mn-ea"/>
                <a:cs typeface="+mn-cs"/>
              </a:endParaRPr>
            </a:p>
          </p:txBody>
        </p:sp>
        <p:sp>
          <p:nvSpPr>
            <p:cNvPr id="56" name="Freeform: Shape 55">
              <a:extLst>
                <a:ext uri="{FF2B5EF4-FFF2-40B4-BE49-F238E27FC236}">
                  <a16:creationId xmlns:a16="http://schemas.microsoft.com/office/drawing/2014/main" id="{4C1668A9-E8AA-F558-DF1C-EE664826E308}"/>
                </a:ext>
              </a:extLst>
            </p:cNvPr>
            <p:cNvSpPr/>
            <p:nvPr/>
          </p:nvSpPr>
          <p:spPr>
            <a:xfrm>
              <a:off x="4359506" y="5681662"/>
              <a:ext cx="122273" cy="236537"/>
            </a:xfrm>
            <a:custGeom>
              <a:avLst/>
              <a:gdLst>
                <a:gd name="connsiteX0" fmla="*/ 0 w 142875"/>
                <a:gd name="connsiteY0" fmla="*/ 0 h 273050"/>
                <a:gd name="connsiteX1" fmla="*/ 142875 w 142875"/>
                <a:gd name="connsiteY1" fmla="*/ 142875 h 273050"/>
                <a:gd name="connsiteX2" fmla="*/ 12700 w 142875"/>
                <a:gd name="connsiteY2" fmla="*/ 273050 h 273050"/>
              </a:gdLst>
              <a:ahLst/>
              <a:cxnLst>
                <a:cxn ang="0">
                  <a:pos x="connsiteX0" y="connsiteY0"/>
                </a:cxn>
                <a:cxn ang="0">
                  <a:pos x="connsiteX1" y="connsiteY1"/>
                </a:cxn>
                <a:cxn ang="0">
                  <a:pos x="connsiteX2" y="connsiteY2"/>
                </a:cxn>
              </a:cxnLst>
              <a:rect l="l" t="t" r="r" b="b"/>
              <a:pathLst>
                <a:path w="142875" h="273050">
                  <a:moveTo>
                    <a:pt x="0" y="0"/>
                  </a:moveTo>
                  <a:lnTo>
                    <a:pt x="142875" y="142875"/>
                  </a:lnTo>
                  <a:lnTo>
                    <a:pt x="12700" y="273050"/>
                  </a:lnTo>
                </a:path>
              </a:pathLst>
            </a:custGeom>
            <a:noFill/>
            <a:ln w="38100" cap="rnd">
              <a:solidFill>
                <a:schemeClr val="accent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Sans Text Semilight"/>
                <a:ea typeface="+mn-ea"/>
                <a:cs typeface="+mn-cs"/>
              </a:endParaRPr>
            </a:p>
          </p:txBody>
        </p:sp>
      </p:grpSp>
      <p:pic>
        <p:nvPicPr>
          <p:cNvPr id="57" name="Picture 56" descr="Microsoft Fabric logo">
            <a:extLst>
              <a:ext uri="{FF2B5EF4-FFF2-40B4-BE49-F238E27FC236}">
                <a16:creationId xmlns:a16="http://schemas.microsoft.com/office/drawing/2014/main" id="{FEE987B3-FA64-3165-1D88-D753F2C9A3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0389" y="5664022"/>
            <a:ext cx="331190" cy="331188"/>
          </a:xfrm>
          <a:prstGeom prst="rect">
            <a:avLst/>
          </a:prstGeom>
        </p:spPr>
      </p:pic>
      <p:sp>
        <p:nvSpPr>
          <p:cNvPr id="58" name="Text Placeholder 3">
            <a:extLst>
              <a:ext uri="{FF2B5EF4-FFF2-40B4-BE49-F238E27FC236}">
                <a16:creationId xmlns:a16="http://schemas.microsoft.com/office/drawing/2014/main" id="{012E9157-2EE5-0962-37F0-9EA71FC55E5C}"/>
              </a:ext>
            </a:extLst>
          </p:cNvPr>
          <p:cNvSpPr txBox="1">
            <a:spLocks/>
          </p:cNvSpPr>
          <p:nvPr/>
        </p:nvSpPr>
        <p:spPr>
          <a:xfrm>
            <a:off x="5550138" y="5644950"/>
            <a:ext cx="1551470" cy="369332"/>
          </a:xfrm>
          <a:prstGeom prst="rect">
            <a:avLst/>
          </a:prstGeom>
          <a:ln>
            <a:noFill/>
          </a:ln>
        </p:spPr>
        <p:txBody>
          <a:bodyPr wrap="square" lIns="0" tIns="0" rIns="0" bIns="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Microsoft Fabric data experiences</a:t>
            </a:r>
          </a:p>
        </p:txBody>
      </p:sp>
      <p:grpSp>
        <p:nvGrpSpPr>
          <p:cNvPr id="59" name="Group 58" descr="Arrow pointing towards the right">
            <a:extLst>
              <a:ext uri="{FF2B5EF4-FFF2-40B4-BE49-F238E27FC236}">
                <a16:creationId xmlns:a16="http://schemas.microsoft.com/office/drawing/2014/main" id="{511C6CBF-CB3D-F128-2B02-6BCBA899B46B}"/>
              </a:ext>
            </a:extLst>
          </p:cNvPr>
          <p:cNvGrpSpPr/>
          <p:nvPr/>
        </p:nvGrpSpPr>
        <p:grpSpPr>
          <a:xfrm>
            <a:off x="7753426" y="5711348"/>
            <a:ext cx="207435" cy="236537"/>
            <a:chOff x="4274344" y="5681662"/>
            <a:chExt cx="207435" cy="236537"/>
          </a:xfrm>
        </p:grpSpPr>
        <p:sp>
          <p:nvSpPr>
            <p:cNvPr id="61" name="Freeform: Shape 60">
              <a:extLst>
                <a:ext uri="{FF2B5EF4-FFF2-40B4-BE49-F238E27FC236}">
                  <a16:creationId xmlns:a16="http://schemas.microsoft.com/office/drawing/2014/main" id="{B9469464-17FF-1A70-4801-F9AB280E0C7D}"/>
                </a:ext>
              </a:extLst>
            </p:cNvPr>
            <p:cNvSpPr/>
            <p:nvPr/>
          </p:nvSpPr>
          <p:spPr>
            <a:xfrm>
              <a:off x="4274344" y="5681662"/>
              <a:ext cx="122273" cy="236537"/>
            </a:xfrm>
            <a:custGeom>
              <a:avLst/>
              <a:gdLst>
                <a:gd name="connsiteX0" fmla="*/ 0 w 142875"/>
                <a:gd name="connsiteY0" fmla="*/ 0 h 273050"/>
                <a:gd name="connsiteX1" fmla="*/ 142875 w 142875"/>
                <a:gd name="connsiteY1" fmla="*/ 142875 h 273050"/>
                <a:gd name="connsiteX2" fmla="*/ 12700 w 142875"/>
                <a:gd name="connsiteY2" fmla="*/ 273050 h 273050"/>
              </a:gdLst>
              <a:ahLst/>
              <a:cxnLst>
                <a:cxn ang="0">
                  <a:pos x="connsiteX0" y="connsiteY0"/>
                </a:cxn>
                <a:cxn ang="0">
                  <a:pos x="connsiteX1" y="connsiteY1"/>
                </a:cxn>
                <a:cxn ang="0">
                  <a:pos x="connsiteX2" y="connsiteY2"/>
                </a:cxn>
              </a:cxnLst>
              <a:rect l="l" t="t" r="r" b="b"/>
              <a:pathLst>
                <a:path w="142875" h="273050">
                  <a:moveTo>
                    <a:pt x="0" y="0"/>
                  </a:moveTo>
                  <a:lnTo>
                    <a:pt x="142875" y="142875"/>
                  </a:lnTo>
                  <a:lnTo>
                    <a:pt x="12700" y="273050"/>
                  </a:lnTo>
                </a:path>
              </a:pathLst>
            </a:custGeom>
            <a:noFill/>
            <a:ln w="38100" cap="rnd">
              <a:solidFill>
                <a:schemeClr val="accent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Sans Text Semilight"/>
                <a:ea typeface="+mn-ea"/>
                <a:cs typeface="+mn-cs"/>
              </a:endParaRPr>
            </a:p>
          </p:txBody>
        </p:sp>
        <p:sp>
          <p:nvSpPr>
            <p:cNvPr id="74" name="Freeform: Shape 73">
              <a:extLst>
                <a:ext uri="{FF2B5EF4-FFF2-40B4-BE49-F238E27FC236}">
                  <a16:creationId xmlns:a16="http://schemas.microsoft.com/office/drawing/2014/main" id="{0517C04E-AA74-8777-A03F-6A316DA540EE}"/>
                </a:ext>
              </a:extLst>
            </p:cNvPr>
            <p:cNvSpPr/>
            <p:nvPr/>
          </p:nvSpPr>
          <p:spPr>
            <a:xfrm>
              <a:off x="4359506" y="5681662"/>
              <a:ext cx="122273" cy="236537"/>
            </a:xfrm>
            <a:custGeom>
              <a:avLst/>
              <a:gdLst>
                <a:gd name="connsiteX0" fmla="*/ 0 w 142875"/>
                <a:gd name="connsiteY0" fmla="*/ 0 h 273050"/>
                <a:gd name="connsiteX1" fmla="*/ 142875 w 142875"/>
                <a:gd name="connsiteY1" fmla="*/ 142875 h 273050"/>
                <a:gd name="connsiteX2" fmla="*/ 12700 w 142875"/>
                <a:gd name="connsiteY2" fmla="*/ 273050 h 273050"/>
              </a:gdLst>
              <a:ahLst/>
              <a:cxnLst>
                <a:cxn ang="0">
                  <a:pos x="connsiteX0" y="connsiteY0"/>
                </a:cxn>
                <a:cxn ang="0">
                  <a:pos x="connsiteX1" y="connsiteY1"/>
                </a:cxn>
                <a:cxn ang="0">
                  <a:pos x="connsiteX2" y="connsiteY2"/>
                </a:cxn>
              </a:cxnLst>
              <a:rect l="l" t="t" r="r" b="b"/>
              <a:pathLst>
                <a:path w="142875" h="273050">
                  <a:moveTo>
                    <a:pt x="0" y="0"/>
                  </a:moveTo>
                  <a:lnTo>
                    <a:pt x="142875" y="142875"/>
                  </a:lnTo>
                  <a:lnTo>
                    <a:pt x="12700" y="273050"/>
                  </a:lnTo>
                </a:path>
              </a:pathLst>
            </a:custGeom>
            <a:noFill/>
            <a:ln w="38100" cap="rnd">
              <a:solidFill>
                <a:schemeClr val="accent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Sans Text Semilight"/>
                <a:ea typeface="+mn-ea"/>
                <a:cs typeface="+mn-cs"/>
              </a:endParaRPr>
            </a:p>
          </p:txBody>
        </p:sp>
      </p:grpSp>
      <p:pic>
        <p:nvPicPr>
          <p:cNvPr id="82" name="Graphic 28" descr="Azure Ai studio logo&#10;">
            <a:extLst>
              <a:ext uri="{FF2B5EF4-FFF2-40B4-BE49-F238E27FC236}">
                <a16:creationId xmlns:a16="http://schemas.microsoft.com/office/drawing/2014/main" id="{573BFB6B-0911-ED49-A63E-406C3B171A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95738" y="5639132"/>
            <a:ext cx="380970" cy="380968"/>
          </a:xfrm>
          <a:prstGeom prst="rect">
            <a:avLst/>
          </a:prstGeom>
        </p:spPr>
      </p:pic>
      <p:sp>
        <p:nvSpPr>
          <p:cNvPr id="83" name="Text Placeholder 3">
            <a:extLst>
              <a:ext uri="{FF2B5EF4-FFF2-40B4-BE49-F238E27FC236}">
                <a16:creationId xmlns:a16="http://schemas.microsoft.com/office/drawing/2014/main" id="{D77EA791-8BD1-A712-95B4-01ED6ED1BA17}"/>
              </a:ext>
            </a:extLst>
          </p:cNvPr>
          <p:cNvSpPr txBox="1">
            <a:spLocks/>
          </p:cNvSpPr>
          <p:nvPr/>
        </p:nvSpPr>
        <p:spPr>
          <a:xfrm>
            <a:off x="9258299" y="5737283"/>
            <a:ext cx="1182541" cy="184666"/>
          </a:xfrm>
          <a:prstGeom prst="rect">
            <a:avLst/>
          </a:prstGeom>
          <a:ln>
            <a:noFill/>
          </a:ln>
        </p:spPr>
        <p:txBody>
          <a:bodyPr wrap="square" lIns="0" tIns="0" rIns="0" bIns="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Azure AI Studio</a:t>
            </a:r>
          </a:p>
        </p:txBody>
      </p:sp>
      <p:sp>
        <p:nvSpPr>
          <p:cNvPr id="17" name="Slide Number Placeholder 16">
            <a:extLst>
              <a:ext uri="{FF2B5EF4-FFF2-40B4-BE49-F238E27FC236}">
                <a16:creationId xmlns:a16="http://schemas.microsoft.com/office/drawing/2014/main" id="{F31099C5-61B7-41BB-20BC-9EFA6D959547}"/>
              </a:ext>
            </a:extLst>
          </p:cNvPr>
          <p:cNvSpPr>
            <a:spLocks noGrp="1"/>
          </p:cNvSpPr>
          <p:nvPr>
            <p:ph type="sldNum" sz="quarter" idx="11"/>
          </p:nvPr>
        </p:nvSpPr>
        <p:spPr>
          <a:xfrm>
            <a:off x="612571" y="6309519"/>
            <a:ext cx="399288" cy="365125"/>
          </a:xfrm>
          <a:prstGeom prst="rect">
            <a:avLst/>
          </a:prstGeom>
        </p:spPr>
        <p:txBody>
          <a:bodyPr vert="horz" lIns="91440" tIns="45720" rIns="91440" bIns="45720" rtlCol="0" anchor="ctr"/>
          <a:lstStyle>
            <a:defPPr>
              <a:defRPr lang="en-US"/>
            </a:defPPr>
            <a:lvl1pPr marL="0" algn="l" defTabSz="914400" rtl="0" eaLnBrk="1" latinLnBrk="0" hangingPunct="1">
              <a:defRPr lang="en-US"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1356FBF-028C-F74E-A7B4-9B8ED246DD1B}" type="slidenum">
              <a:rPr lang="en-US" smtClean="0"/>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a:ln>
                <a:noFill/>
              </a:ln>
              <a:solidFill>
                <a:srgbClr val="225B61">
                  <a:tint val="75000"/>
                </a:srgbClr>
              </a:solidFill>
              <a:effectLst/>
              <a:uLnTx/>
              <a:uFillTx/>
              <a:latin typeface="Segoe Sans Small Semilight" pitchFamily="2" charset="0"/>
              <a:ea typeface="+mn-ea"/>
              <a:cs typeface="Segoe Sans Small Semilight" pitchFamily="2" charset="0"/>
            </a:endParaRPr>
          </a:p>
        </p:txBody>
      </p:sp>
      <p:sp>
        <p:nvSpPr>
          <p:cNvPr id="16" name="Footer Placeholder 15">
            <a:extLst>
              <a:ext uri="{FF2B5EF4-FFF2-40B4-BE49-F238E27FC236}">
                <a16:creationId xmlns:a16="http://schemas.microsoft.com/office/drawing/2014/main" id="{E3C8D962-1747-0AAE-84B6-B540F199101A}"/>
              </a:ext>
            </a:extLst>
          </p:cNvPr>
          <p:cNvSpPr>
            <a:spLocks noGrp="1"/>
          </p:cNvSpPr>
          <p:nvPr>
            <p:ph type="ftr" sz="quarter" idx="10"/>
          </p:nvPr>
        </p:nvSpPr>
        <p:spPr>
          <a:xfrm>
            <a:off x="1011859" y="6309519"/>
            <a:ext cx="2078736" cy="365125"/>
          </a:xfrm>
          <a:prstGeom prst="rect">
            <a:avLst/>
          </a:prstGeom>
        </p:spPr>
        <p:txBody>
          <a:bodyPr vert="horz" lIns="91440" tIns="45720" rIns="91440" bIns="45720" rtlCol="0" anchor="ctr"/>
          <a:lstStyle>
            <a:defPPr>
              <a:defRPr lang="en-US"/>
            </a:defPPr>
            <a:lvl1pPr marL="0" algn="l" defTabSz="914400" rtl="0" eaLnBrk="1" latinLnBrk="0" hangingPunct="1">
              <a:defRPr lang="en-IN"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Microsoft Fabric</a:t>
            </a:r>
            <a:endParaRPr kumimoji="0" lang="en-US" sz="800" b="0" i="0" u="none" strike="noStrike" kern="1200" cap="none" spc="0" normalizeH="0" baseline="0" noProof="0">
              <a:ln>
                <a:noFill/>
              </a:ln>
              <a:solidFill>
                <a:srgbClr val="225B61">
                  <a:tint val="75000"/>
                </a:srgbClr>
              </a:solidFill>
              <a:effectLst/>
              <a:uLnTx/>
              <a:uFillTx/>
              <a:latin typeface="Segoe Sans Small Semilight" pitchFamily="2" charset="0"/>
              <a:ea typeface="+mn-ea"/>
              <a:cs typeface="Segoe Sans Small Semilight" pitchFamily="2" charset="0"/>
            </a:endParaRPr>
          </a:p>
        </p:txBody>
      </p:sp>
    </p:spTree>
    <p:extLst>
      <p:ext uri="{BB962C8B-B14F-4D97-AF65-F5344CB8AC3E}">
        <p14:creationId xmlns:p14="http://schemas.microsoft.com/office/powerpoint/2010/main" val="231792625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90EC02D9-E5B6-51EE-AEE7-D9A3E3B31BCB}"/>
              </a:ext>
            </a:extLst>
          </p:cNvPr>
          <p:cNvSpPr txBox="1">
            <a:spLocks noGrp="1"/>
          </p:cNvSpPr>
          <p:nvPr>
            <p:ph type="title" idx="4294967295"/>
          </p:nvPr>
        </p:nvSpPr>
        <p:spPr>
          <a:xfrm>
            <a:off x="1682586" y="403415"/>
            <a:ext cx="8826829" cy="6293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1919"/>
                </a:solidFill>
                <a:effectLst/>
                <a:uLnTx/>
                <a:uFillTx/>
                <a:latin typeface="Segoe Sans Display" pitchFamily="2" charset="0"/>
                <a:ea typeface="+mn-ea"/>
                <a:cs typeface="Segoe Sans Display" pitchFamily="2" charset="0"/>
              </a:rPr>
              <a:t>Microsoft Fabric: </a:t>
            </a:r>
            <a:r>
              <a:rPr kumimoji="0" lang="en-US" sz="2400" b="0" i="0" u="none" strike="noStrike" kern="1200" cap="none" spc="0" normalizeH="0" baseline="0" noProof="0" dirty="0" err="1">
                <a:ln>
                  <a:noFill/>
                </a:ln>
                <a:solidFill>
                  <a:srgbClr val="001919"/>
                </a:solidFill>
                <a:effectLst/>
                <a:uLnTx/>
                <a:uFillTx/>
                <a:latin typeface="Segoe Sans Display" pitchFamily="2" charset="0"/>
                <a:ea typeface="+mn-ea"/>
                <a:cs typeface="Segoe Sans Display" pitchFamily="2" charset="0"/>
              </a:rPr>
              <a:t>OneLake</a:t>
            </a:r>
            <a:r>
              <a:rPr kumimoji="0" lang="en-US" sz="2400" b="0" i="0" u="none" strike="noStrike" kern="1200" cap="none" spc="0" normalizeH="0" baseline="0" noProof="0" dirty="0">
                <a:ln>
                  <a:noFill/>
                </a:ln>
                <a:solidFill>
                  <a:srgbClr val="001919"/>
                </a:solidFill>
                <a:effectLst/>
                <a:uLnTx/>
                <a:uFillTx/>
                <a:latin typeface="Segoe Sans Display" pitchFamily="2" charset="0"/>
                <a:ea typeface="+mn-ea"/>
                <a:cs typeface="Segoe Sans Display" pitchFamily="2" charset="0"/>
              </a:rPr>
              <a:t>, sophisticated AI, democratized BI</a:t>
            </a:r>
          </a:p>
        </p:txBody>
      </p:sp>
      <p:sp>
        <p:nvSpPr>
          <p:cNvPr id="8" name="Rectangle: Rounded Corners 7">
            <a:extLst>
              <a:ext uri="{FF2B5EF4-FFF2-40B4-BE49-F238E27FC236}">
                <a16:creationId xmlns:a16="http://schemas.microsoft.com/office/drawing/2014/main" id="{EE1BF42A-8A8C-6F32-EA5A-E431C7DEA9C0}"/>
              </a:ext>
              <a:ext uri="{C183D7F6-B498-43B3-948B-1728B52AA6E4}">
                <adec:decorative xmlns:adec="http://schemas.microsoft.com/office/drawing/2017/decorative" val="1"/>
              </a:ext>
            </a:extLst>
          </p:cNvPr>
          <p:cNvSpPr/>
          <p:nvPr/>
        </p:nvSpPr>
        <p:spPr bwMode="auto">
          <a:xfrm>
            <a:off x="3183042" y="1341120"/>
            <a:ext cx="6229614" cy="4476206"/>
          </a:xfrm>
          <a:prstGeom prst="roundRect">
            <a:avLst>
              <a:gd name="adj" fmla="val 8687"/>
            </a:avLst>
          </a:prstGeom>
          <a:solidFill>
            <a:srgbClr val="FFFDF9"/>
          </a:solidFill>
          <a:ln w="9525">
            <a:gradFill>
              <a:gsLst>
                <a:gs pos="0">
                  <a:schemeClr val="bg2"/>
                </a:gs>
                <a:gs pos="100000">
                  <a:schemeClr val="accent4"/>
                </a:gs>
                <a:gs pos="44000">
                  <a:schemeClr val="tx1"/>
                </a:gs>
              </a:gsLst>
              <a:lin ang="0" scaled="0"/>
            </a:gradFill>
            <a:headEnd type="none" w="med" len="med"/>
            <a:tailEnd type="none" w="med" len="med"/>
          </a:ln>
          <a:effectLst>
            <a:outerShdw blurRad="228600" dist="127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9" name="Straight Connector 8">
            <a:extLst>
              <a:ext uri="{FF2B5EF4-FFF2-40B4-BE49-F238E27FC236}">
                <a16:creationId xmlns:a16="http://schemas.microsoft.com/office/drawing/2014/main" id="{B1362C05-DD32-DC2B-272B-3068892BB660}"/>
              </a:ext>
              <a:ext uri="{C183D7F6-B498-43B3-948B-1728B52AA6E4}">
                <adec:decorative xmlns:adec="http://schemas.microsoft.com/office/drawing/2017/decorative" val="1"/>
              </a:ext>
            </a:extLst>
          </p:cNvPr>
          <p:cNvCxnSpPr>
            <a:cxnSpLocks/>
          </p:cNvCxnSpPr>
          <p:nvPr/>
        </p:nvCxnSpPr>
        <p:spPr>
          <a:xfrm>
            <a:off x="183713" y="3429000"/>
            <a:ext cx="11763557" cy="0"/>
          </a:xfrm>
          <a:prstGeom prst="line">
            <a:avLst/>
          </a:prstGeom>
          <a:ln w="15875">
            <a:solidFill>
              <a:srgbClr val="033F38"/>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BF12CD59-C920-1547-1E49-66FFBA696772}"/>
              </a:ext>
              <a:ext uri="{C183D7F6-B498-43B3-948B-1728B52AA6E4}">
                <adec:decorative xmlns:adec="http://schemas.microsoft.com/office/drawing/2017/decorative" val="1"/>
              </a:ext>
            </a:extLst>
          </p:cNvPr>
          <p:cNvSpPr/>
          <p:nvPr/>
        </p:nvSpPr>
        <p:spPr bwMode="auto">
          <a:xfrm>
            <a:off x="180078" y="3365371"/>
            <a:ext cx="127255" cy="127255"/>
          </a:xfrm>
          <a:prstGeom prst="ellipse">
            <a:avLst/>
          </a:prstGeom>
          <a:solidFill>
            <a:srgbClr val="FFFFFF"/>
          </a:solidFill>
          <a:ln w="28575" cap="rnd" cmpd="sng" algn="ctr">
            <a:solidFill>
              <a:schemeClr val="bg2"/>
            </a:solidFill>
            <a:prstDash val="solid"/>
            <a:round/>
            <a:headEnd type="none"/>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grpSp>
        <p:nvGrpSpPr>
          <p:cNvPr id="6" name="Group 5" descr="Dataverse">
            <a:extLst>
              <a:ext uri="{FF2B5EF4-FFF2-40B4-BE49-F238E27FC236}">
                <a16:creationId xmlns:a16="http://schemas.microsoft.com/office/drawing/2014/main" id="{C7ACB2A3-2F9E-3870-8E3C-BA274B9E8E85}"/>
              </a:ext>
            </a:extLst>
          </p:cNvPr>
          <p:cNvGrpSpPr/>
          <p:nvPr/>
        </p:nvGrpSpPr>
        <p:grpSpPr>
          <a:xfrm>
            <a:off x="860382" y="3086050"/>
            <a:ext cx="922061" cy="1172205"/>
            <a:chOff x="860382" y="3086050"/>
            <a:chExt cx="922061" cy="1172205"/>
          </a:xfrm>
        </p:grpSpPr>
        <p:cxnSp>
          <p:nvCxnSpPr>
            <p:cNvPr id="34" name="Straight Connector 33">
              <a:extLst>
                <a:ext uri="{FF2B5EF4-FFF2-40B4-BE49-F238E27FC236}">
                  <a16:creationId xmlns:a16="http://schemas.microsoft.com/office/drawing/2014/main" id="{B7D7A299-ACD4-E8C4-66BA-E224EB2974E0}"/>
                </a:ext>
                <a:ext uri="{C183D7F6-B498-43B3-948B-1728B52AA6E4}">
                  <adec:decorative xmlns:adec="http://schemas.microsoft.com/office/drawing/2017/decorative" val="1"/>
                </a:ext>
              </a:extLst>
            </p:cNvPr>
            <p:cNvCxnSpPr>
              <a:cxnSpLocks/>
            </p:cNvCxnSpPr>
            <p:nvPr/>
          </p:nvCxnSpPr>
          <p:spPr>
            <a:xfrm flipV="1">
              <a:off x="1180723" y="3438725"/>
              <a:ext cx="0" cy="588698"/>
            </a:xfrm>
            <a:prstGeom prst="line">
              <a:avLst/>
            </a:prstGeom>
            <a:ln w="6350">
              <a:solidFill>
                <a:schemeClr val="accent5"/>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5" name="Picture 4" descr="Power BI Desktop Connecting to Dataverse - Hat Full of Data">
              <a:extLst>
                <a:ext uri="{FF2B5EF4-FFF2-40B4-BE49-F238E27FC236}">
                  <a16:creationId xmlns:a16="http://schemas.microsoft.com/office/drawing/2014/main" id="{8706B78E-495C-6477-EE56-C3340DC200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0382" y="3086050"/>
              <a:ext cx="653027" cy="653027"/>
            </a:xfrm>
            <a:prstGeom prst="rect">
              <a:avLst/>
            </a:prstGeom>
            <a:noFill/>
            <a:effectLst>
              <a:outerShdw blurRad="2286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7" name="TextBox 36" descr="Microsoft Dataverse icon and text">
              <a:extLst>
                <a:ext uri="{FF2B5EF4-FFF2-40B4-BE49-F238E27FC236}">
                  <a16:creationId xmlns:a16="http://schemas.microsoft.com/office/drawing/2014/main" id="{CDDA177F-FA15-A5DA-BE02-D212A9F2543E}"/>
                </a:ext>
              </a:extLst>
            </p:cNvPr>
            <p:cNvSpPr txBox="1"/>
            <p:nvPr/>
          </p:nvSpPr>
          <p:spPr>
            <a:xfrm>
              <a:off x="860382" y="4027423"/>
              <a:ext cx="922061" cy="230832"/>
            </a:xfrm>
            <a:prstGeom prst="rect">
              <a:avLst/>
            </a:prstGeom>
            <a:noFill/>
          </p:spPr>
          <p:txBody>
            <a:bodyPr wrap="square" anchor="ctr">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dirty="0">
                  <a:ln>
                    <a:noFill/>
                  </a:ln>
                  <a:effectLst/>
                  <a:uLnTx/>
                  <a:uFillTx/>
                  <a:latin typeface="+mj-lt"/>
                  <a:ea typeface="+mn-ea"/>
                  <a:cs typeface="Segoe UI" panose="020B0502040204020203" pitchFamily="34" charset="0"/>
                </a:rPr>
                <a:t>Dataverse</a:t>
              </a:r>
            </a:p>
          </p:txBody>
        </p:sp>
      </p:grpSp>
      <p:sp>
        <p:nvSpPr>
          <p:cNvPr id="38" name="Text Placeholder 2">
            <a:extLst>
              <a:ext uri="{FF2B5EF4-FFF2-40B4-BE49-F238E27FC236}">
                <a16:creationId xmlns:a16="http://schemas.microsoft.com/office/drawing/2014/main" id="{3EE0A7E6-70EC-EB5F-5FF0-942BF53FED81}"/>
              </a:ext>
            </a:extLst>
          </p:cNvPr>
          <p:cNvSpPr txBox="1">
            <a:spLocks/>
          </p:cNvSpPr>
          <p:nvPr/>
        </p:nvSpPr>
        <p:spPr>
          <a:xfrm>
            <a:off x="860382" y="4439702"/>
            <a:ext cx="1045995" cy="430890"/>
          </a:xfrm>
          <a:prstGeom prst="rect">
            <a:avLst/>
          </a:prstGeom>
        </p:spPr>
        <p:txBody>
          <a:bodyPr>
            <a:noAutofit/>
          </a:bodyPr>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sz="1200" b="0" i="0">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600" b="0" i="0">
                <a:solidFill>
                  <a:schemeClr val="accent1"/>
                </a:solidFill>
                <a:latin typeface="Segoe UI" panose="020B0502040204020203" pitchFamily="34" charset="0"/>
                <a:cs typeface="Segoe UI" panose="020B0502040204020203" pitchFamily="34" charset="0"/>
              </a:defRPr>
            </a:lvl2pPr>
            <a:lvl3pPr marL="1143000" indent="-228600">
              <a:lnSpc>
                <a:spcPct val="90000"/>
              </a:lnSpc>
              <a:spcBef>
                <a:spcPts val="500"/>
              </a:spcBef>
              <a:buFont typeface="Arial" panose="020B0604020202020204" pitchFamily="34" charset="0"/>
              <a:buChar char="•"/>
              <a:defRPr sz="1600" b="0" i="0">
                <a:solidFill>
                  <a:schemeClr val="accent1"/>
                </a:solidFill>
                <a:latin typeface="Segoe UI" panose="020B0502040204020203" pitchFamily="34" charset="0"/>
                <a:cs typeface="Segoe UI" panose="020B0502040204020203" pitchFamily="34" charset="0"/>
              </a:defRPr>
            </a:lvl3pPr>
            <a:lvl4pPr marL="1600200" indent="-228600">
              <a:lnSpc>
                <a:spcPct val="90000"/>
              </a:lnSpc>
              <a:spcBef>
                <a:spcPts val="500"/>
              </a:spcBef>
              <a:buFont typeface="Arial" panose="020B0604020202020204" pitchFamily="34" charset="0"/>
              <a:buChar char="•"/>
              <a:defRPr sz="1600" b="0" i="0">
                <a:solidFill>
                  <a:schemeClr val="accent1"/>
                </a:solidFill>
                <a:latin typeface="Segoe UI" panose="020B0502040204020203" pitchFamily="34" charset="0"/>
                <a:cs typeface="Segoe UI" panose="020B0502040204020203" pitchFamily="34" charset="0"/>
              </a:defRPr>
            </a:lvl4pPr>
            <a:lvl5pPr marL="2057400" indent="-228600">
              <a:lnSpc>
                <a:spcPct val="90000"/>
              </a:lnSpc>
              <a:spcBef>
                <a:spcPts val="500"/>
              </a:spcBef>
              <a:buFont typeface="Arial" panose="020B0604020202020204" pitchFamily="34" charset="0"/>
              <a:buChar char="•"/>
              <a:defRPr sz="1600" b="0" i="0">
                <a:solidFill>
                  <a:schemeClr val="accent1"/>
                </a:solidFill>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353535"/>
                </a:solidFill>
                <a:effectLst/>
                <a:uLnTx/>
                <a:uFillTx/>
                <a:latin typeface="+mn-lt"/>
                <a:ea typeface="+mn-ea"/>
                <a:cs typeface="Segoe UI" panose="020B0502040204020203" pitchFamily="34" charset="0"/>
              </a:rPr>
              <a:t>Native Integration.</a:t>
            </a:r>
            <a:br>
              <a:rPr kumimoji="0" lang="en-US" sz="800" b="0" i="0" u="none" strike="noStrike" kern="1200" cap="none" spc="0" normalizeH="0" baseline="0" noProof="0">
                <a:ln>
                  <a:noFill/>
                </a:ln>
                <a:solidFill>
                  <a:srgbClr val="353535"/>
                </a:solidFill>
                <a:effectLst/>
                <a:uLnTx/>
                <a:uFillTx/>
                <a:latin typeface="+mn-lt"/>
                <a:ea typeface="+mn-ea"/>
                <a:cs typeface="Segoe UI" panose="020B0502040204020203" pitchFamily="34" charset="0"/>
              </a:rPr>
            </a:br>
            <a:r>
              <a:rPr kumimoji="0" lang="en-US" sz="800" b="0" i="0" u="none" strike="noStrike" kern="1200" cap="none" spc="0" normalizeH="0" baseline="0" noProof="0">
                <a:ln>
                  <a:noFill/>
                </a:ln>
                <a:solidFill>
                  <a:srgbClr val="353535"/>
                </a:solidFill>
                <a:effectLst/>
                <a:uLnTx/>
                <a:uFillTx/>
                <a:latin typeface="+mn-lt"/>
                <a:ea typeface="+mn-ea"/>
                <a:cs typeface="Segoe UI" panose="020B0502040204020203" pitchFamily="34" charset="0"/>
              </a:rPr>
              <a:t>No ETL, No Copy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900" b="0" i="0" u="none" strike="noStrike" kern="1200" cap="none" spc="0" normalizeH="0" baseline="0" noProof="0">
              <a:ln>
                <a:noFill/>
              </a:ln>
              <a:solidFill>
                <a:srgbClr val="353535"/>
              </a:solidFill>
              <a:effectLst/>
              <a:uLnTx/>
              <a:uFillTx/>
              <a:latin typeface="+mn-lt"/>
              <a:ea typeface="+mn-ea"/>
              <a:cs typeface="Segoe UI" panose="020B0502040204020203" pitchFamily="34" charset="0"/>
            </a:endParaRPr>
          </a:p>
        </p:txBody>
      </p:sp>
      <p:grpSp>
        <p:nvGrpSpPr>
          <p:cNvPr id="7" name="Group 6" descr="Microsoft Fabric">
            <a:extLst>
              <a:ext uri="{FF2B5EF4-FFF2-40B4-BE49-F238E27FC236}">
                <a16:creationId xmlns:a16="http://schemas.microsoft.com/office/drawing/2014/main" id="{061FD791-CB59-45AF-F5B0-0B3BFD459250}"/>
              </a:ext>
            </a:extLst>
          </p:cNvPr>
          <p:cNvGrpSpPr/>
          <p:nvPr/>
        </p:nvGrpSpPr>
        <p:grpSpPr>
          <a:xfrm>
            <a:off x="2190042" y="3118701"/>
            <a:ext cx="795851" cy="1308832"/>
            <a:chOff x="2190042" y="3118701"/>
            <a:chExt cx="795851" cy="1308832"/>
          </a:xfrm>
        </p:grpSpPr>
        <p:cxnSp>
          <p:nvCxnSpPr>
            <p:cNvPr id="40" name="Straight Connector 39">
              <a:extLst>
                <a:ext uri="{FF2B5EF4-FFF2-40B4-BE49-F238E27FC236}">
                  <a16:creationId xmlns:a16="http://schemas.microsoft.com/office/drawing/2014/main" id="{C0684076-F420-0CC2-2975-DC37EB7056AE}"/>
                </a:ext>
                <a:ext uri="{C183D7F6-B498-43B3-948B-1728B52AA6E4}">
                  <adec:decorative xmlns:adec="http://schemas.microsoft.com/office/drawing/2017/decorative" val="1"/>
                </a:ext>
              </a:extLst>
            </p:cNvPr>
            <p:cNvCxnSpPr>
              <a:cxnSpLocks/>
            </p:cNvCxnSpPr>
            <p:nvPr/>
          </p:nvCxnSpPr>
          <p:spPr>
            <a:xfrm flipV="1">
              <a:off x="2468424" y="3438725"/>
              <a:ext cx="0" cy="588698"/>
            </a:xfrm>
            <a:prstGeom prst="line">
              <a:avLst/>
            </a:prstGeom>
            <a:ln w="6350">
              <a:solidFill>
                <a:schemeClr val="accent5"/>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1" name="Picture 40" descr="Icon&#10;&#10;Description automatically generated">
              <a:extLst>
                <a:ext uri="{FF2B5EF4-FFF2-40B4-BE49-F238E27FC236}">
                  <a16:creationId xmlns:a16="http://schemas.microsoft.com/office/drawing/2014/main" id="{EA2C58E3-5785-20AE-D5FB-C0721ADA8440}"/>
                </a:ext>
              </a:extLst>
            </p:cNvPr>
            <p:cNvPicPr preferRelativeResize="0">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0220" y="3118701"/>
              <a:ext cx="587727" cy="587724"/>
            </a:xfrm>
            <a:prstGeom prst="rect">
              <a:avLst/>
            </a:prstGeom>
            <a:effectLst>
              <a:outerShdw blurRad="228600" dist="38100" dir="2700000" algn="tl" rotWithShape="0">
                <a:prstClr val="black">
                  <a:alpha val="20000"/>
                </a:prstClr>
              </a:outerShdw>
            </a:effectLst>
          </p:spPr>
        </p:pic>
        <p:sp>
          <p:nvSpPr>
            <p:cNvPr id="43" name="TextBox 42" descr="Microsoft Fabric icon and text">
              <a:extLst>
                <a:ext uri="{FF2B5EF4-FFF2-40B4-BE49-F238E27FC236}">
                  <a16:creationId xmlns:a16="http://schemas.microsoft.com/office/drawing/2014/main" id="{CE5FF66F-DB7C-B069-95F8-3DC21B60137F}"/>
                </a:ext>
              </a:extLst>
            </p:cNvPr>
            <p:cNvSpPr txBox="1"/>
            <p:nvPr/>
          </p:nvSpPr>
          <p:spPr>
            <a:xfrm>
              <a:off x="2190042" y="4027423"/>
              <a:ext cx="795851" cy="400110"/>
            </a:xfrm>
            <a:prstGeom prst="rect">
              <a:avLst/>
            </a:prstGeom>
            <a:noFill/>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effectLst/>
                  <a:uLnTx/>
                  <a:uFillTx/>
                  <a:latin typeface="+mj-lt"/>
                  <a:ea typeface="+mn-ea"/>
                  <a:cs typeface="Segoe UI" panose="020B0502040204020203" pitchFamily="34" charset="0"/>
                </a:rPr>
                <a:t>Microsoft</a:t>
              </a:r>
              <a:br>
                <a:rPr kumimoji="0" lang="en-US" sz="1000" b="1" i="0" u="none" strike="noStrike" kern="1200" cap="none" spc="0" normalizeH="0" baseline="0" noProof="0">
                  <a:ln>
                    <a:noFill/>
                  </a:ln>
                  <a:effectLst/>
                  <a:uLnTx/>
                  <a:uFillTx/>
                  <a:latin typeface="+mj-lt"/>
                  <a:ea typeface="+mn-ea"/>
                  <a:cs typeface="Segoe UI" panose="020B0502040204020203" pitchFamily="34" charset="0"/>
                </a:rPr>
              </a:br>
              <a:r>
                <a:rPr kumimoji="0" lang="en-US" sz="1000" b="1" i="0" u="none" strike="noStrike" kern="1200" cap="none" spc="0" normalizeH="0" baseline="0" noProof="0">
                  <a:ln>
                    <a:noFill/>
                  </a:ln>
                  <a:effectLst/>
                  <a:uLnTx/>
                  <a:uFillTx/>
                  <a:latin typeface="+mj-lt"/>
                  <a:ea typeface="+mn-ea"/>
                  <a:cs typeface="Segoe UI" panose="020B0502040204020203" pitchFamily="34" charset="0"/>
                </a:rPr>
                <a:t>Fabric</a:t>
              </a:r>
            </a:p>
          </p:txBody>
        </p:sp>
      </p:grpSp>
      <p:sp>
        <p:nvSpPr>
          <p:cNvPr id="44" name="Text Placeholder 2">
            <a:extLst>
              <a:ext uri="{FF2B5EF4-FFF2-40B4-BE49-F238E27FC236}">
                <a16:creationId xmlns:a16="http://schemas.microsoft.com/office/drawing/2014/main" id="{D12EFAEB-EB3F-2E7C-84C9-6246C4FADCBA}"/>
              </a:ext>
            </a:extLst>
          </p:cNvPr>
          <p:cNvSpPr txBox="1">
            <a:spLocks/>
          </p:cNvSpPr>
          <p:nvPr/>
        </p:nvSpPr>
        <p:spPr>
          <a:xfrm>
            <a:off x="2190042" y="4439702"/>
            <a:ext cx="1045995" cy="430890"/>
          </a:xfrm>
          <a:prstGeom prst="rect">
            <a:avLst/>
          </a:prstGeom>
        </p:spPr>
        <p:txBody>
          <a:bodyPr>
            <a:noAutofit/>
          </a:bodyPr>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sz="1200" b="0" i="0">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600" b="0" i="0">
                <a:solidFill>
                  <a:schemeClr val="accent1"/>
                </a:solidFill>
                <a:latin typeface="Segoe UI" panose="020B0502040204020203" pitchFamily="34" charset="0"/>
                <a:cs typeface="Segoe UI" panose="020B0502040204020203" pitchFamily="34" charset="0"/>
              </a:defRPr>
            </a:lvl2pPr>
            <a:lvl3pPr marL="1143000" indent="-228600">
              <a:lnSpc>
                <a:spcPct val="90000"/>
              </a:lnSpc>
              <a:spcBef>
                <a:spcPts val="500"/>
              </a:spcBef>
              <a:buFont typeface="Arial" panose="020B0604020202020204" pitchFamily="34" charset="0"/>
              <a:buChar char="•"/>
              <a:defRPr sz="1600" b="0" i="0">
                <a:solidFill>
                  <a:schemeClr val="accent1"/>
                </a:solidFill>
                <a:latin typeface="Segoe UI" panose="020B0502040204020203" pitchFamily="34" charset="0"/>
                <a:cs typeface="Segoe UI" panose="020B0502040204020203" pitchFamily="34" charset="0"/>
              </a:defRPr>
            </a:lvl3pPr>
            <a:lvl4pPr marL="1600200" indent="-228600">
              <a:lnSpc>
                <a:spcPct val="90000"/>
              </a:lnSpc>
              <a:spcBef>
                <a:spcPts val="500"/>
              </a:spcBef>
              <a:buFont typeface="Arial" panose="020B0604020202020204" pitchFamily="34" charset="0"/>
              <a:buChar char="•"/>
              <a:defRPr sz="1600" b="0" i="0">
                <a:solidFill>
                  <a:schemeClr val="accent1"/>
                </a:solidFill>
                <a:latin typeface="Segoe UI" panose="020B0502040204020203" pitchFamily="34" charset="0"/>
                <a:cs typeface="Segoe UI" panose="020B0502040204020203" pitchFamily="34" charset="0"/>
              </a:defRPr>
            </a:lvl4pPr>
            <a:lvl5pPr marL="2057400" indent="-228600">
              <a:lnSpc>
                <a:spcPct val="90000"/>
              </a:lnSpc>
              <a:spcBef>
                <a:spcPts val="500"/>
              </a:spcBef>
              <a:buFont typeface="Arial" panose="020B0604020202020204" pitchFamily="34" charset="0"/>
              <a:buChar char="•"/>
              <a:defRPr sz="1600" b="0" i="0">
                <a:solidFill>
                  <a:schemeClr val="accent1"/>
                </a:solidFill>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err="1">
                <a:ln>
                  <a:noFill/>
                </a:ln>
                <a:solidFill>
                  <a:srgbClr val="353535"/>
                </a:solidFill>
                <a:effectLst/>
                <a:uLnTx/>
                <a:uFillTx/>
                <a:latin typeface="+mn-lt"/>
                <a:ea typeface="+mn-ea"/>
                <a:cs typeface="Segoe UI" panose="020B0502040204020203" pitchFamily="34" charset="0"/>
              </a:rPr>
              <a:t>OneLake</a:t>
            </a:r>
            <a:endParaRPr kumimoji="0" lang="en-US" sz="800" b="0" i="0" u="none" strike="noStrike" kern="1200" cap="none" spc="0" normalizeH="0" baseline="0" noProof="0">
              <a:ln>
                <a:noFill/>
              </a:ln>
              <a:solidFill>
                <a:srgbClr val="353535"/>
              </a:solidFill>
              <a:effectLst/>
              <a:uLnTx/>
              <a:uFillTx/>
              <a:latin typeface="+mn-lt"/>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900" b="0" i="0" u="none" strike="noStrike" kern="1200" cap="none" spc="0" normalizeH="0" baseline="0" noProof="0">
              <a:ln>
                <a:noFill/>
              </a:ln>
              <a:solidFill>
                <a:srgbClr val="353535"/>
              </a:solidFill>
              <a:effectLst/>
              <a:uLnTx/>
              <a:uFillTx/>
              <a:latin typeface="+mn-lt"/>
              <a:ea typeface="+mn-ea"/>
              <a:cs typeface="Segoe UI" panose="020B0502040204020203" pitchFamily="34" charset="0"/>
            </a:endParaRPr>
          </a:p>
        </p:txBody>
      </p:sp>
      <p:sp>
        <p:nvSpPr>
          <p:cNvPr id="55" name="Arrow: Right 8" descr="Arrow going from Microsoft Fabric to Data Integration + Warehousing&#10;">
            <a:extLst>
              <a:ext uri="{FF2B5EF4-FFF2-40B4-BE49-F238E27FC236}">
                <a16:creationId xmlns:a16="http://schemas.microsoft.com/office/drawing/2014/main" id="{BE4E5252-9F1F-54B2-CE16-AF07D64E2E2C}"/>
              </a:ext>
            </a:extLst>
          </p:cNvPr>
          <p:cNvSpPr/>
          <p:nvPr/>
        </p:nvSpPr>
        <p:spPr>
          <a:xfrm>
            <a:off x="3068241" y="3339381"/>
            <a:ext cx="237935" cy="198688"/>
          </a:xfrm>
          <a:prstGeom prst="rightArrow">
            <a:avLst>
              <a:gd name="adj1" fmla="val 52542"/>
              <a:gd name="adj2" fmla="val 50000"/>
            </a:avLst>
          </a:prstGeom>
          <a:solidFill>
            <a:schemeClr val="tx2"/>
          </a:solidFill>
          <a:ln w="12700" cap="flat" cmpd="sng" algn="ctr">
            <a:noFill/>
            <a:prstDash val="solid"/>
            <a:miter lim="800000"/>
          </a:ln>
          <a:effectLst/>
        </p:spPr>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white"/>
              </a:solidFill>
              <a:effectLst/>
              <a:uLnTx/>
              <a:uFillTx/>
              <a:latin typeface="Segoe UI (Body)"/>
              <a:ea typeface="+mn-ea"/>
              <a:cs typeface="+mn-cs"/>
            </a:endParaRPr>
          </a:p>
        </p:txBody>
      </p:sp>
      <p:cxnSp>
        <p:nvCxnSpPr>
          <p:cNvPr id="11" name="Straight Connector 10">
            <a:extLst>
              <a:ext uri="{FF2B5EF4-FFF2-40B4-BE49-F238E27FC236}">
                <a16:creationId xmlns:a16="http://schemas.microsoft.com/office/drawing/2014/main" id="{807AD420-CE8B-2697-A354-F5B32803DD2E}"/>
              </a:ext>
              <a:ext uri="{C183D7F6-B498-43B3-948B-1728B52AA6E4}">
                <adec:decorative xmlns:adec="http://schemas.microsoft.com/office/drawing/2017/decorative" val="1"/>
              </a:ext>
            </a:extLst>
          </p:cNvPr>
          <p:cNvCxnSpPr>
            <a:cxnSpLocks/>
          </p:cNvCxnSpPr>
          <p:nvPr/>
        </p:nvCxnSpPr>
        <p:spPr>
          <a:xfrm flipV="1">
            <a:off x="3787399" y="2840301"/>
            <a:ext cx="0" cy="588698"/>
          </a:xfrm>
          <a:prstGeom prst="line">
            <a:avLst/>
          </a:prstGeom>
          <a:ln w="6350">
            <a:solidFill>
              <a:schemeClr val="accent5"/>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827280B-E2B2-B2A1-2D34-81CA3D90517A}"/>
              </a:ext>
            </a:extLst>
          </p:cNvPr>
          <p:cNvSpPr/>
          <p:nvPr/>
        </p:nvSpPr>
        <p:spPr>
          <a:xfrm>
            <a:off x="3519702" y="3150926"/>
            <a:ext cx="528567" cy="528568"/>
          </a:xfrm>
          <a:prstGeom prst="ellipse">
            <a:avLst/>
          </a:prstGeom>
          <a:solidFill>
            <a:schemeClr val="tx1"/>
          </a:solidFill>
          <a:ln w="12700" cap="flat" cmpd="sng" algn="ctr">
            <a:noFill/>
            <a:prstDash val="solid"/>
            <a:miter lim="800000"/>
          </a:ln>
          <a:effectLst>
            <a:outerShdw blurRad="228600" dist="25400" dir="5400000" algn="t"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alibri" panose="020F0502020204030204"/>
                <a:ea typeface="+mn-ea"/>
                <a:cs typeface="+mn-cs"/>
              </a:rPr>
              <a:t>1</a:t>
            </a:r>
          </a:p>
        </p:txBody>
      </p:sp>
      <p:sp>
        <p:nvSpPr>
          <p:cNvPr id="14" name="Text Placeholder 2">
            <a:extLst>
              <a:ext uri="{FF2B5EF4-FFF2-40B4-BE49-F238E27FC236}">
                <a16:creationId xmlns:a16="http://schemas.microsoft.com/office/drawing/2014/main" id="{F91E656F-B955-EEC1-8A07-55AA20FC1E13}"/>
              </a:ext>
            </a:extLst>
          </p:cNvPr>
          <p:cNvSpPr txBox="1">
            <a:spLocks/>
          </p:cNvSpPr>
          <p:nvPr/>
        </p:nvSpPr>
        <p:spPr>
          <a:xfrm>
            <a:off x="3519702" y="1599884"/>
            <a:ext cx="1371599" cy="461665"/>
          </a:xfrm>
          <a:prstGeom prst="rect">
            <a:avLst/>
          </a:prstGeom>
        </p:spPr>
        <p:txBody>
          <a:bodyPr anchor="ctr">
            <a:spAutoFit/>
          </a:bodyPr>
          <a:lstStyle>
            <a:defPPr>
              <a:defRPr lang="en-US"/>
            </a:defPPr>
            <a:lvl1pPr marR="0" indent="0" algn="ctr" defTabSz="932742" fontAlgn="auto">
              <a:lnSpc>
                <a:spcPct val="100000"/>
              </a:lnSpc>
              <a:spcBef>
                <a:spcPct val="20000"/>
              </a:spcBef>
              <a:spcAft>
                <a:spcPts val="0"/>
              </a:spcAft>
              <a:buClrTx/>
              <a:buSzPct val="90000"/>
              <a:buFont typeface="Wingdings" panose="05000000000000000000" pitchFamily="2" charset="2"/>
              <a:buNone/>
              <a:tabLst/>
              <a:defRPr sz="1200" b="1" spc="0" baseline="0">
                <a:solidFill>
                  <a:srgbClr val="117865"/>
                </a:solidFill>
                <a:latin typeface="Segoe UI" panose="020B0502040204020203" pitchFamily="34" charset="0"/>
                <a:cs typeface="Segoe UI" panose="020B05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gn="l">
              <a:defRPr/>
            </a:pPr>
            <a:r>
              <a:rPr lang="en-US" kern="0">
                <a:solidFill>
                  <a:schemeClr val="tx1"/>
                </a:solidFill>
                <a:latin typeface="+mj-lt"/>
              </a:rPr>
              <a:t>Data Integration + Warehousing</a:t>
            </a:r>
          </a:p>
        </p:txBody>
      </p:sp>
      <p:sp>
        <p:nvSpPr>
          <p:cNvPr id="13" name="Text Placeholder 2">
            <a:extLst>
              <a:ext uri="{FF2B5EF4-FFF2-40B4-BE49-F238E27FC236}">
                <a16:creationId xmlns:a16="http://schemas.microsoft.com/office/drawing/2014/main" id="{1A0E4D17-EA03-CAB0-4162-AE9128881255}"/>
              </a:ext>
            </a:extLst>
          </p:cNvPr>
          <p:cNvSpPr txBox="1">
            <a:spLocks/>
          </p:cNvSpPr>
          <p:nvPr/>
        </p:nvSpPr>
        <p:spPr>
          <a:xfrm>
            <a:off x="3519702" y="2045615"/>
            <a:ext cx="1608752" cy="646331"/>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accent4"/>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a:solidFill>
                  <a:srgbClr val="353535"/>
                </a:solidFill>
                <a:latin typeface="+mn-lt"/>
                <a:cs typeface="Segoe UI"/>
              </a:rPr>
              <a:t>Integrate data from Dataverse and various on-prem, hybrid cloud, or 3rd party sources.</a:t>
            </a:r>
          </a:p>
        </p:txBody>
      </p:sp>
      <p:cxnSp>
        <p:nvCxnSpPr>
          <p:cNvPr id="15" name="Straight Connector 14">
            <a:extLst>
              <a:ext uri="{FF2B5EF4-FFF2-40B4-BE49-F238E27FC236}">
                <a16:creationId xmlns:a16="http://schemas.microsoft.com/office/drawing/2014/main" id="{65654CCF-946D-5F7D-B58F-43E5B50DC15A}"/>
              </a:ext>
              <a:ext uri="{C183D7F6-B498-43B3-948B-1728B52AA6E4}">
                <adec:decorative xmlns:adec="http://schemas.microsoft.com/office/drawing/2017/decorative" val="1"/>
              </a:ext>
            </a:extLst>
          </p:cNvPr>
          <p:cNvCxnSpPr>
            <a:cxnSpLocks/>
          </p:cNvCxnSpPr>
          <p:nvPr/>
        </p:nvCxnSpPr>
        <p:spPr>
          <a:xfrm flipV="1">
            <a:off x="4863424" y="3438725"/>
            <a:ext cx="0" cy="588698"/>
          </a:xfrm>
          <a:prstGeom prst="line">
            <a:avLst/>
          </a:prstGeom>
          <a:ln w="6350">
            <a:solidFill>
              <a:schemeClr val="accent5"/>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7F70675-4E55-17D3-DEA4-7FD8B2B6E478}"/>
              </a:ext>
            </a:extLst>
          </p:cNvPr>
          <p:cNvSpPr/>
          <p:nvPr/>
        </p:nvSpPr>
        <p:spPr>
          <a:xfrm>
            <a:off x="4599887" y="3150926"/>
            <a:ext cx="528567" cy="528568"/>
          </a:xfrm>
          <a:prstGeom prst="ellipse">
            <a:avLst/>
          </a:prstGeom>
          <a:solidFill>
            <a:schemeClr val="tx1"/>
          </a:solidFill>
          <a:ln w="12700" cap="flat" cmpd="sng" algn="ctr">
            <a:noFill/>
            <a:prstDash val="solid"/>
            <a:miter lim="800000"/>
          </a:ln>
          <a:effectLst>
            <a:outerShdw blurRad="228600" dist="25400" dir="5400000" algn="t"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alibri" panose="020F0502020204030204"/>
                <a:ea typeface="+mn-ea"/>
                <a:cs typeface="+mn-cs"/>
              </a:rPr>
              <a:t>2</a:t>
            </a:r>
          </a:p>
        </p:txBody>
      </p:sp>
      <p:sp>
        <p:nvSpPr>
          <p:cNvPr id="19" name="Text Placeholder 2">
            <a:extLst>
              <a:ext uri="{FF2B5EF4-FFF2-40B4-BE49-F238E27FC236}">
                <a16:creationId xmlns:a16="http://schemas.microsoft.com/office/drawing/2014/main" id="{8E97AAD1-239F-40B4-707A-907519E5C321}"/>
              </a:ext>
            </a:extLst>
          </p:cNvPr>
          <p:cNvSpPr txBox="1">
            <a:spLocks/>
          </p:cNvSpPr>
          <p:nvPr/>
        </p:nvSpPr>
        <p:spPr>
          <a:xfrm>
            <a:off x="4599887" y="4011555"/>
            <a:ext cx="1841636" cy="461665"/>
          </a:xfrm>
          <a:prstGeom prst="rect">
            <a:avLst/>
          </a:prstGeom>
        </p:spPr>
        <p:txBody>
          <a:bodyPr wrap="square" anchor="ctr">
            <a:spAutoFit/>
          </a:bodyPr>
          <a:lstStyle>
            <a:defPPr>
              <a:defRPr lang="en-US"/>
            </a:defPPr>
            <a:lvl1pPr marR="0" indent="0" algn="ctr" defTabSz="932742" fontAlgn="auto">
              <a:lnSpc>
                <a:spcPct val="100000"/>
              </a:lnSpc>
              <a:spcBef>
                <a:spcPct val="20000"/>
              </a:spcBef>
              <a:spcAft>
                <a:spcPts val="0"/>
              </a:spcAft>
              <a:buClrTx/>
              <a:buSzPct val="90000"/>
              <a:buFont typeface="Wingdings" panose="05000000000000000000" pitchFamily="2" charset="2"/>
              <a:buNone/>
              <a:tabLst/>
              <a:defRPr sz="1200" b="1" spc="0" baseline="0">
                <a:solidFill>
                  <a:srgbClr val="117865"/>
                </a:solidFill>
                <a:latin typeface="Segoe UI" panose="020B0502040204020203" pitchFamily="34" charset="0"/>
                <a:cs typeface="Segoe UI" panose="020B05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gn="l">
              <a:defRPr/>
            </a:pPr>
            <a:r>
              <a:rPr lang="en-US" kern="0">
                <a:solidFill>
                  <a:schemeClr val="tx1"/>
                </a:solidFill>
                <a:latin typeface="+mj-lt"/>
              </a:rPr>
              <a:t>Data Transformation &amp; Enrichment</a:t>
            </a:r>
          </a:p>
        </p:txBody>
      </p:sp>
      <p:sp>
        <p:nvSpPr>
          <p:cNvPr id="18" name="Text Placeholder 2">
            <a:extLst>
              <a:ext uri="{FF2B5EF4-FFF2-40B4-BE49-F238E27FC236}">
                <a16:creationId xmlns:a16="http://schemas.microsoft.com/office/drawing/2014/main" id="{79EF5C39-285F-2CCC-1CB1-A8B4F0489E60}"/>
              </a:ext>
            </a:extLst>
          </p:cNvPr>
          <p:cNvSpPr txBox="1">
            <a:spLocks/>
          </p:cNvSpPr>
          <p:nvPr/>
        </p:nvSpPr>
        <p:spPr>
          <a:xfrm>
            <a:off x="4599887" y="4460769"/>
            <a:ext cx="1704128" cy="507831"/>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accent4"/>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a:solidFill>
                  <a:srgbClr val="353535"/>
                </a:solidFill>
                <a:latin typeface="+mn-lt"/>
                <a:cs typeface="Segoe UI"/>
              </a:rPr>
              <a:t>Cleanse, structure, and aggregate integrated data to prepare it for analysis.</a:t>
            </a:r>
          </a:p>
        </p:txBody>
      </p:sp>
      <p:cxnSp>
        <p:nvCxnSpPr>
          <p:cNvPr id="20" name="Straight Connector 19">
            <a:extLst>
              <a:ext uri="{FF2B5EF4-FFF2-40B4-BE49-F238E27FC236}">
                <a16:creationId xmlns:a16="http://schemas.microsoft.com/office/drawing/2014/main" id="{E509AD1B-4121-0C30-2F94-9B3FFD91E966}"/>
              </a:ext>
              <a:ext uri="{C183D7F6-B498-43B3-948B-1728B52AA6E4}">
                <adec:decorative xmlns:adec="http://schemas.microsoft.com/office/drawing/2017/decorative" val="1"/>
              </a:ext>
            </a:extLst>
          </p:cNvPr>
          <p:cNvCxnSpPr>
            <a:cxnSpLocks/>
          </p:cNvCxnSpPr>
          <p:nvPr/>
        </p:nvCxnSpPr>
        <p:spPr>
          <a:xfrm flipV="1">
            <a:off x="6043358" y="2840301"/>
            <a:ext cx="0" cy="588698"/>
          </a:xfrm>
          <a:prstGeom prst="line">
            <a:avLst/>
          </a:prstGeom>
          <a:ln w="6350">
            <a:solidFill>
              <a:schemeClr val="accent5"/>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DDF488E5-FF46-28C0-F274-1196A97EC73B}"/>
              </a:ext>
            </a:extLst>
          </p:cNvPr>
          <p:cNvSpPr/>
          <p:nvPr/>
        </p:nvSpPr>
        <p:spPr>
          <a:xfrm>
            <a:off x="5775448" y="3150926"/>
            <a:ext cx="528567" cy="528568"/>
          </a:xfrm>
          <a:prstGeom prst="ellipse">
            <a:avLst/>
          </a:prstGeom>
          <a:solidFill>
            <a:schemeClr val="tx1"/>
          </a:solidFill>
          <a:ln w="12700" cap="flat" cmpd="sng" algn="ctr">
            <a:noFill/>
            <a:prstDash val="solid"/>
            <a:miter lim="800000"/>
          </a:ln>
          <a:effectLst>
            <a:outerShdw blurRad="228600" dist="25400" dir="5400000" algn="t"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alibri" panose="020F0502020204030204"/>
                <a:ea typeface="+mn-ea"/>
                <a:cs typeface="+mn-cs"/>
              </a:rPr>
              <a:t>3</a:t>
            </a:r>
          </a:p>
        </p:txBody>
      </p:sp>
      <p:sp>
        <p:nvSpPr>
          <p:cNvPr id="23" name="Text Placeholder 2">
            <a:extLst>
              <a:ext uri="{FF2B5EF4-FFF2-40B4-BE49-F238E27FC236}">
                <a16:creationId xmlns:a16="http://schemas.microsoft.com/office/drawing/2014/main" id="{85CDE103-1552-FBA9-4CD4-277BD6AC4D72}"/>
              </a:ext>
            </a:extLst>
          </p:cNvPr>
          <p:cNvSpPr txBox="1">
            <a:spLocks/>
          </p:cNvSpPr>
          <p:nvPr/>
        </p:nvSpPr>
        <p:spPr>
          <a:xfrm>
            <a:off x="5775448" y="1599884"/>
            <a:ext cx="1371600" cy="461665"/>
          </a:xfrm>
          <a:prstGeom prst="rect">
            <a:avLst/>
          </a:prstGeom>
        </p:spPr>
        <p:txBody>
          <a:bodyPr anchor="ctr">
            <a:spAutoFit/>
          </a:bodyPr>
          <a:lstStyle>
            <a:defPPr>
              <a:defRPr lang="en-US"/>
            </a:defPPr>
            <a:lvl1pPr marR="0" indent="0" algn="ctr" defTabSz="932742" fontAlgn="auto">
              <a:lnSpc>
                <a:spcPct val="100000"/>
              </a:lnSpc>
              <a:spcBef>
                <a:spcPct val="20000"/>
              </a:spcBef>
              <a:spcAft>
                <a:spcPts val="0"/>
              </a:spcAft>
              <a:buClrTx/>
              <a:buSzPct val="90000"/>
              <a:buFont typeface="Wingdings" panose="05000000000000000000" pitchFamily="2" charset="2"/>
              <a:buNone/>
              <a:tabLst/>
              <a:defRPr sz="1200" b="1" spc="0" baseline="0">
                <a:solidFill>
                  <a:srgbClr val="117865"/>
                </a:solidFill>
                <a:latin typeface="Segoe UI" panose="020B0502040204020203" pitchFamily="34" charset="0"/>
                <a:cs typeface="Segoe UI" panose="020B05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gn="l">
              <a:defRPr/>
            </a:pPr>
            <a:r>
              <a:rPr lang="en-US" kern="0">
                <a:solidFill>
                  <a:schemeClr val="tx1"/>
                </a:solidFill>
                <a:latin typeface="+mj-lt"/>
              </a:rPr>
              <a:t>Data</a:t>
            </a:r>
            <a:br>
              <a:rPr lang="en-US" kern="0">
                <a:solidFill>
                  <a:schemeClr val="tx1"/>
                </a:solidFill>
                <a:latin typeface="+mj-lt"/>
              </a:rPr>
            </a:br>
            <a:r>
              <a:rPr lang="en-US" kern="0">
                <a:solidFill>
                  <a:schemeClr val="tx1"/>
                </a:solidFill>
                <a:latin typeface="+mj-lt"/>
              </a:rPr>
              <a:t>Science</a:t>
            </a:r>
          </a:p>
        </p:txBody>
      </p:sp>
      <p:sp>
        <p:nvSpPr>
          <p:cNvPr id="22" name="TextBox 21">
            <a:extLst>
              <a:ext uri="{FF2B5EF4-FFF2-40B4-BE49-F238E27FC236}">
                <a16:creationId xmlns:a16="http://schemas.microsoft.com/office/drawing/2014/main" id="{B870350A-76D7-87C4-CC96-C4F53F760EDF}"/>
              </a:ext>
            </a:extLst>
          </p:cNvPr>
          <p:cNvSpPr txBox="1"/>
          <p:nvPr/>
        </p:nvSpPr>
        <p:spPr>
          <a:xfrm>
            <a:off x="5775447" y="2045615"/>
            <a:ext cx="1486401" cy="646331"/>
          </a:xfrm>
          <a:prstGeom prst="rect">
            <a:avLst/>
          </a:prstGeom>
        </p:spPr>
        <p:txBody>
          <a:bodyPr wrap="square">
            <a:spAutoFit/>
          </a:bodyPr>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sz="1200" b="0" i="0">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600" b="0" i="0">
                <a:solidFill>
                  <a:schemeClr val="accent1"/>
                </a:solidFill>
                <a:latin typeface="Segoe UI" panose="020B0502040204020203" pitchFamily="34" charset="0"/>
                <a:cs typeface="Segoe UI" panose="020B0502040204020203" pitchFamily="34" charset="0"/>
              </a:defRPr>
            </a:lvl2pPr>
            <a:lvl3pPr marL="1143000" indent="-228600">
              <a:lnSpc>
                <a:spcPct val="90000"/>
              </a:lnSpc>
              <a:spcBef>
                <a:spcPts val="500"/>
              </a:spcBef>
              <a:buFont typeface="Arial" panose="020B0604020202020204" pitchFamily="34" charset="0"/>
              <a:buChar char="•"/>
              <a:defRPr sz="1600" b="0" i="0">
                <a:solidFill>
                  <a:schemeClr val="accent1"/>
                </a:solidFill>
                <a:latin typeface="Segoe UI" panose="020B0502040204020203" pitchFamily="34" charset="0"/>
                <a:cs typeface="Segoe UI" panose="020B0502040204020203" pitchFamily="34" charset="0"/>
              </a:defRPr>
            </a:lvl3pPr>
            <a:lvl4pPr marL="1600200" indent="-228600">
              <a:lnSpc>
                <a:spcPct val="90000"/>
              </a:lnSpc>
              <a:spcBef>
                <a:spcPts val="500"/>
              </a:spcBef>
              <a:buFont typeface="Arial" panose="020B0604020202020204" pitchFamily="34" charset="0"/>
              <a:buChar char="•"/>
              <a:defRPr sz="1600" b="0" i="0">
                <a:solidFill>
                  <a:schemeClr val="accent1"/>
                </a:solidFill>
                <a:latin typeface="Segoe UI" panose="020B0502040204020203" pitchFamily="34" charset="0"/>
                <a:cs typeface="Segoe UI" panose="020B0502040204020203" pitchFamily="34" charset="0"/>
              </a:defRPr>
            </a:lvl4pPr>
            <a:lvl5pPr marL="2057400" indent="-228600">
              <a:lnSpc>
                <a:spcPct val="90000"/>
              </a:lnSpc>
              <a:spcBef>
                <a:spcPts val="500"/>
              </a:spcBef>
              <a:buFont typeface="Arial" panose="020B0604020202020204" pitchFamily="34" charset="0"/>
              <a:buChar char="•"/>
              <a:defRPr sz="1600" b="0" i="0">
                <a:solidFill>
                  <a:schemeClr val="accent1"/>
                </a:solidFill>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32472" rtl="0" eaLnBrk="1" fontAlgn="base" latinLnBrk="0" hangingPunct="1">
              <a:lnSpc>
                <a:spcPct val="90000"/>
              </a:lnSpc>
              <a:spcBef>
                <a:spcPct val="0"/>
              </a:spcBef>
              <a:spcAft>
                <a:spcPct val="0"/>
              </a:spcAft>
              <a:buClrTx/>
              <a:buSzTx/>
              <a:buFont typeface="Arial" panose="020B0604020202020204" pitchFamily="34" charset="0"/>
              <a:buNone/>
              <a:tabLst/>
              <a:defRPr/>
            </a:pPr>
            <a:r>
              <a:rPr lang="en-US" sz="1000">
                <a:solidFill>
                  <a:srgbClr val="353535"/>
                </a:solidFill>
                <a:latin typeface="+mn-lt"/>
                <a:cs typeface="Segoe UI"/>
              </a:rPr>
              <a:t>Quickly train, deploy, and manage ML models at scale to unlock deeper insights.</a:t>
            </a:r>
          </a:p>
        </p:txBody>
      </p:sp>
      <p:cxnSp>
        <p:nvCxnSpPr>
          <p:cNvPr id="24" name="Straight Connector 23">
            <a:extLst>
              <a:ext uri="{FF2B5EF4-FFF2-40B4-BE49-F238E27FC236}">
                <a16:creationId xmlns:a16="http://schemas.microsoft.com/office/drawing/2014/main" id="{DC0A2A75-1B8B-88FF-B36D-395A2675CDBA}"/>
              </a:ext>
              <a:ext uri="{C183D7F6-B498-43B3-948B-1728B52AA6E4}">
                <adec:decorative xmlns:adec="http://schemas.microsoft.com/office/drawing/2017/decorative" val="1"/>
              </a:ext>
            </a:extLst>
          </p:cNvPr>
          <p:cNvCxnSpPr>
            <a:cxnSpLocks/>
          </p:cNvCxnSpPr>
          <p:nvPr/>
        </p:nvCxnSpPr>
        <p:spPr>
          <a:xfrm flipV="1">
            <a:off x="7119917" y="3438725"/>
            <a:ext cx="0" cy="588698"/>
          </a:xfrm>
          <a:prstGeom prst="line">
            <a:avLst/>
          </a:prstGeom>
          <a:ln w="6350">
            <a:solidFill>
              <a:schemeClr val="accent5"/>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F80B60CA-35A8-98AF-A84F-9C94CF41161F}"/>
              </a:ext>
            </a:extLst>
          </p:cNvPr>
          <p:cNvSpPr/>
          <p:nvPr/>
        </p:nvSpPr>
        <p:spPr>
          <a:xfrm>
            <a:off x="6855634" y="3150926"/>
            <a:ext cx="528567" cy="528568"/>
          </a:xfrm>
          <a:prstGeom prst="ellipse">
            <a:avLst/>
          </a:prstGeom>
          <a:solidFill>
            <a:schemeClr val="tx1"/>
          </a:solidFill>
          <a:ln w="12700" cap="flat" cmpd="sng" algn="ctr">
            <a:noFill/>
            <a:prstDash val="solid"/>
            <a:miter lim="800000"/>
          </a:ln>
          <a:effectLst>
            <a:outerShdw blurRad="228600" dist="25400" dir="5400000" algn="t"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660B881-601C-50A0-E2E9-5F25AD9B5A21}"/>
              </a:ext>
            </a:extLst>
          </p:cNvPr>
          <p:cNvSpPr txBox="1"/>
          <p:nvPr/>
        </p:nvSpPr>
        <p:spPr>
          <a:xfrm>
            <a:off x="6855633" y="4042332"/>
            <a:ext cx="1680383" cy="461665"/>
          </a:xfrm>
          <a:prstGeom prst="rect">
            <a:avLst/>
          </a:prstGeom>
          <a:noFill/>
        </p:spPr>
        <p:txBody>
          <a:bodyPr wrap="square" anchor="t">
            <a:spAutoFit/>
          </a:body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1" i="0" u="none" strike="noStrike" kern="0" cap="none" spc="0" normalizeH="0" baseline="0" noProof="0">
                <a:ln>
                  <a:noFill/>
                </a:ln>
                <a:effectLst/>
                <a:uLnTx/>
                <a:uFillTx/>
                <a:latin typeface="+mj-lt"/>
                <a:ea typeface="+mn-ea"/>
                <a:cs typeface="Segoe UI" panose="020B0502040204020203" pitchFamily="34" charset="0"/>
              </a:rPr>
              <a:t>Real-Time Analytics &amp; Observability</a:t>
            </a:r>
          </a:p>
        </p:txBody>
      </p:sp>
      <p:sp>
        <p:nvSpPr>
          <p:cNvPr id="27" name="TextBox 26">
            <a:extLst>
              <a:ext uri="{FF2B5EF4-FFF2-40B4-BE49-F238E27FC236}">
                <a16:creationId xmlns:a16="http://schemas.microsoft.com/office/drawing/2014/main" id="{D9DA89B9-C6A5-89A9-680A-1CE0F20A7CB8}"/>
              </a:ext>
            </a:extLst>
          </p:cNvPr>
          <p:cNvSpPr txBox="1"/>
          <p:nvPr/>
        </p:nvSpPr>
        <p:spPr>
          <a:xfrm>
            <a:off x="6855634" y="4460769"/>
            <a:ext cx="1795183" cy="923330"/>
          </a:xfrm>
          <a:prstGeom prst="rect">
            <a:avLst/>
          </a:prstGeom>
        </p:spPr>
        <p:txBody>
          <a:bodyPr wrap="square">
            <a:spAutoFit/>
          </a:bodyPr>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sz="1200" b="0" i="0">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600" b="0" i="0">
                <a:solidFill>
                  <a:schemeClr val="accent1"/>
                </a:solidFill>
                <a:latin typeface="Segoe UI" panose="020B0502040204020203" pitchFamily="34" charset="0"/>
                <a:cs typeface="Segoe UI" panose="020B0502040204020203" pitchFamily="34" charset="0"/>
              </a:defRPr>
            </a:lvl2pPr>
            <a:lvl3pPr marL="1143000" indent="-228600">
              <a:lnSpc>
                <a:spcPct val="90000"/>
              </a:lnSpc>
              <a:spcBef>
                <a:spcPts val="500"/>
              </a:spcBef>
              <a:buFont typeface="Arial" panose="020B0604020202020204" pitchFamily="34" charset="0"/>
              <a:buChar char="•"/>
              <a:defRPr sz="1600" b="0" i="0">
                <a:solidFill>
                  <a:schemeClr val="accent1"/>
                </a:solidFill>
                <a:latin typeface="Segoe UI" panose="020B0502040204020203" pitchFamily="34" charset="0"/>
                <a:cs typeface="Segoe UI" panose="020B0502040204020203" pitchFamily="34" charset="0"/>
              </a:defRPr>
            </a:lvl3pPr>
            <a:lvl4pPr marL="1600200" indent="-228600">
              <a:lnSpc>
                <a:spcPct val="90000"/>
              </a:lnSpc>
              <a:spcBef>
                <a:spcPts val="500"/>
              </a:spcBef>
              <a:buFont typeface="Arial" panose="020B0604020202020204" pitchFamily="34" charset="0"/>
              <a:buChar char="•"/>
              <a:defRPr sz="1600" b="0" i="0">
                <a:solidFill>
                  <a:schemeClr val="accent1"/>
                </a:solidFill>
                <a:latin typeface="Segoe UI" panose="020B0502040204020203" pitchFamily="34" charset="0"/>
                <a:cs typeface="Segoe UI" panose="020B0502040204020203" pitchFamily="34" charset="0"/>
              </a:defRPr>
            </a:lvl4pPr>
            <a:lvl5pPr marL="2057400" indent="-228600">
              <a:lnSpc>
                <a:spcPct val="90000"/>
              </a:lnSpc>
              <a:spcBef>
                <a:spcPts val="500"/>
              </a:spcBef>
              <a:buFont typeface="Arial" panose="020B0604020202020204" pitchFamily="34" charset="0"/>
              <a:buChar char="•"/>
              <a:defRPr sz="1600" b="0" i="0">
                <a:solidFill>
                  <a:schemeClr val="accent1"/>
                </a:solidFill>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32472"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353535"/>
                </a:solidFill>
                <a:effectLst/>
                <a:uLnTx/>
                <a:uFillTx/>
                <a:latin typeface="+mn-lt"/>
                <a:ea typeface="+mn-ea"/>
                <a:cs typeface="Segoe UI"/>
              </a:rPr>
              <a:t>Perform analysis on large volumes of streaming data, monitor changes from that data in real-time, and automate workflow based on those changes.</a:t>
            </a:r>
          </a:p>
        </p:txBody>
      </p:sp>
      <p:cxnSp>
        <p:nvCxnSpPr>
          <p:cNvPr id="29" name="Straight Connector 28">
            <a:extLst>
              <a:ext uri="{FF2B5EF4-FFF2-40B4-BE49-F238E27FC236}">
                <a16:creationId xmlns:a16="http://schemas.microsoft.com/office/drawing/2014/main" id="{C69C562E-DEB9-DC78-6423-694493CA244A}"/>
              </a:ext>
              <a:ext uri="{C183D7F6-B498-43B3-948B-1728B52AA6E4}">
                <adec:decorative xmlns:adec="http://schemas.microsoft.com/office/drawing/2017/decorative" val="1"/>
              </a:ext>
            </a:extLst>
          </p:cNvPr>
          <p:cNvCxnSpPr>
            <a:cxnSpLocks/>
          </p:cNvCxnSpPr>
          <p:nvPr/>
        </p:nvCxnSpPr>
        <p:spPr>
          <a:xfrm flipV="1">
            <a:off x="8192682" y="2840301"/>
            <a:ext cx="0" cy="588698"/>
          </a:xfrm>
          <a:prstGeom prst="line">
            <a:avLst/>
          </a:prstGeom>
          <a:ln w="6350">
            <a:solidFill>
              <a:schemeClr val="accent5"/>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18F48A0C-63B2-EC00-6B41-5781ADDC0C75}"/>
              </a:ext>
            </a:extLst>
          </p:cNvPr>
          <p:cNvSpPr/>
          <p:nvPr/>
        </p:nvSpPr>
        <p:spPr>
          <a:xfrm>
            <a:off x="7935820" y="3150926"/>
            <a:ext cx="528567" cy="528568"/>
          </a:xfrm>
          <a:prstGeom prst="ellipse">
            <a:avLst/>
          </a:prstGeom>
          <a:solidFill>
            <a:schemeClr val="tx1"/>
          </a:solidFill>
          <a:ln w="12700" cap="flat" cmpd="sng" algn="ctr">
            <a:noFill/>
            <a:prstDash val="solid"/>
            <a:miter lim="800000"/>
          </a:ln>
          <a:effectLst>
            <a:outerShdw blurRad="228600" dist="25400" dir="5400000" algn="t"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alibri" panose="020F0502020204030204"/>
                <a:ea typeface="+mn-ea"/>
                <a:cs typeface="+mn-cs"/>
              </a:rPr>
              <a:t>5</a:t>
            </a:r>
          </a:p>
        </p:txBody>
      </p:sp>
      <p:sp>
        <p:nvSpPr>
          <p:cNvPr id="32" name="Text Placeholder 2">
            <a:extLst>
              <a:ext uri="{FF2B5EF4-FFF2-40B4-BE49-F238E27FC236}">
                <a16:creationId xmlns:a16="http://schemas.microsoft.com/office/drawing/2014/main" id="{BE1D1F34-7A15-D3E9-5C1B-8C66254D34BD}"/>
              </a:ext>
            </a:extLst>
          </p:cNvPr>
          <p:cNvSpPr txBox="1">
            <a:spLocks/>
          </p:cNvSpPr>
          <p:nvPr/>
        </p:nvSpPr>
        <p:spPr>
          <a:xfrm>
            <a:off x="7935820" y="1599884"/>
            <a:ext cx="1371599" cy="461665"/>
          </a:xfrm>
          <a:prstGeom prst="rect">
            <a:avLst/>
          </a:prstGeom>
        </p:spPr>
        <p:txBody>
          <a:bodyPr anchor="ctr">
            <a:spAutoFit/>
          </a:bodyPr>
          <a:lstStyle>
            <a:defPPr>
              <a:defRPr lang="en-US"/>
            </a:defPPr>
            <a:lvl1pPr marR="0" indent="0" algn="ctr" defTabSz="932742" fontAlgn="auto">
              <a:lnSpc>
                <a:spcPct val="100000"/>
              </a:lnSpc>
              <a:spcBef>
                <a:spcPct val="20000"/>
              </a:spcBef>
              <a:spcAft>
                <a:spcPts val="0"/>
              </a:spcAft>
              <a:buClrTx/>
              <a:buSzPct val="90000"/>
              <a:buFont typeface="Wingdings" panose="05000000000000000000" pitchFamily="2" charset="2"/>
              <a:buNone/>
              <a:tabLst/>
              <a:defRPr sz="1200" b="1" spc="0" baseline="0">
                <a:solidFill>
                  <a:srgbClr val="117865"/>
                </a:solidFill>
                <a:latin typeface="Segoe UI" panose="020B0502040204020203" pitchFamily="34" charset="0"/>
                <a:cs typeface="Segoe UI" panose="020B0502040204020203" pitchFamily="34"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gn="l">
              <a:defRPr/>
            </a:pPr>
            <a:r>
              <a:rPr lang="en-US" kern="0">
                <a:solidFill>
                  <a:schemeClr val="tx1"/>
                </a:solidFill>
                <a:latin typeface="+mj-lt"/>
              </a:rPr>
              <a:t>Business Intelligence</a:t>
            </a:r>
          </a:p>
        </p:txBody>
      </p:sp>
      <p:sp>
        <p:nvSpPr>
          <p:cNvPr id="31" name="TextBox 30">
            <a:extLst>
              <a:ext uri="{FF2B5EF4-FFF2-40B4-BE49-F238E27FC236}">
                <a16:creationId xmlns:a16="http://schemas.microsoft.com/office/drawing/2014/main" id="{DC55CB51-8D00-B9C5-7CDC-DA05C1A10A15}"/>
              </a:ext>
            </a:extLst>
          </p:cNvPr>
          <p:cNvSpPr txBox="1"/>
          <p:nvPr/>
        </p:nvSpPr>
        <p:spPr>
          <a:xfrm>
            <a:off x="7935821" y="2045615"/>
            <a:ext cx="1371598" cy="784830"/>
          </a:xfrm>
          <a:prstGeom prst="rect">
            <a:avLst/>
          </a:prstGeom>
        </p:spPr>
        <p:txBody>
          <a:bodyPr wrap="square">
            <a:spAutoFit/>
          </a:bodyPr>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sz="1200" b="0" i="0">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600" b="0" i="0">
                <a:solidFill>
                  <a:schemeClr val="accent1"/>
                </a:solidFill>
                <a:latin typeface="Segoe UI" panose="020B0502040204020203" pitchFamily="34" charset="0"/>
                <a:cs typeface="Segoe UI" panose="020B0502040204020203" pitchFamily="34" charset="0"/>
              </a:defRPr>
            </a:lvl2pPr>
            <a:lvl3pPr marL="1143000" indent="-228600">
              <a:lnSpc>
                <a:spcPct val="90000"/>
              </a:lnSpc>
              <a:spcBef>
                <a:spcPts val="500"/>
              </a:spcBef>
              <a:buFont typeface="Arial" panose="020B0604020202020204" pitchFamily="34" charset="0"/>
              <a:buChar char="•"/>
              <a:defRPr sz="1600" b="0" i="0">
                <a:solidFill>
                  <a:schemeClr val="accent1"/>
                </a:solidFill>
                <a:latin typeface="Segoe UI" panose="020B0502040204020203" pitchFamily="34" charset="0"/>
                <a:cs typeface="Segoe UI" panose="020B0502040204020203" pitchFamily="34" charset="0"/>
              </a:defRPr>
            </a:lvl3pPr>
            <a:lvl4pPr marL="1600200" indent="-228600">
              <a:lnSpc>
                <a:spcPct val="90000"/>
              </a:lnSpc>
              <a:spcBef>
                <a:spcPts val="500"/>
              </a:spcBef>
              <a:buFont typeface="Arial" panose="020B0604020202020204" pitchFamily="34" charset="0"/>
              <a:buChar char="•"/>
              <a:defRPr sz="1600" b="0" i="0">
                <a:solidFill>
                  <a:schemeClr val="accent1"/>
                </a:solidFill>
                <a:latin typeface="Segoe UI" panose="020B0502040204020203" pitchFamily="34" charset="0"/>
                <a:cs typeface="Segoe UI" panose="020B0502040204020203" pitchFamily="34" charset="0"/>
              </a:defRPr>
            </a:lvl4pPr>
            <a:lvl5pPr marL="2057400" indent="-228600">
              <a:lnSpc>
                <a:spcPct val="90000"/>
              </a:lnSpc>
              <a:spcBef>
                <a:spcPts val="500"/>
              </a:spcBef>
              <a:buFont typeface="Arial" panose="020B0604020202020204" pitchFamily="34" charset="0"/>
              <a:buChar char="•"/>
              <a:defRPr sz="1600" b="0" i="0">
                <a:solidFill>
                  <a:schemeClr val="accent1"/>
                </a:solidFill>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a:solidFill>
                  <a:srgbClr val="353535"/>
                </a:solidFill>
                <a:latin typeface="+mn-lt"/>
                <a:cs typeface="Segoe UI"/>
              </a:rPr>
              <a:t>Uncover powerful insights with intelligent visuals and translate those insights into impact.</a:t>
            </a:r>
          </a:p>
        </p:txBody>
      </p:sp>
      <p:sp>
        <p:nvSpPr>
          <p:cNvPr id="56" name="Arrow: Right 8" descr="Arrow going from Microsoft Fabric to Data Integration + Warehousing&#10;">
            <a:extLst>
              <a:ext uri="{FF2B5EF4-FFF2-40B4-BE49-F238E27FC236}">
                <a16:creationId xmlns:a16="http://schemas.microsoft.com/office/drawing/2014/main" id="{3260E0AF-AB74-5124-DC68-06853821F4C3}"/>
              </a:ext>
            </a:extLst>
          </p:cNvPr>
          <p:cNvSpPr/>
          <p:nvPr/>
        </p:nvSpPr>
        <p:spPr>
          <a:xfrm>
            <a:off x="9250224" y="3339381"/>
            <a:ext cx="237935" cy="198688"/>
          </a:xfrm>
          <a:prstGeom prst="rightArrow">
            <a:avLst>
              <a:gd name="adj1" fmla="val 52542"/>
              <a:gd name="adj2" fmla="val 50000"/>
            </a:avLst>
          </a:prstGeom>
          <a:solidFill>
            <a:schemeClr val="accent4">
              <a:lumMod val="40000"/>
              <a:lumOff val="60000"/>
            </a:schemeClr>
          </a:solidFill>
          <a:ln w="12700" cap="flat" cmpd="sng" algn="ctr">
            <a:noFill/>
            <a:prstDash val="solid"/>
            <a:miter lim="800000"/>
          </a:ln>
          <a:effectLst/>
        </p:spPr>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white"/>
              </a:solidFill>
              <a:effectLst/>
              <a:uLnTx/>
              <a:uFillTx/>
              <a:latin typeface="Segoe UI (Body)"/>
              <a:ea typeface="+mn-ea"/>
              <a:cs typeface="+mn-cs"/>
            </a:endParaRPr>
          </a:p>
        </p:txBody>
      </p:sp>
      <p:grpSp>
        <p:nvGrpSpPr>
          <p:cNvPr id="17" name="Group 16" descr="Dataverse">
            <a:extLst>
              <a:ext uri="{FF2B5EF4-FFF2-40B4-BE49-F238E27FC236}">
                <a16:creationId xmlns:a16="http://schemas.microsoft.com/office/drawing/2014/main" id="{A28DBB33-86E1-811C-7E75-8FB0B4BEDD6C}"/>
              </a:ext>
            </a:extLst>
          </p:cNvPr>
          <p:cNvGrpSpPr/>
          <p:nvPr/>
        </p:nvGrpSpPr>
        <p:grpSpPr>
          <a:xfrm>
            <a:off x="9662900" y="3087951"/>
            <a:ext cx="812673" cy="1170304"/>
            <a:chOff x="9662900" y="3087951"/>
            <a:chExt cx="812673" cy="1170304"/>
          </a:xfrm>
        </p:grpSpPr>
        <p:cxnSp>
          <p:nvCxnSpPr>
            <p:cNvPr id="46" name="Straight Connector 45">
              <a:extLst>
                <a:ext uri="{FF2B5EF4-FFF2-40B4-BE49-F238E27FC236}">
                  <a16:creationId xmlns:a16="http://schemas.microsoft.com/office/drawing/2014/main" id="{9C8955D9-6B9D-4E18-6F41-2AF889C6FADC}"/>
                </a:ext>
                <a:ext uri="{C183D7F6-B498-43B3-948B-1728B52AA6E4}">
                  <adec:decorative xmlns:adec="http://schemas.microsoft.com/office/drawing/2017/decorative" val="1"/>
                </a:ext>
              </a:extLst>
            </p:cNvPr>
            <p:cNvCxnSpPr>
              <a:cxnSpLocks/>
            </p:cNvCxnSpPr>
            <p:nvPr/>
          </p:nvCxnSpPr>
          <p:spPr>
            <a:xfrm flipV="1">
              <a:off x="9988933" y="3438725"/>
              <a:ext cx="0" cy="588698"/>
            </a:xfrm>
            <a:prstGeom prst="line">
              <a:avLst/>
            </a:prstGeom>
            <a:ln w="6350">
              <a:solidFill>
                <a:schemeClr val="accent5"/>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7" name="TextBox 46" descr="Microsoft Dataverse icon and text">
              <a:extLst>
                <a:ext uri="{FF2B5EF4-FFF2-40B4-BE49-F238E27FC236}">
                  <a16:creationId xmlns:a16="http://schemas.microsoft.com/office/drawing/2014/main" id="{0002B645-05B3-7BA9-675C-42FC5DE4163F}"/>
                </a:ext>
              </a:extLst>
            </p:cNvPr>
            <p:cNvSpPr txBox="1"/>
            <p:nvPr/>
          </p:nvSpPr>
          <p:spPr>
            <a:xfrm>
              <a:off x="9662900" y="4027423"/>
              <a:ext cx="812673" cy="230832"/>
            </a:xfrm>
            <a:prstGeom prst="rect">
              <a:avLst/>
            </a:prstGeom>
            <a:noFill/>
          </p:spPr>
          <p:txBody>
            <a:bodyPr wrap="square" anchor="t">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effectLst/>
                  <a:uLnTx/>
                  <a:uFillTx/>
                  <a:latin typeface="+mj-lt"/>
                  <a:ea typeface="+mn-ea"/>
                  <a:cs typeface="Segoe UI" panose="020B0502040204020203" pitchFamily="34" charset="0"/>
                </a:rPr>
                <a:t>Dataverse</a:t>
              </a:r>
            </a:p>
          </p:txBody>
        </p:sp>
        <p:pic>
          <p:nvPicPr>
            <p:cNvPr id="48" name="Picture 4" descr="Power BI Desktop Connecting to Dataverse - Hat Full of Data">
              <a:extLst>
                <a:ext uri="{FF2B5EF4-FFF2-40B4-BE49-F238E27FC236}">
                  <a16:creationId xmlns:a16="http://schemas.microsoft.com/office/drawing/2014/main" id="{831F4840-F2AB-8467-4188-3DB25DBA2F0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62900" y="3087951"/>
              <a:ext cx="649224" cy="649224"/>
            </a:xfrm>
            <a:prstGeom prst="rect">
              <a:avLst/>
            </a:prstGeom>
            <a:noFill/>
            <a:effectLst>
              <a:outerShdw blurRad="2286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grpSp>
        <p:nvGrpSpPr>
          <p:cNvPr id="26" name="Group 25" descr="Microsoft Dynamics 365">
            <a:extLst>
              <a:ext uri="{FF2B5EF4-FFF2-40B4-BE49-F238E27FC236}">
                <a16:creationId xmlns:a16="http://schemas.microsoft.com/office/drawing/2014/main" id="{897352BE-9178-8EFA-6A63-DF21A20C1B3C}"/>
              </a:ext>
            </a:extLst>
          </p:cNvPr>
          <p:cNvGrpSpPr/>
          <p:nvPr/>
        </p:nvGrpSpPr>
        <p:grpSpPr>
          <a:xfrm>
            <a:off x="10775738" y="3087951"/>
            <a:ext cx="1056625" cy="1308937"/>
            <a:chOff x="10775738" y="3087951"/>
            <a:chExt cx="1056625" cy="1308937"/>
          </a:xfrm>
        </p:grpSpPr>
        <p:cxnSp>
          <p:nvCxnSpPr>
            <p:cNvPr id="50" name="Straight Connector 49">
              <a:extLst>
                <a:ext uri="{FF2B5EF4-FFF2-40B4-BE49-F238E27FC236}">
                  <a16:creationId xmlns:a16="http://schemas.microsoft.com/office/drawing/2014/main" id="{0EBF03A7-FD18-4FC1-7E6D-AA5C0BC40FF1}"/>
                </a:ext>
                <a:ext uri="{C183D7F6-B498-43B3-948B-1728B52AA6E4}">
                  <adec:decorative xmlns:adec="http://schemas.microsoft.com/office/drawing/2017/decorative" val="1"/>
                </a:ext>
              </a:extLst>
            </p:cNvPr>
            <p:cNvCxnSpPr>
              <a:cxnSpLocks/>
            </p:cNvCxnSpPr>
            <p:nvPr/>
          </p:nvCxnSpPr>
          <p:spPr>
            <a:xfrm flipV="1">
              <a:off x="11153969" y="3438725"/>
              <a:ext cx="0" cy="588698"/>
            </a:xfrm>
            <a:prstGeom prst="line">
              <a:avLst/>
            </a:prstGeom>
            <a:ln w="6350">
              <a:solidFill>
                <a:schemeClr val="accent5"/>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1" name="TextBox 50" descr="Microsoft Dataverse icon and text">
              <a:extLst>
                <a:ext uri="{FF2B5EF4-FFF2-40B4-BE49-F238E27FC236}">
                  <a16:creationId xmlns:a16="http://schemas.microsoft.com/office/drawing/2014/main" id="{7AE87D02-C372-716F-E332-805CD462347F}"/>
                </a:ext>
              </a:extLst>
            </p:cNvPr>
            <p:cNvSpPr txBox="1"/>
            <p:nvPr/>
          </p:nvSpPr>
          <p:spPr>
            <a:xfrm>
              <a:off x="10775739" y="4027556"/>
              <a:ext cx="1056624" cy="369332"/>
            </a:xfrm>
            <a:prstGeom prst="rect">
              <a:avLst/>
            </a:prstGeom>
            <a:noFill/>
          </p:spPr>
          <p:txBody>
            <a:bodyPr wrap="square" anchor="t">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effectLst/>
                  <a:uLnTx/>
                  <a:uFillTx/>
                  <a:latin typeface="+mj-lt"/>
                  <a:ea typeface="+mn-ea"/>
                  <a:cs typeface="Segoe UI" panose="020B0502040204020203" pitchFamily="34" charset="0"/>
                </a:rPr>
                <a:t>Microsoft </a:t>
              </a:r>
              <a:br>
                <a:rPr kumimoji="0" lang="en-US" sz="1000" b="1" i="0" u="none" strike="noStrike" kern="1200" cap="none" spc="0" normalizeH="0" baseline="0" noProof="0">
                  <a:ln>
                    <a:noFill/>
                  </a:ln>
                  <a:effectLst/>
                  <a:uLnTx/>
                  <a:uFillTx/>
                  <a:latin typeface="+mj-lt"/>
                  <a:ea typeface="+mn-ea"/>
                  <a:cs typeface="Segoe UI" panose="020B0502040204020203" pitchFamily="34" charset="0"/>
                </a:rPr>
              </a:br>
              <a:r>
                <a:rPr kumimoji="0" lang="en-US" sz="1000" b="1" i="0" u="none" strike="noStrike" kern="1200" cap="none" spc="0" normalizeH="0" baseline="0" noProof="0">
                  <a:ln>
                    <a:noFill/>
                  </a:ln>
                  <a:effectLst/>
                  <a:uLnTx/>
                  <a:uFillTx/>
                  <a:latin typeface="+mj-lt"/>
                  <a:ea typeface="+mn-ea"/>
                  <a:cs typeface="Segoe UI" panose="020B0502040204020203" pitchFamily="34" charset="0"/>
                </a:rPr>
                <a:t>Dynamics 365</a:t>
              </a:r>
            </a:p>
          </p:txBody>
        </p:sp>
        <p:pic>
          <p:nvPicPr>
            <p:cNvPr id="52" name="Picture 4">
              <a:extLst>
                <a:ext uri="{FF2B5EF4-FFF2-40B4-BE49-F238E27FC236}">
                  <a16:creationId xmlns:a16="http://schemas.microsoft.com/office/drawing/2014/main" id="{7C1EC69E-8CBC-64AE-EDC5-DD29CD61AEC2}"/>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10775738" y="3087951"/>
              <a:ext cx="649224" cy="649224"/>
            </a:xfrm>
            <a:prstGeom prst="rect">
              <a:avLst/>
            </a:prstGeom>
            <a:noFill/>
            <a:effectLst>
              <a:outerShdw blurRad="2286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sp>
        <p:nvSpPr>
          <p:cNvPr id="54" name="Oval 53">
            <a:extLst>
              <a:ext uri="{FF2B5EF4-FFF2-40B4-BE49-F238E27FC236}">
                <a16:creationId xmlns:a16="http://schemas.microsoft.com/office/drawing/2014/main" id="{451678B9-0AB3-186C-992B-9425FDC5E945}"/>
              </a:ext>
              <a:ext uri="{C183D7F6-B498-43B3-948B-1728B52AA6E4}">
                <adec:decorative xmlns:adec="http://schemas.microsoft.com/office/drawing/2017/decorative" val="1"/>
              </a:ext>
            </a:extLst>
          </p:cNvPr>
          <p:cNvSpPr/>
          <p:nvPr/>
        </p:nvSpPr>
        <p:spPr bwMode="auto">
          <a:xfrm>
            <a:off x="11800300" y="3365371"/>
            <a:ext cx="127255" cy="127255"/>
          </a:xfrm>
          <a:prstGeom prst="ellipse">
            <a:avLst/>
          </a:prstGeom>
          <a:solidFill>
            <a:srgbClr val="FFFFFF"/>
          </a:solidFill>
          <a:ln w="28575" cap="rnd" cmpd="sng" algn="ctr">
            <a:solidFill>
              <a:schemeClr val="bg2"/>
            </a:solidFill>
            <a:prstDash val="solid"/>
            <a:round/>
            <a:headEnd type="none"/>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sp>
        <p:nvSpPr>
          <p:cNvPr id="5" name="Slide Number Placeholder 4">
            <a:extLst>
              <a:ext uri="{FF2B5EF4-FFF2-40B4-BE49-F238E27FC236}">
                <a16:creationId xmlns:a16="http://schemas.microsoft.com/office/drawing/2014/main" id="{E6A3C722-D577-2027-62D8-67DE291D92AC}"/>
              </a:ext>
            </a:extLst>
          </p:cNvPr>
          <p:cNvSpPr>
            <a:spLocks noGrp="1"/>
          </p:cNvSpPr>
          <p:nvPr>
            <p:ph type="sldNum" sz="quarter" idx="10"/>
          </p:nvPr>
        </p:nvSpPr>
        <p:spPr/>
        <p:txBody>
          <a:bodyPr/>
          <a:lstStyle/>
          <a:p>
            <a:fld id="{B1356FBF-028C-F74E-A7B4-9B8ED246DD1B}" type="slidenum">
              <a:rPr lang="en-US" smtClean="0"/>
              <a:pPr/>
              <a:t>27</a:t>
            </a:fld>
            <a:endParaRPr lang="en-US"/>
          </a:p>
        </p:txBody>
      </p:sp>
      <p:sp>
        <p:nvSpPr>
          <p:cNvPr id="4" name="Footer Placeholder 3">
            <a:extLst>
              <a:ext uri="{FF2B5EF4-FFF2-40B4-BE49-F238E27FC236}">
                <a16:creationId xmlns:a16="http://schemas.microsoft.com/office/drawing/2014/main" id="{C93884AD-7C2D-EDE3-5092-37549039966A}"/>
              </a:ext>
            </a:extLst>
          </p:cNvPr>
          <p:cNvSpPr>
            <a:spLocks noGrp="1"/>
          </p:cNvSpPr>
          <p:nvPr>
            <p:ph type="ftr" sz="quarter" idx="11"/>
          </p:nvPr>
        </p:nvSpPr>
        <p:spPr/>
        <p:txBody>
          <a:bodyPr/>
          <a:lstStyle/>
          <a:p>
            <a:r>
              <a:rPr lang="en-US"/>
              <a:t>Microsoft Fabric</a:t>
            </a:r>
          </a:p>
        </p:txBody>
      </p:sp>
    </p:spTree>
    <p:extLst>
      <p:ext uri="{BB962C8B-B14F-4D97-AF65-F5344CB8AC3E}">
        <p14:creationId xmlns:p14="http://schemas.microsoft.com/office/powerpoint/2010/main" val="3173336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1ED67B-4897-F7C8-8C48-B8ACBEED57E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cstate="screen">
            <a:alphaModFix amt="28000"/>
            <a:extLst>
              <a:ext uri="{28A0092B-C50C-407E-A947-70E740481C1C}">
                <a14:useLocalDpi xmlns:a14="http://schemas.microsoft.com/office/drawing/2010/main"/>
              </a:ext>
            </a:extLst>
          </a:blip>
          <a:srcRect/>
          <a:stretch/>
        </p:blipFill>
        <p:spPr>
          <a:xfrm>
            <a:off x="3997905" y="-2173"/>
            <a:ext cx="8194095" cy="6860173"/>
          </a:xfrm>
          <a:prstGeom prst="rect">
            <a:avLst/>
          </a:prstGeom>
        </p:spPr>
      </p:pic>
      <p:pic>
        <p:nvPicPr>
          <p:cNvPr id="7" name="Graphic 6" descr="Microsoft Dynamics 365 Logo">
            <a:extLst>
              <a:ext uri="{FF2B5EF4-FFF2-40B4-BE49-F238E27FC236}">
                <a16:creationId xmlns:a16="http://schemas.microsoft.com/office/drawing/2014/main" id="{6EE8A3E4-F7CD-BDF6-E484-E0AC58D5CF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5876" y="405011"/>
            <a:ext cx="1035695" cy="981933"/>
          </a:xfrm>
          <a:prstGeom prst="rect">
            <a:avLst/>
          </a:prstGeom>
          <a:effectLst/>
        </p:spPr>
      </p:pic>
      <p:cxnSp>
        <p:nvCxnSpPr>
          <p:cNvPr id="6" name="Straight Connector 5">
            <a:extLst>
              <a:ext uri="{FF2B5EF4-FFF2-40B4-BE49-F238E27FC236}">
                <a16:creationId xmlns:a16="http://schemas.microsoft.com/office/drawing/2014/main" id="{1085D44C-9AD7-0FBC-639B-088E307165F2}"/>
              </a:ext>
              <a:ext uri="{C183D7F6-B498-43B3-948B-1728B52AA6E4}">
                <adec:decorative xmlns:adec="http://schemas.microsoft.com/office/drawing/2017/decorative" val="1"/>
              </a:ext>
            </a:extLst>
          </p:cNvPr>
          <p:cNvCxnSpPr>
            <a:cxnSpLocks/>
          </p:cNvCxnSpPr>
          <p:nvPr/>
        </p:nvCxnSpPr>
        <p:spPr>
          <a:xfrm>
            <a:off x="1557770" y="281203"/>
            <a:ext cx="0" cy="122955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E517870D-DE61-7B39-8AB4-31F91E1D6330}"/>
              </a:ext>
            </a:extLst>
          </p:cNvPr>
          <p:cNvSpPr txBox="1">
            <a:spLocks noGrp="1"/>
          </p:cNvSpPr>
          <p:nvPr>
            <p:ph type="title" idx="4294967295"/>
          </p:nvPr>
        </p:nvSpPr>
        <p:spPr>
          <a:xfrm>
            <a:off x="1786693" y="457200"/>
            <a:ext cx="982009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chemeClr val="tx1"/>
                </a:solidFill>
                <a:effectLst/>
                <a:uLnTx/>
                <a:uFillTx/>
                <a:latin typeface="+mj-lt"/>
                <a:ea typeface="+mn-ea"/>
                <a:cs typeface="Segoe UI Semibold" panose="020B0702040204020203" pitchFamily="34" charset="0"/>
              </a:rPr>
              <a:t>A hyperconnected retail experience</a:t>
            </a:r>
            <a:endParaRPr kumimoji="0" lang="en-US" sz="3600" b="0" i="0" u="none" strike="noStrike" kern="1200" cap="none" spc="-50" normalizeH="0" baseline="0" noProof="0" dirty="0">
              <a:ln w="3175">
                <a:noFill/>
              </a:ln>
              <a:solidFill>
                <a:schemeClr val="tx1"/>
              </a:solidFill>
              <a:effectLst/>
              <a:highlight>
                <a:srgbClr val="FFFF00"/>
              </a:highlight>
              <a:uLnTx/>
              <a:uFillTx/>
              <a:latin typeface="+mj-lt"/>
              <a:ea typeface="+mn-ea"/>
              <a:cs typeface="Segoe UI Semibold" panose="020B0702040204020203" pitchFamily="34" charset="0"/>
            </a:endParaRPr>
          </a:p>
        </p:txBody>
      </p:sp>
      <p:sp>
        <p:nvSpPr>
          <p:cNvPr id="5" name="TextBox 4">
            <a:extLst>
              <a:ext uri="{FF2B5EF4-FFF2-40B4-BE49-F238E27FC236}">
                <a16:creationId xmlns:a16="http://schemas.microsoft.com/office/drawing/2014/main" id="{7C9CC96B-4E94-FBF9-0CFB-214A14A333DA}"/>
              </a:ext>
            </a:extLst>
          </p:cNvPr>
          <p:cNvSpPr txBox="1"/>
          <p:nvPr/>
        </p:nvSpPr>
        <p:spPr>
          <a:xfrm>
            <a:off x="1710169" y="953129"/>
            <a:ext cx="87380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effectLst/>
                <a:uLnTx/>
                <a:uFillTx/>
                <a:ea typeface="+mn-ea"/>
                <a:cs typeface="Segoe UI Semibold" panose="020B0502040204020203" pitchFamily="34" charset="0"/>
              </a:rPr>
              <a:t>The </a:t>
            </a:r>
            <a:r>
              <a:rPr kumimoji="0" lang="en-US" sz="1800" b="1" i="0" u="none" strike="noStrike" kern="1200" cap="none" spc="0" normalizeH="0" baseline="0" noProof="0">
                <a:ln>
                  <a:noFill/>
                </a:ln>
                <a:effectLst/>
                <a:uLnTx/>
                <a:uFillTx/>
                <a:ea typeface="+mn-ea"/>
                <a:cs typeface="Segoe UI Semibold" panose="020B0502040204020203" pitchFamily="34" charset="0"/>
              </a:rPr>
              <a:t>Dynamics 365 Portfolio</a:t>
            </a:r>
            <a:r>
              <a:rPr kumimoji="0" lang="en-US" sz="1800" i="0" u="none" strike="noStrike" kern="1200" cap="none" spc="0" normalizeH="0" baseline="0" noProof="0">
                <a:ln>
                  <a:noFill/>
                </a:ln>
                <a:effectLst/>
                <a:uLnTx/>
                <a:uFillTx/>
                <a:ea typeface="+mn-ea"/>
                <a:cs typeface="Segoe UI Semibold" panose="020B0502040204020203" pitchFamily="34" charset="0"/>
              </a:rPr>
              <a:t>, powered by Fabric</a:t>
            </a:r>
            <a:endParaRPr kumimoji="0" lang="en-MX" sz="1800" i="0" u="none" strike="noStrike" kern="1200" cap="none" spc="0" normalizeH="0" baseline="0" noProof="0">
              <a:ln>
                <a:noFill/>
              </a:ln>
              <a:effectLst/>
              <a:uLnTx/>
              <a:uFillTx/>
              <a:ea typeface="+mn-ea"/>
              <a:cs typeface="+mn-cs"/>
            </a:endParaRPr>
          </a:p>
        </p:txBody>
      </p:sp>
      <p:sp>
        <p:nvSpPr>
          <p:cNvPr id="67" name="Arc 66">
            <a:extLst>
              <a:ext uri="{FF2B5EF4-FFF2-40B4-BE49-F238E27FC236}">
                <a16:creationId xmlns:a16="http://schemas.microsoft.com/office/drawing/2014/main" id="{443C9B5C-0F58-8B8D-DC33-DDC53FB77E27}"/>
              </a:ext>
              <a:ext uri="{C183D7F6-B498-43B3-948B-1728B52AA6E4}">
                <adec:decorative xmlns:adec="http://schemas.microsoft.com/office/drawing/2017/decorative" val="1"/>
              </a:ext>
            </a:extLst>
          </p:cNvPr>
          <p:cNvSpPr/>
          <p:nvPr/>
        </p:nvSpPr>
        <p:spPr>
          <a:xfrm rot="3528150">
            <a:off x="2747553" y="2376189"/>
            <a:ext cx="3070277" cy="3070277"/>
          </a:xfrm>
          <a:prstGeom prst="arc">
            <a:avLst>
              <a:gd name="adj1" fmla="val 14584417"/>
              <a:gd name="adj2" fmla="val 563705"/>
            </a:avLst>
          </a:prstGeom>
          <a:ln w="25400" cap="rnd">
            <a:solidFill>
              <a:schemeClr val="bg2"/>
            </a:solidFill>
            <a:prstDash val="sysDash"/>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Oval 46">
            <a:extLst>
              <a:ext uri="{FF2B5EF4-FFF2-40B4-BE49-F238E27FC236}">
                <a16:creationId xmlns:a16="http://schemas.microsoft.com/office/drawing/2014/main" id="{263E1710-757A-9F47-5C48-513BA27C1784}"/>
              </a:ext>
              <a:ext uri="{C183D7F6-B498-43B3-948B-1728B52AA6E4}">
                <adec:decorative xmlns:adec="http://schemas.microsoft.com/office/drawing/2017/decorative" val="1"/>
              </a:ext>
            </a:extLst>
          </p:cNvPr>
          <p:cNvSpPr/>
          <p:nvPr/>
        </p:nvSpPr>
        <p:spPr bwMode="auto">
          <a:xfrm>
            <a:off x="2024107" y="2697343"/>
            <a:ext cx="2621445" cy="2621445"/>
          </a:xfrm>
          <a:prstGeom prst="ellipse">
            <a:avLst/>
          </a:prstGeom>
          <a:noFill/>
          <a:ln w="28575" cap="rnd" cmpd="sng" algn="ctr">
            <a:solidFill>
              <a:schemeClr val="tx1"/>
            </a:solidFill>
            <a:prstDash val="sys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10" name="Group 9">
            <a:extLst>
              <a:ext uri="{FF2B5EF4-FFF2-40B4-BE49-F238E27FC236}">
                <a16:creationId xmlns:a16="http://schemas.microsoft.com/office/drawing/2014/main" id="{0F377BE8-EC6D-654B-00E7-8887A315D224}"/>
              </a:ext>
              <a:ext uri="{C183D7F6-B498-43B3-948B-1728B52AA6E4}">
                <adec:decorative xmlns:adec="http://schemas.microsoft.com/office/drawing/2017/decorative" val="1"/>
              </a:ext>
            </a:extLst>
          </p:cNvPr>
          <p:cNvGrpSpPr/>
          <p:nvPr/>
        </p:nvGrpSpPr>
        <p:grpSpPr>
          <a:xfrm rot="10800000">
            <a:off x="3858848" y="2461861"/>
            <a:ext cx="691986" cy="428928"/>
            <a:chOff x="5481699" y="1738408"/>
            <a:chExt cx="691986" cy="428928"/>
          </a:xfrm>
        </p:grpSpPr>
        <p:sp>
          <p:nvSpPr>
            <p:cNvPr id="46" name="Oval 45">
              <a:extLst>
                <a:ext uri="{FF2B5EF4-FFF2-40B4-BE49-F238E27FC236}">
                  <a16:creationId xmlns:a16="http://schemas.microsoft.com/office/drawing/2014/main" id="{6E520069-FC5C-01CE-9C05-06824059D3B3}"/>
                </a:ext>
              </a:extLst>
            </p:cNvPr>
            <p:cNvSpPr/>
            <p:nvPr/>
          </p:nvSpPr>
          <p:spPr bwMode="auto">
            <a:xfrm>
              <a:off x="6046430" y="1738408"/>
              <a:ext cx="127255" cy="127255"/>
            </a:xfrm>
            <a:prstGeom prst="ellipse">
              <a:avLst/>
            </a:prstGeom>
            <a:solidFill>
              <a:srgbClr val="FFFFFF"/>
            </a:solidFill>
            <a:ln w="28575" cap="rnd" cmpd="sng" algn="ctr">
              <a:solidFill>
                <a:srgbClr val="117865"/>
              </a:solidFill>
              <a:prstDash val="solid"/>
              <a:round/>
              <a:headEnd type="none"/>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cxnSp>
          <p:nvCxnSpPr>
            <p:cNvPr id="55" name="Straight Connector 54">
              <a:extLst>
                <a:ext uri="{FF2B5EF4-FFF2-40B4-BE49-F238E27FC236}">
                  <a16:creationId xmlns:a16="http://schemas.microsoft.com/office/drawing/2014/main" id="{73DC2EC6-6A83-2A26-456D-3FE03807FE6C}"/>
                </a:ext>
              </a:extLst>
            </p:cNvPr>
            <p:cNvCxnSpPr>
              <a:cxnSpLocks/>
              <a:stCxn id="46" idx="3"/>
            </p:cNvCxnSpPr>
            <p:nvPr/>
          </p:nvCxnSpPr>
          <p:spPr>
            <a:xfrm rot="10800000" flipV="1">
              <a:off x="5481699" y="1847027"/>
              <a:ext cx="583367" cy="320309"/>
            </a:xfrm>
            <a:prstGeom prst="line">
              <a:avLst/>
            </a:prstGeom>
            <a:ln w="19050" cap="rnd">
              <a:solidFill>
                <a:schemeClr val="tx1"/>
              </a:solidFill>
              <a:prstDash val="dash"/>
              <a:round/>
            </a:ln>
          </p:spPr>
          <p:style>
            <a:lnRef idx="1">
              <a:schemeClr val="accent1"/>
            </a:lnRef>
            <a:fillRef idx="0">
              <a:schemeClr val="accent1"/>
            </a:fillRef>
            <a:effectRef idx="0">
              <a:schemeClr val="accent1"/>
            </a:effectRef>
            <a:fontRef idx="minor">
              <a:schemeClr val="tx1"/>
            </a:fontRef>
          </p:style>
        </p:cxnSp>
      </p:grpSp>
      <p:sp>
        <p:nvSpPr>
          <p:cNvPr id="45" name="Oval 44">
            <a:extLst>
              <a:ext uri="{FF2B5EF4-FFF2-40B4-BE49-F238E27FC236}">
                <a16:creationId xmlns:a16="http://schemas.microsoft.com/office/drawing/2014/main" id="{B6EC4BAB-5459-C467-DD9B-E684C41BFE1C}"/>
              </a:ext>
              <a:ext uri="{C183D7F6-B498-43B3-948B-1728B52AA6E4}">
                <adec:decorative xmlns:adec="http://schemas.microsoft.com/office/drawing/2017/decorative" val="1"/>
              </a:ext>
            </a:extLst>
          </p:cNvPr>
          <p:cNvSpPr/>
          <p:nvPr/>
        </p:nvSpPr>
        <p:spPr bwMode="auto">
          <a:xfrm>
            <a:off x="3848361" y="5141534"/>
            <a:ext cx="127255" cy="127255"/>
          </a:xfrm>
          <a:prstGeom prst="ellipse">
            <a:avLst/>
          </a:prstGeom>
          <a:solidFill>
            <a:srgbClr val="FFFFFF"/>
          </a:solidFill>
          <a:ln w="28575" cap="rnd" cmpd="sng" algn="ctr">
            <a:solidFill>
              <a:srgbClr val="117865"/>
            </a:solidFill>
            <a:prstDash val="solid"/>
            <a:round/>
            <a:headEnd type="none"/>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cxnSp>
        <p:nvCxnSpPr>
          <p:cNvPr id="51" name="Straight Connector 50">
            <a:extLst>
              <a:ext uri="{FF2B5EF4-FFF2-40B4-BE49-F238E27FC236}">
                <a16:creationId xmlns:a16="http://schemas.microsoft.com/office/drawing/2014/main" id="{4270616F-36A9-CD09-AC26-FF511CB4BA78}"/>
              </a:ext>
              <a:ext uri="{C183D7F6-B498-43B3-948B-1728B52AA6E4}">
                <adec:decorative xmlns:adec="http://schemas.microsoft.com/office/drawing/2017/decorative" val="1"/>
              </a:ext>
            </a:extLst>
          </p:cNvPr>
          <p:cNvCxnSpPr>
            <a:cxnSpLocks/>
            <a:stCxn id="45" idx="6"/>
          </p:cNvCxnSpPr>
          <p:nvPr/>
        </p:nvCxnSpPr>
        <p:spPr>
          <a:xfrm>
            <a:off x="3975616" y="5205162"/>
            <a:ext cx="575218" cy="160584"/>
          </a:xfrm>
          <a:prstGeom prst="line">
            <a:avLst/>
          </a:prstGeom>
          <a:ln w="19050" cap="rnd">
            <a:solidFill>
              <a:schemeClr val="tx1"/>
            </a:solidFill>
            <a:prstDash val="dash"/>
            <a:roun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842158D3-CFAB-E322-BA83-8B7E49634AED}"/>
              </a:ext>
              <a:ext uri="{C183D7F6-B498-43B3-948B-1728B52AA6E4}">
                <adec:decorative xmlns:adec="http://schemas.microsoft.com/office/drawing/2017/decorative" val="1"/>
              </a:ext>
            </a:extLst>
          </p:cNvPr>
          <p:cNvSpPr/>
          <p:nvPr/>
        </p:nvSpPr>
        <p:spPr bwMode="auto">
          <a:xfrm>
            <a:off x="4581925" y="3951880"/>
            <a:ext cx="127255" cy="127255"/>
          </a:xfrm>
          <a:prstGeom prst="ellipse">
            <a:avLst/>
          </a:prstGeom>
          <a:solidFill>
            <a:srgbClr val="FFFFFF"/>
          </a:solidFill>
          <a:ln w="28575" cap="rnd" cmpd="sng" algn="ctr">
            <a:solidFill>
              <a:srgbClr val="117865"/>
            </a:solidFill>
            <a:prstDash val="solid"/>
            <a:round/>
            <a:headEnd type="none"/>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cxnSp>
        <p:nvCxnSpPr>
          <p:cNvPr id="33" name="Straight Connector 32">
            <a:extLst>
              <a:ext uri="{FF2B5EF4-FFF2-40B4-BE49-F238E27FC236}">
                <a16:creationId xmlns:a16="http://schemas.microsoft.com/office/drawing/2014/main" id="{7E434558-7E21-C47E-2632-921057999262}"/>
              </a:ext>
              <a:ext uri="{C183D7F6-B498-43B3-948B-1728B52AA6E4}">
                <adec:decorative xmlns:adec="http://schemas.microsoft.com/office/drawing/2017/decorative" val="1"/>
              </a:ext>
            </a:extLst>
          </p:cNvPr>
          <p:cNvCxnSpPr>
            <a:cxnSpLocks/>
            <a:stCxn id="11" idx="6"/>
          </p:cNvCxnSpPr>
          <p:nvPr/>
        </p:nvCxnSpPr>
        <p:spPr>
          <a:xfrm flipV="1">
            <a:off x="4709180" y="4008066"/>
            <a:ext cx="621074" cy="7442"/>
          </a:xfrm>
          <a:prstGeom prst="line">
            <a:avLst/>
          </a:prstGeom>
          <a:ln w="19050" cap="rnd">
            <a:solidFill>
              <a:schemeClr val="tx1"/>
            </a:solidFill>
            <a:prstDash val="dash"/>
            <a:round/>
          </a:ln>
        </p:spPr>
        <p:style>
          <a:lnRef idx="1">
            <a:schemeClr val="accent1"/>
          </a:lnRef>
          <a:fillRef idx="0">
            <a:schemeClr val="accent1"/>
          </a:fillRef>
          <a:effectRef idx="0">
            <a:schemeClr val="accent1"/>
          </a:effectRef>
          <a:fontRef idx="minor">
            <a:schemeClr val="tx1"/>
          </a:fontRef>
        </p:style>
      </p:cxnSp>
      <p:grpSp>
        <p:nvGrpSpPr>
          <p:cNvPr id="79" name="Group 78" descr="Microsoft Fabric Icon">
            <a:extLst>
              <a:ext uri="{FF2B5EF4-FFF2-40B4-BE49-F238E27FC236}">
                <a16:creationId xmlns:a16="http://schemas.microsoft.com/office/drawing/2014/main" id="{CDEF8A74-8FEB-E7FC-C6BF-E75718A016BB}"/>
              </a:ext>
              <a:ext uri="{C183D7F6-B498-43B3-948B-1728B52AA6E4}">
                <adec:decorative xmlns:adec="http://schemas.microsoft.com/office/drawing/2017/decorative" val="0"/>
              </a:ext>
            </a:extLst>
          </p:cNvPr>
          <p:cNvGrpSpPr/>
          <p:nvPr/>
        </p:nvGrpSpPr>
        <p:grpSpPr>
          <a:xfrm>
            <a:off x="2686756" y="3367957"/>
            <a:ext cx="1306374" cy="1306374"/>
            <a:chOff x="5454747" y="5657975"/>
            <a:chExt cx="1210238" cy="1210238"/>
          </a:xfrm>
          <a:effectLst>
            <a:outerShdw blurRad="228600" dist="38100" dir="5400000" algn="t" rotWithShape="0">
              <a:prstClr val="black">
                <a:alpha val="20000"/>
              </a:prstClr>
            </a:outerShdw>
          </a:effectLst>
        </p:grpSpPr>
        <p:sp>
          <p:nvSpPr>
            <p:cNvPr id="62" name="Oval 61">
              <a:extLst>
                <a:ext uri="{FF2B5EF4-FFF2-40B4-BE49-F238E27FC236}">
                  <a16:creationId xmlns:a16="http://schemas.microsoft.com/office/drawing/2014/main" id="{9E735755-08DA-895F-5015-94E08682F6B6}"/>
                </a:ext>
              </a:extLst>
            </p:cNvPr>
            <p:cNvSpPr/>
            <p:nvPr/>
          </p:nvSpPr>
          <p:spPr bwMode="auto">
            <a:xfrm>
              <a:off x="5454747" y="5657975"/>
              <a:ext cx="1210238" cy="1210238"/>
            </a:xfrm>
            <a:prstGeom prst="ellipse">
              <a:avLst/>
            </a:prstGeom>
            <a:gradFill>
              <a:gsLst>
                <a:gs pos="75000">
                  <a:srgbClr val="36918A"/>
                </a:gs>
                <a:gs pos="27000">
                  <a:schemeClr val="tx1"/>
                </a:gs>
                <a:gs pos="100000">
                  <a:schemeClr val="bg2"/>
                </a:gs>
              </a:gsLst>
              <a:lin ang="0" scaled="0"/>
            </a:gradFill>
            <a:ln w="28575" cap="rnd" cmpd="sng" algn="ctr">
              <a:noFill/>
              <a:prstDash val="sysDash"/>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5" name="Picture 64" descr="Icon&#10;&#10;Description automatically generated">
              <a:extLst>
                <a:ext uri="{FF2B5EF4-FFF2-40B4-BE49-F238E27FC236}">
                  <a16:creationId xmlns:a16="http://schemas.microsoft.com/office/drawing/2014/main" id="{ADFAD3E2-84B1-C905-46C7-F3349E350987}"/>
                </a:ext>
              </a:extLst>
            </p:cNvPr>
            <p:cNvPicPr preferRelativeResize="0">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51900" y="5955427"/>
              <a:ext cx="634789" cy="634786"/>
            </a:xfrm>
            <a:prstGeom prst="rect">
              <a:avLst/>
            </a:prstGeom>
            <a:effectLst>
              <a:outerShdw blurRad="228600" dist="38100" dir="2700000" algn="tl" rotWithShape="0">
                <a:prstClr val="black">
                  <a:alpha val="20000"/>
                </a:prstClr>
              </a:outerShdw>
            </a:effectLst>
          </p:spPr>
        </p:pic>
      </p:grpSp>
      <p:grpSp>
        <p:nvGrpSpPr>
          <p:cNvPr id="18" name="Group 17" descr="Icon of a bullseye and arrow">
            <a:extLst>
              <a:ext uri="{FF2B5EF4-FFF2-40B4-BE49-F238E27FC236}">
                <a16:creationId xmlns:a16="http://schemas.microsoft.com/office/drawing/2014/main" id="{2E18DF61-3AB5-E8E9-75C5-D770DFB48F23}"/>
              </a:ext>
            </a:extLst>
          </p:cNvPr>
          <p:cNvGrpSpPr/>
          <p:nvPr/>
        </p:nvGrpSpPr>
        <p:grpSpPr>
          <a:xfrm>
            <a:off x="4438384" y="1881825"/>
            <a:ext cx="822960" cy="822960"/>
            <a:chOff x="6992878" y="2189781"/>
            <a:chExt cx="1496604" cy="1496604"/>
          </a:xfrm>
          <a:effectLst>
            <a:outerShdw blurRad="228600" dist="25400" dir="5400000" algn="t" rotWithShape="0">
              <a:prstClr val="black">
                <a:alpha val="20000"/>
              </a:prstClr>
            </a:outerShdw>
          </a:effectLst>
        </p:grpSpPr>
        <p:sp>
          <p:nvSpPr>
            <p:cNvPr id="118" name="Oval 117">
              <a:extLst>
                <a:ext uri="{FF2B5EF4-FFF2-40B4-BE49-F238E27FC236}">
                  <a16:creationId xmlns:a16="http://schemas.microsoft.com/office/drawing/2014/main" id="{DD49A5F2-321D-98CC-D7E5-77D90407309A}"/>
                </a:ext>
              </a:extLst>
            </p:cNvPr>
            <p:cNvSpPr/>
            <p:nvPr/>
          </p:nvSpPr>
          <p:spPr>
            <a:xfrm rot="10800000">
              <a:off x="6992878" y="2189781"/>
              <a:ext cx="1496604" cy="1496604"/>
            </a:xfrm>
            <a:prstGeom prst="ellipse">
              <a:avLst/>
            </a:prstGeom>
            <a:gradFill>
              <a:gsLst>
                <a:gs pos="0">
                  <a:schemeClr val="bg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arget_2" title="Icon of a target with an arrow hitting the bullseye">
              <a:extLst>
                <a:ext uri="{FF2B5EF4-FFF2-40B4-BE49-F238E27FC236}">
                  <a16:creationId xmlns:a16="http://schemas.microsoft.com/office/drawing/2014/main" id="{E3DEE1D3-57CC-132E-5F9A-F8AD7367DC73}"/>
                </a:ext>
              </a:extLst>
            </p:cNvPr>
            <p:cNvSpPr>
              <a:spLocks noChangeAspect="1" noEditPoints="1"/>
            </p:cNvSpPr>
            <p:nvPr/>
          </p:nvSpPr>
          <p:spPr bwMode="auto">
            <a:xfrm>
              <a:off x="7419859" y="2618043"/>
              <a:ext cx="642642" cy="640080"/>
            </a:xfrm>
            <a:custGeom>
              <a:avLst/>
              <a:gdLst>
                <a:gd name="T0" fmla="*/ 314 w 346"/>
                <a:gd name="T1" fmla="*/ 73 h 346"/>
                <a:gd name="T2" fmla="*/ 346 w 346"/>
                <a:gd name="T3" fmla="*/ 173 h 346"/>
                <a:gd name="T4" fmla="*/ 173 w 346"/>
                <a:gd name="T5" fmla="*/ 346 h 346"/>
                <a:gd name="T6" fmla="*/ 0 w 346"/>
                <a:gd name="T7" fmla="*/ 173 h 346"/>
                <a:gd name="T8" fmla="*/ 173 w 346"/>
                <a:gd name="T9" fmla="*/ 0 h 346"/>
                <a:gd name="T10" fmla="*/ 269 w 346"/>
                <a:gd name="T11" fmla="*/ 30 h 346"/>
                <a:gd name="T12" fmla="*/ 173 w 346"/>
                <a:gd name="T13" fmla="*/ 274 h 346"/>
                <a:gd name="T14" fmla="*/ 274 w 346"/>
                <a:gd name="T15" fmla="*/ 173 h 346"/>
                <a:gd name="T16" fmla="*/ 173 w 346"/>
                <a:gd name="T17" fmla="*/ 72 h 346"/>
                <a:gd name="T18" fmla="*/ 72 w 346"/>
                <a:gd name="T19" fmla="*/ 173 h 346"/>
                <a:gd name="T20" fmla="*/ 173 w 346"/>
                <a:gd name="T21" fmla="*/ 274 h 346"/>
                <a:gd name="T22" fmla="*/ 173 w 346"/>
                <a:gd name="T23" fmla="*/ 203 h 346"/>
                <a:gd name="T24" fmla="*/ 203 w 346"/>
                <a:gd name="T25" fmla="*/ 173 h 346"/>
                <a:gd name="T26" fmla="*/ 173 w 346"/>
                <a:gd name="T27" fmla="*/ 143 h 346"/>
                <a:gd name="T28" fmla="*/ 143 w 346"/>
                <a:gd name="T29" fmla="*/ 173 h 346"/>
                <a:gd name="T30" fmla="*/ 173 w 346"/>
                <a:gd name="T31" fmla="*/ 203 h 346"/>
                <a:gd name="T32" fmla="*/ 173 w 346"/>
                <a:gd name="T33" fmla="*/ 173 h 346"/>
                <a:gd name="T34" fmla="*/ 241 w 346"/>
                <a:gd name="T35" fmla="*/ 99 h 346"/>
                <a:gd name="T36" fmla="*/ 334 w 346"/>
                <a:gd name="T37" fmla="*/ 54 h 346"/>
                <a:gd name="T38" fmla="*/ 291 w 346"/>
                <a:gd name="T39" fmla="*/ 54 h 346"/>
                <a:gd name="T40" fmla="*/ 291 w 346"/>
                <a:gd name="T41" fmla="*/ 10 h 346"/>
                <a:gd name="T42" fmla="*/ 241 w 346"/>
                <a:gd name="T43" fmla="*/ 56 h 346"/>
                <a:gd name="T44" fmla="*/ 241 w 346"/>
                <a:gd name="T45" fmla="*/ 99 h 346"/>
                <a:gd name="T46" fmla="*/ 285 w 346"/>
                <a:gd name="T47" fmla="*/ 99 h 346"/>
                <a:gd name="T48" fmla="*/ 334 w 346"/>
                <a:gd name="T49" fmla="*/ 5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346">
                  <a:moveTo>
                    <a:pt x="314" y="73"/>
                  </a:moveTo>
                  <a:cubicBezTo>
                    <a:pt x="334" y="101"/>
                    <a:pt x="346" y="136"/>
                    <a:pt x="346" y="173"/>
                  </a:cubicBezTo>
                  <a:cubicBezTo>
                    <a:pt x="346" y="268"/>
                    <a:pt x="268" y="346"/>
                    <a:pt x="173" y="346"/>
                  </a:cubicBezTo>
                  <a:cubicBezTo>
                    <a:pt x="78" y="346"/>
                    <a:pt x="0" y="268"/>
                    <a:pt x="0" y="173"/>
                  </a:cubicBezTo>
                  <a:cubicBezTo>
                    <a:pt x="0" y="78"/>
                    <a:pt x="78" y="0"/>
                    <a:pt x="173" y="0"/>
                  </a:cubicBezTo>
                  <a:cubicBezTo>
                    <a:pt x="209" y="0"/>
                    <a:pt x="242" y="11"/>
                    <a:pt x="269" y="30"/>
                  </a:cubicBezTo>
                  <a:moveTo>
                    <a:pt x="173" y="274"/>
                  </a:moveTo>
                  <a:cubicBezTo>
                    <a:pt x="229" y="274"/>
                    <a:pt x="274" y="229"/>
                    <a:pt x="274" y="173"/>
                  </a:cubicBezTo>
                  <a:cubicBezTo>
                    <a:pt x="274" y="117"/>
                    <a:pt x="229" y="72"/>
                    <a:pt x="173" y="72"/>
                  </a:cubicBezTo>
                  <a:cubicBezTo>
                    <a:pt x="117" y="72"/>
                    <a:pt x="72" y="117"/>
                    <a:pt x="72" y="173"/>
                  </a:cubicBezTo>
                  <a:cubicBezTo>
                    <a:pt x="72" y="229"/>
                    <a:pt x="117" y="274"/>
                    <a:pt x="173" y="274"/>
                  </a:cubicBezTo>
                  <a:close/>
                  <a:moveTo>
                    <a:pt x="173" y="203"/>
                  </a:moveTo>
                  <a:cubicBezTo>
                    <a:pt x="190" y="203"/>
                    <a:pt x="203" y="190"/>
                    <a:pt x="203" y="173"/>
                  </a:cubicBezTo>
                  <a:cubicBezTo>
                    <a:pt x="203" y="156"/>
                    <a:pt x="190" y="143"/>
                    <a:pt x="173" y="143"/>
                  </a:cubicBezTo>
                  <a:cubicBezTo>
                    <a:pt x="156" y="143"/>
                    <a:pt x="143" y="156"/>
                    <a:pt x="143" y="173"/>
                  </a:cubicBezTo>
                  <a:cubicBezTo>
                    <a:pt x="143" y="190"/>
                    <a:pt x="156" y="203"/>
                    <a:pt x="173" y="203"/>
                  </a:cubicBezTo>
                  <a:close/>
                  <a:moveTo>
                    <a:pt x="173" y="173"/>
                  </a:moveTo>
                  <a:cubicBezTo>
                    <a:pt x="241" y="99"/>
                    <a:pt x="241" y="99"/>
                    <a:pt x="241" y="99"/>
                  </a:cubicBezTo>
                  <a:moveTo>
                    <a:pt x="334" y="54"/>
                  </a:moveTo>
                  <a:cubicBezTo>
                    <a:pt x="291" y="54"/>
                    <a:pt x="291" y="54"/>
                    <a:pt x="291" y="54"/>
                  </a:cubicBezTo>
                  <a:cubicBezTo>
                    <a:pt x="291" y="10"/>
                    <a:pt x="291" y="10"/>
                    <a:pt x="291" y="10"/>
                  </a:cubicBezTo>
                  <a:cubicBezTo>
                    <a:pt x="241" y="56"/>
                    <a:pt x="241" y="56"/>
                    <a:pt x="241" y="56"/>
                  </a:cubicBezTo>
                  <a:cubicBezTo>
                    <a:pt x="241" y="99"/>
                    <a:pt x="241" y="99"/>
                    <a:pt x="241" y="99"/>
                  </a:cubicBezTo>
                  <a:cubicBezTo>
                    <a:pt x="285" y="99"/>
                    <a:pt x="285" y="99"/>
                    <a:pt x="285" y="99"/>
                  </a:cubicBezTo>
                  <a:lnTo>
                    <a:pt x="334" y="54"/>
                  </a:lnTo>
                  <a:close/>
                </a:path>
              </a:pathLst>
            </a:custGeom>
            <a:noFill/>
            <a:ln w="25400" cap="flat">
              <a:solidFill>
                <a:srgbClr val="FFFFFF"/>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gradFill>
              </a:endParaRPr>
            </a:p>
          </p:txBody>
        </p:sp>
      </p:grpSp>
      <p:sp>
        <p:nvSpPr>
          <p:cNvPr id="29" name="TextBox 28">
            <a:extLst>
              <a:ext uri="{FF2B5EF4-FFF2-40B4-BE49-F238E27FC236}">
                <a16:creationId xmlns:a16="http://schemas.microsoft.com/office/drawing/2014/main" id="{2DAD70BC-B065-A82B-0B59-C851308DA769}"/>
              </a:ext>
            </a:extLst>
          </p:cNvPr>
          <p:cNvSpPr txBox="1"/>
          <p:nvPr/>
        </p:nvSpPr>
        <p:spPr>
          <a:xfrm>
            <a:off x="5402598" y="1707322"/>
            <a:ext cx="2391442" cy="246221"/>
          </a:xfrm>
          <a:prstGeom prst="rect">
            <a:avLst/>
          </a:prstGeom>
          <a:noFill/>
        </p:spPr>
        <p:txBody>
          <a:bodyPr wrap="square" lIns="9144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mj-lt"/>
                <a:ea typeface="+mn-ea"/>
                <a:cs typeface="+mn-cs"/>
              </a:rPr>
              <a:t>Supply Chain &amp; Finance</a:t>
            </a:r>
          </a:p>
        </p:txBody>
      </p:sp>
      <p:sp>
        <p:nvSpPr>
          <p:cNvPr id="28" name="TextBox 27">
            <a:extLst>
              <a:ext uri="{FF2B5EF4-FFF2-40B4-BE49-F238E27FC236}">
                <a16:creationId xmlns:a16="http://schemas.microsoft.com/office/drawing/2014/main" id="{64D0A5ED-7A0D-27D1-479C-23DE81F521E1}"/>
              </a:ext>
            </a:extLst>
          </p:cNvPr>
          <p:cNvSpPr txBox="1"/>
          <p:nvPr/>
        </p:nvSpPr>
        <p:spPr>
          <a:xfrm>
            <a:off x="5402598" y="1914933"/>
            <a:ext cx="3976544" cy="954107"/>
          </a:xfrm>
          <a:prstGeom prst="rect">
            <a:avLst/>
          </a:prstGeom>
          <a:noFill/>
        </p:spPr>
        <p:txBody>
          <a:bodyPr wrap="square">
            <a:spAutoFit/>
          </a:bodyPr>
          <a:lstStyle/>
          <a:p>
            <a:r>
              <a:rPr lang="en-US" sz="1400">
                <a:solidFill>
                  <a:schemeClr val="bg1"/>
                </a:solidFill>
                <a:cs typeface="Segoe UI" pitchFamily="34" charset="0"/>
              </a:rPr>
              <a:t>Build a resilient and unified supply chain and maximize financial visibility and profitability, proactively preparing and adjusting to avoid disruptions</a:t>
            </a:r>
            <a:endParaRPr lang="en-US" sz="1400">
              <a:solidFill>
                <a:schemeClr val="bg1"/>
              </a:solidFill>
            </a:endParaRPr>
          </a:p>
        </p:txBody>
      </p:sp>
      <p:grpSp>
        <p:nvGrpSpPr>
          <p:cNvPr id="16" name="Group 15" descr="Icon of a bar graph">
            <a:extLst>
              <a:ext uri="{FF2B5EF4-FFF2-40B4-BE49-F238E27FC236}">
                <a16:creationId xmlns:a16="http://schemas.microsoft.com/office/drawing/2014/main" id="{DEFDE3E6-17CA-E961-3D03-1CD77286213F}"/>
              </a:ext>
              <a:ext uri="{C183D7F6-B498-43B3-948B-1728B52AA6E4}">
                <adec:decorative xmlns:adec="http://schemas.microsoft.com/office/drawing/2017/decorative" val="0"/>
              </a:ext>
            </a:extLst>
          </p:cNvPr>
          <p:cNvGrpSpPr/>
          <p:nvPr/>
        </p:nvGrpSpPr>
        <p:grpSpPr>
          <a:xfrm>
            <a:off x="5330254" y="3596586"/>
            <a:ext cx="822960" cy="822960"/>
            <a:chOff x="3200452" y="2189781"/>
            <a:chExt cx="1496604" cy="1496604"/>
          </a:xfrm>
          <a:effectLst>
            <a:outerShdw blurRad="228600" dist="25400" dir="5400000" algn="t" rotWithShape="0">
              <a:prstClr val="black">
                <a:alpha val="20000"/>
              </a:prstClr>
            </a:outerShdw>
          </a:effectLst>
        </p:grpSpPr>
        <p:sp>
          <p:nvSpPr>
            <p:cNvPr id="80" name="Oval 79">
              <a:extLst>
                <a:ext uri="{FF2B5EF4-FFF2-40B4-BE49-F238E27FC236}">
                  <a16:creationId xmlns:a16="http://schemas.microsoft.com/office/drawing/2014/main" id="{C89F31E6-1ED5-2731-7050-61E613BFD2D7}"/>
                </a:ext>
              </a:extLst>
            </p:cNvPr>
            <p:cNvSpPr/>
            <p:nvPr/>
          </p:nvSpPr>
          <p:spPr>
            <a:xfrm>
              <a:off x="3200452" y="2189781"/>
              <a:ext cx="1496604" cy="1496604"/>
            </a:xfrm>
            <a:prstGeom prst="ellipse">
              <a:avLst/>
            </a:prstGeom>
            <a:gradFill>
              <a:gsLst>
                <a:gs pos="0">
                  <a:schemeClr val="accent4"/>
                </a:gs>
                <a:gs pos="100000">
                  <a:schemeClr val="accent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BarChartVertical_E9EC" title="Icon of a vertical bar graph">
              <a:extLst>
                <a:ext uri="{FF2B5EF4-FFF2-40B4-BE49-F238E27FC236}">
                  <a16:creationId xmlns:a16="http://schemas.microsoft.com/office/drawing/2014/main" id="{73D65E4D-033A-BC37-D892-30C955E297C3}"/>
                </a:ext>
              </a:extLst>
            </p:cNvPr>
            <p:cNvSpPr>
              <a:spLocks noChangeAspect="1" noEditPoints="1"/>
            </p:cNvSpPr>
            <p:nvPr/>
          </p:nvSpPr>
          <p:spPr bwMode="auto">
            <a:xfrm>
              <a:off x="3625991" y="2618043"/>
              <a:ext cx="639929" cy="640080"/>
            </a:xfrm>
            <a:custGeom>
              <a:avLst/>
              <a:gdLst>
                <a:gd name="T0" fmla="*/ 630 w 4250"/>
                <a:gd name="T1" fmla="*/ 3622 h 4251"/>
                <a:gd name="T2" fmla="*/ 630 w 4250"/>
                <a:gd name="T3" fmla="*/ 1102 h 4251"/>
                <a:gd name="T4" fmla="*/ 1259 w 4250"/>
                <a:gd name="T5" fmla="*/ 1102 h 4251"/>
                <a:gd name="T6" fmla="*/ 1259 w 4250"/>
                <a:gd name="T7" fmla="*/ 3622 h 4251"/>
                <a:gd name="T8" fmla="*/ 630 w 4250"/>
                <a:gd name="T9" fmla="*/ 3622 h 4251"/>
                <a:gd name="T10" fmla="*/ 2519 w 4250"/>
                <a:gd name="T11" fmla="*/ 3622 h 4251"/>
                <a:gd name="T12" fmla="*/ 2519 w 4250"/>
                <a:gd name="T13" fmla="*/ 1732 h 4251"/>
                <a:gd name="T14" fmla="*/ 1889 w 4250"/>
                <a:gd name="T15" fmla="*/ 1732 h 4251"/>
                <a:gd name="T16" fmla="*/ 1889 w 4250"/>
                <a:gd name="T17" fmla="*/ 3622 h 4251"/>
                <a:gd name="T18" fmla="*/ 2519 w 4250"/>
                <a:gd name="T19" fmla="*/ 3622 h 4251"/>
                <a:gd name="T20" fmla="*/ 3778 w 4250"/>
                <a:gd name="T21" fmla="*/ 3622 h 4251"/>
                <a:gd name="T22" fmla="*/ 3778 w 4250"/>
                <a:gd name="T23" fmla="*/ 472 h 4251"/>
                <a:gd name="T24" fmla="*/ 3149 w 4250"/>
                <a:gd name="T25" fmla="*/ 472 h 4251"/>
                <a:gd name="T26" fmla="*/ 3149 w 4250"/>
                <a:gd name="T27" fmla="*/ 3622 h 4251"/>
                <a:gd name="T28" fmla="*/ 3778 w 4250"/>
                <a:gd name="T29" fmla="*/ 3622 h 4251"/>
                <a:gd name="T30" fmla="*/ 0 w 4250"/>
                <a:gd name="T31" fmla="*/ 0 h 4251"/>
                <a:gd name="T32" fmla="*/ 0 w 4250"/>
                <a:gd name="T33" fmla="*/ 4251 h 4251"/>
                <a:gd name="T34" fmla="*/ 4250 w 4250"/>
                <a:gd name="T35" fmla="*/ 4251 h 4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50" h="4251">
                  <a:moveTo>
                    <a:pt x="630" y="3622"/>
                  </a:moveTo>
                  <a:lnTo>
                    <a:pt x="630" y="1102"/>
                  </a:lnTo>
                  <a:lnTo>
                    <a:pt x="1259" y="1102"/>
                  </a:lnTo>
                  <a:lnTo>
                    <a:pt x="1259" y="3622"/>
                  </a:lnTo>
                  <a:lnTo>
                    <a:pt x="630" y="3622"/>
                  </a:lnTo>
                  <a:moveTo>
                    <a:pt x="2519" y="3622"/>
                  </a:moveTo>
                  <a:lnTo>
                    <a:pt x="2519" y="1732"/>
                  </a:lnTo>
                  <a:lnTo>
                    <a:pt x="1889" y="1732"/>
                  </a:lnTo>
                  <a:lnTo>
                    <a:pt x="1889" y="3622"/>
                  </a:lnTo>
                  <a:lnTo>
                    <a:pt x="2519" y="3622"/>
                  </a:lnTo>
                  <a:moveTo>
                    <a:pt x="3778" y="3622"/>
                  </a:moveTo>
                  <a:lnTo>
                    <a:pt x="3778" y="472"/>
                  </a:lnTo>
                  <a:lnTo>
                    <a:pt x="3149" y="472"/>
                  </a:lnTo>
                  <a:lnTo>
                    <a:pt x="3149" y="3622"/>
                  </a:lnTo>
                  <a:lnTo>
                    <a:pt x="3778" y="3622"/>
                  </a:lnTo>
                  <a:moveTo>
                    <a:pt x="0" y="0"/>
                  </a:moveTo>
                  <a:lnTo>
                    <a:pt x="0" y="4251"/>
                  </a:lnTo>
                  <a:lnTo>
                    <a:pt x="4250" y="4251"/>
                  </a:lnTo>
                </a:path>
              </a:pathLst>
            </a:custGeom>
            <a:noFill/>
            <a:ln w="25400"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sp>
        <p:nvSpPr>
          <p:cNvPr id="32" name="TextBox 31">
            <a:extLst>
              <a:ext uri="{FF2B5EF4-FFF2-40B4-BE49-F238E27FC236}">
                <a16:creationId xmlns:a16="http://schemas.microsoft.com/office/drawing/2014/main" id="{2AF58D42-F85A-ECBF-A1AD-F7C28B65DE9F}"/>
              </a:ext>
            </a:extLst>
          </p:cNvPr>
          <p:cNvSpPr txBox="1"/>
          <p:nvPr/>
        </p:nvSpPr>
        <p:spPr>
          <a:xfrm>
            <a:off x="6191349" y="3596705"/>
            <a:ext cx="3376725" cy="246221"/>
          </a:xfrm>
          <a:prstGeom prst="rect">
            <a:avLst/>
          </a:prstGeom>
          <a:noFill/>
        </p:spPr>
        <p:txBody>
          <a:bodyPr wrap="square" lIns="9144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mj-lt"/>
                <a:ea typeface="+mn-ea"/>
                <a:cs typeface="+mn-cs"/>
              </a:rPr>
              <a:t>Sales &amp; Customer Insights</a:t>
            </a:r>
          </a:p>
        </p:txBody>
      </p:sp>
      <p:sp>
        <p:nvSpPr>
          <p:cNvPr id="31" name="TextBox 30">
            <a:extLst>
              <a:ext uri="{FF2B5EF4-FFF2-40B4-BE49-F238E27FC236}">
                <a16:creationId xmlns:a16="http://schemas.microsoft.com/office/drawing/2014/main" id="{767C8152-8B33-BF41-15B6-2EC1B58ADD20}"/>
              </a:ext>
            </a:extLst>
          </p:cNvPr>
          <p:cNvSpPr txBox="1"/>
          <p:nvPr/>
        </p:nvSpPr>
        <p:spPr>
          <a:xfrm>
            <a:off x="6191349" y="3817453"/>
            <a:ext cx="3976544" cy="738664"/>
          </a:xfrm>
          <a:prstGeom prst="rect">
            <a:avLst/>
          </a:prstGeom>
          <a:noFill/>
        </p:spPr>
        <p:txBody>
          <a:bodyPr wrap="square">
            <a:spAutoFit/>
          </a:bodyPr>
          <a:lstStyle/>
          <a:p>
            <a:r>
              <a:rPr lang="en-US" sz="1400">
                <a:solidFill>
                  <a:schemeClr val="bg1"/>
                </a:solidFill>
                <a:cs typeface="Segoe UI" pitchFamily="34" charset="0"/>
              </a:rPr>
              <a:t>Close more deals and personalize customer offerings with connected, AI-assisted experiences and recommendations</a:t>
            </a:r>
            <a:endParaRPr lang="en-US" sz="1400">
              <a:solidFill>
                <a:schemeClr val="bg1"/>
              </a:solidFill>
            </a:endParaRPr>
          </a:p>
        </p:txBody>
      </p:sp>
      <p:grpSp>
        <p:nvGrpSpPr>
          <p:cNvPr id="17" name="Group 16" descr="Icon of chat bubbles">
            <a:extLst>
              <a:ext uri="{FF2B5EF4-FFF2-40B4-BE49-F238E27FC236}">
                <a16:creationId xmlns:a16="http://schemas.microsoft.com/office/drawing/2014/main" id="{6B9238E0-020C-3E01-ED7F-72B47B14F936}"/>
              </a:ext>
            </a:extLst>
          </p:cNvPr>
          <p:cNvGrpSpPr/>
          <p:nvPr/>
        </p:nvGrpSpPr>
        <p:grpSpPr>
          <a:xfrm>
            <a:off x="4434018" y="5078509"/>
            <a:ext cx="822960" cy="822960"/>
            <a:chOff x="4939488" y="2189781"/>
            <a:chExt cx="1496604" cy="1496604"/>
          </a:xfrm>
          <a:effectLst>
            <a:outerShdw blurRad="228600" dist="25400" dir="5400000" algn="t" rotWithShape="0">
              <a:prstClr val="black">
                <a:alpha val="20000"/>
              </a:prstClr>
            </a:outerShdw>
          </a:effectLst>
        </p:grpSpPr>
        <p:sp>
          <p:nvSpPr>
            <p:cNvPr id="119" name="Oval 118">
              <a:extLst>
                <a:ext uri="{FF2B5EF4-FFF2-40B4-BE49-F238E27FC236}">
                  <a16:creationId xmlns:a16="http://schemas.microsoft.com/office/drawing/2014/main" id="{EAC05056-98E2-5345-1D6D-8175FBAA56DC}"/>
                </a:ext>
              </a:extLst>
            </p:cNvPr>
            <p:cNvSpPr/>
            <p:nvPr/>
          </p:nvSpPr>
          <p:spPr>
            <a:xfrm>
              <a:off x="4939488" y="2189781"/>
              <a:ext cx="1496604" cy="1496604"/>
            </a:xfrm>
            <a:prstGeom prst="ellipse">
              <a:avLst/>
            </a:prstGeom>
            <a:gradFill>
              <a:gsLst>
                <a:gs pos="66969">
                  <a:schemeClr val="accent2"/>
                </a:gs>
                <a:gs pos="0">
                  <a:schemeClr val="bg2"/>
                </a:gs>
                <a:gs pos="100000">
                  <a:schemeClr val="accent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_5" title="Icon of two overlapping chat bubbles">
              <a:extLst>
                <a:ext uri="{FF2B5EF4-FFF2-40B4-BE49-F238E27FC236}">
                  <a16:creationId xmlns:a16="http://schemas.microsoft.com/office/drawing/2014/main" id="{6EB0AE0B-1AEE-B5E3-309D-30CD96F7193A}"/>
                </a:ext>
              </a:extLst>
            </p:cNvPr>
            <p:cNvSpPr>
              <a:spLocks noChangeAspect="1" noEditPoints="1"/>
            </p:cNvSpPr>
            <p:nvPr/>
          </p:nvSpPr>
          <p:spPr bwMode="auto">
            <a:xfrm>
              <a:off x="5278475" y="2618043"/>
              <a:ext cx="818629" cy="640080"/>
            </a:xfrm>
            <a:custGeom>
              <a:avLst/>
              <a:gdLst>
                <a:gd name="T0" fmla="*/ 167 w 243"/>
                <a:gd name="T1" fmla="*/ 56 h 190"/>
                <a:gd name="T2" fmla="*/ 167 w 243"/>
                <a:gd name="T3" fmla="*/ 114 h 190"/>
                <a:gd name="T4" fmla="*/ 60 w 243"/>
                <a:gd name="T5" fmla="*/ 114 h 190"/>
                <a:gd name="T6" fmla="*/ 21 w 243"/>
                <a:gd name="T7" fmla="*/ 155 h 190"/>
                <a:gd name="T8" fmla="*/ 21 w 243"/>
                <a:gd name="T9" fmla="*/ 114 h 190"/>
                <a:gd name="T10" fmla="*/ 0 w 243"/>
                <a:gd name="T11" fmla="*/ 114 h 190"/>
                <a:gd name="T12" fmla="*/ 0 w 243"/>
                <a:gd name="T13" fmla="*/ 0 h 190"/>
                <a:gd name="T14" fmla="*/ 167 w 243"/>
                <a:gd name="T15" fmla="*/ 0 h 190"/>
                <a:gd name="T16" fmla="*/ 167 w 243"/>
                <a:gd name="T17" fmla="*/ 56 h 190"/>
                <a:gd name="T18" fmla="*/ 77 w 243"/>
                <a:gd name="T19" fmla="*/ 114 h 190"/>
                <a:gd name="T20" fmla="*/ 77 w 243"/>
                <a:gd name="T21" fmla="*/ 150 h 190"/>
                <a:gd name="T22" fmla="*/ 183 w 243"/>
                <a:gd name="T23" fmla="*/ 150 h 190"/>
                <a:gd name="T24" fmla="*/ 222 w 243"/>
                <a:gd name="T25" fmla="*/ 190 h 190"/>
                <a:gd name="T26" fmla="*/ 222 w 243"/>
                <a:gd name="T27" fmla="*/ 150 h 190"/>
                <a:gd name="T28" fmla="*/ 243 w 243"/>
                <a:gd name="T29" fmla="*/ 150 h 190"/>
                <a:gd name="T30" fmla="*/ 243 w 243"/>
                <a:gd name="T31" fmla="*/ 36 h 190"/>
                <a:gd name="T32" fmla="*/ 167 w 243"/>
                <a:gd name="T33" fmla="*/ 3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190">
                  <a:moveTo>
                    <a:pt x="167" y="56"/>
                  </a:moveTo>
                  <a:lnTo>
                    <a:pt x="167" y="114"/>
                  </a:lnTo>
                  <a:lnTo>
                    <a:pt x="60" y="114"/>
                  </a:lnTo>
                  <a:lnTo>
                    <a:pt x="21" y="155"/>
                  </a:lnTo>
                  <a:lnTo>
                    <a:pt x="21" y="114"/>
                  </a:lnTo>
                  <a:lnTo>
                    <a:pt x="0" y="114"/>
                  </a:lnTo>
                  <a:lnTo>
                    <a:pt x="0" y="0"/>
                  </a:lnTo>
                  <a:lnTo>
                    <a:pt x="167" y="0"/>
                  </a:lnTo>
                  <a:lnTo>
                    <a:pt x="167" y="56"/>
                  </a:lnTo>
                  <a:moveTo>
                    <a:pt x="77" y="114"/>
                  </a:moveTo>
                  <a:lnTo>
                    <a:pt x="77" y="150"/>
                  </a:lnTo>
                  <a:lnTo>
                    <a:pt x="183" y="150"/>
                  </a:lnTo>
                  <a:lnTo>
                    <a:pt x="222" y="190"/>
                  </a:lnTo>
                  <a:lnTo>
                    <a:pt x="222" y="150"/>
                  </a:lnTo>
                  <a:lnTo>
                    <a:pt x="243" y="150"/>
                  </a:lnTo>
                  <a:lnTo>
                    <a:pt x="243" y="36"/>
                  </a:lnTo>
                  <a:lnTo>
                    <a:pt x="167" y="36"/>
                  </a:lnTo>
                </a:path>
              </a:pathLst>
            </a:custGeom>
            <a:noFill/>
            <a:ln w="25400"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sp>
        <p:nvSpPr>
          <p:cNvPr id="35" name="TextBox 34">
            <a:extLst>
              <a:ext uri="{FF2B5EF4-FFF2-40B4-BE49-F238E27FC236}">
                <a16:creationId xmlns:a16="http://schemas.microsoft.com/office/drawing/2014/main" id="{81F0A88E-0FDC-7EF0-A7A6-95D2393A731F}"/>
              </a:ext>
            </a:extLst>
          </p:cNvPr>
          <p:cNvSpPr txBox="1"/>
          <p:nvPr/>
        </p:nvSpPr>
        <p:spPr>
          <a:xfrm>
            <a:off x="5402598" y="5131142"/>
            <a:ext cx="2579544" cy="246221"/>
          </a:xfrm>
          <a:prstGeom prst="rect">
            <a:avLst/>
          </a:prstGeom>
          <a:noFill/>
        </p:spPr>
        <p:txBody>
          <a:bodyPr wrap="square" lIns="9144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mj-lt"/>
                <a:ea typeface="+mn-ea"/>
                <a:cs typeface="+mn-cs"/>
              </a:rPr>
              <a:t>Customer &amp; Field Service</a:t>
            </a:r>
          </a:p>
        </p:txBody>
      </p:sp>
      <p:sp>
        <p:nvSpPr>
          <p:cNvPr id="34" name="TextBox 33">
            <a:extLst>
              <a:ext uri="{FF2B5EF4-FFF2-40B4-BE49-F238E27FC236}">
                <a16:creationId xmlns:a16="http://schemas.microsoft.com/office/drawing/2014/main" id="{51886501-E5DF-D76F-B8FC-4CD90D812AA5}"/>
              </a:ext>
            </a:extLst>
          </p:cNvPr>
          <p:cNvSpPr txBox="1"/>
          <p:nvPr/>
        </p:nvSpPr>
        <p:spPr>
          <a:xfrm>
            <a:off x="5402598" y="5346586"/>
            <a:ext cx="3976544" cy="954107"/>
          </a:xfrm>
          <a:prstGeom prst="rect">
            <a:avLst/>
          </a:prstGeom>
          <a:noFill/>
        </p:spPr>
        <p:txBody>
          <a:bodyPr wrap="square">
            <a:spAutoFit/>
          </a:bodyPr>
          <a:lstStyle/>
          <a:p>
            <a:r>
              <a:rPr lang="en-US" sz="1400">
                <a:solidFill>
                  <a:schemeClr val="bg1"/>
                </a:solidFill>
                <a:cs typeface="Segoe UI" pitchFamily="34" charset="0"/>
              </a:rPr>
              <a:t>Personalize the service experience and create lasting connections with AI-assisted solutions, quickly solving customers’ needs and delivering omnichannel service</a:t>
            </a:r>
            <a:endParaRPr lang="en-US" sz="1400">
              <a:solidFill>
                <a:schemeClr val="bg1"/>
              </a:solidFill>
            </a:endParaRPr>
          </a:p>
        </p:txBody>
      </p:sp>
      <p:sp>
        <p:nvSpPr>
          <p:cNvPr id="2" name="Slide Number Placeholder 1">
            <a:extLst>
              <a:ext uri="{FF2B5EF4-FFF2-40B4-BE49-F238E27FC236}">
                <a16:creationId xmlns:a16="http://schemas.microsoft.com/office/drawing/2014/main" id="{B03FDD9C-EDB9-6DF1-3AFF-DDF2FA0CB82E}"/>
              </a:ext>
            </a:extLst>
          </p:cNvPr>
          <p:cNvSpPr>
            <a:spLocks noGrp="1"/>
          </p:cNvSpPr>
          <p:nvPr>
            <p:ph type="sldNum" sz="quarter" idx="10"/>
          </p:nvPr>
        </p:nvSpPr>
        <p:spPr/>
        <p:txBody>
          <a:bodyPr/>
          <a:lstStyle/>
          <a:p>
            <a:fld id="{B1356FBF-028C-F74E-A7B4-9B8ED246DD1B}" type="slidenum">
              <a:rPr lang="en-US" smtClean="0"/>
              <a:pPr/>
              <a:t>28</a:t>
            </a:fld>
            <a:endParaRPr lang="en-US"/>
          </a:p>
        </p:txBody>
      </p:sp>
      <p:sp>
        <p:nvSpPr>
          <p:cNvPr id="3" name="Footer Placeholder 2">
            <a:extLst>
              <a:ext uri="{FF2B5EF4-FFF2-40B4-BE49-F238E27FC236}">
                <a16:creationId xmlns:a16="http://schemas.microsoft.com/office/drawing/2014/main" id="{BA177B8E-3709-8EA5-8AA5-073D466D086C}"/>
              </a:ext>
            </a:extLst>
          </p:cNvPr>
          <p:cNvSpPr>
            <a:spLocks noGrp="1"/>
          </p:cNvSpPr>
          <p:nvPr>
            <p:ph type="ftr" sz="quarter" idx="11"/>
          </p:nvPr>
        </p:nvSpPr>
        <p:spPr/>
        <p:txBody>
          <a:bodyPr/>
          <a:lstStyle/>
          <a:p>
            <a:r>
              <a:rPr lang="en-US"/>
              <a:t>Microsoft Fabric</a:t>
            </a:r>
          </a:p>
        </p:txBody>
      </p:sp>
    </p:spTree>
    <p:extLst>
      <p:ext uri="{BB962C8B-B14F-4D97-AF65-F5344CB8AC3E}">
        <p14:creationId xmlns:p14="http://schemas.microsoft.com/office/powerpoint/2010/main" val="771042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9A70EE-D9CD-1B3F-4AA8-5E0E5901F1C9}"/>
              </a:ext>
            </a:extLst>
          </p:cNvPr>
          <p:cNvSpPr>
            <a:spLocks noGrp="1"/>
          </p:cNvSpPr>
          <p:nvPr>
            <p:ph type="title" idx="4294967295"/>
          </p:nvPr>
        </p:nvSpPr>
        <p:spPr>
          <a:xfrm>
            <a:off x="7199550" y="4038049"/>
            <a:ext cx="4180345" cy="13985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B238BA"/>
                </a:solidFill>
                <a:effectLst/>
                <a:uLnTx/>
                <a:uFillTx/>
                <a:latin typeface="Segoe Sans Display" pitchFamily="2" charset="0"/>
                <a:ea typeface="+mn-ea"/>
                <a:cs typeface="Segoe Sans Display" pitchFamily="2" charset="0"/>
              </a:rPr>
              <a:t>The art of the possible</a:t>
            </a:r>
          </a:p>
        </p:txBody>
      </p:sp>
    </p:spTree>
    <p:extLst>
      <p:ext uri="{BB962C8B-B14F-4D97-AF65-F5344CB8AC3E}">
        <p14:creationId xmlns:p14="http://schemas.microsoft.com/office/powerpoint/2010/main" val="1870707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26D290-11A6-C72D-97D3-FBFEBF71CF49}"/>
              </a:ext>
            </a:extLst>
          </p:cNvPr>
          <p:cNvSpPr/>
          <p:nvPr/>
        </p:nvSpPr>
        <p:spPr>
          <a:xfrm>
            <a:off x="2626963" y="0"/>
            <a:ext cx="9565037" cy="6858000"/>
          </a:xfrm>
          <a:prstGeom prst="rect">
            <a:avLst/>
          </a:prstGeom>
          <a:gradFill flip="none" rotWithShape="1">
            <a:gsLst>
              <a:gs pos="0">
                <a:srgbClr val="FFFFFF"/>
              </a:gs>
              <a:gs pos="79000">
                <a:srgbClr val="FFFFFF">
                  <a:alpha val="84000"/>
                </a:srgbClr>
              </a:gs>
              <a:gs pos="100000">
                <a:schemeClr val="accent1">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ertical Text Placeholder 8">
            <a:extLst>
              <a:ext uri="{FF2B5EF4-FFF2-40B4-BE49-F238E27FC236}">
                <a16:creationId xmlns:a16="http://schemas.microsoft.com/office/drawing/2014/main" id="{F4258EE4-9AB5-60A3-B517-903D01018BC4}"/>
              </a:ext>
            </a:extLst>
          </p:cNvPr>
          <p:cNvSpPr>
            <a:spLocks noGrp="1"/>
          </p:cNvSpPr>
          <p:nvPr>
            <p:ph type="title" idx="4294967295"/>
          </p:nvPr>
        </p:nvSpPr>
        <p:spPr>
          <a:xfrm rot="10800000">
            <a:off x="4098925" y="2133600"/>
            <a:ext cx="733425" cy="4017963"/>
          </a:xfrm>
          <a:prstGeom prst="rect">
            <a:avLst/>
          </a:prstGeom>
          <a:noFill/>
          <a:ln>
            <a:noFill/>
            <a:prstDash/>
          </a:ln>
          <a:effectLst/>
        </p:spPr>
        <p:txBody>
          <a:bodyPr rot="0" spcFirstLastPara="0" vertOverflow="overflow" horzOverflow="overflow" vert="eaVert"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gradFill flip="none" rotWithShape="1">
                  <a:gsLst>
                    <a:gs pos="50000">
                      <a:srgbClr val="0F5CCA"/>
                    </a:gs>
                    <a:gs pos="100000">
                      <a:srgbClr val="B238BA"/>
                    </a:gs>
                    <a:gs pos="0">
                      <a:srgbClr val="49C5B1"/>
                    </a:gs>
                  </a:gsLst>
                  <a:lin ang="10800000" scaled="1"/>
                  <a:tileRect/>
                </a:gradFill>
                <a:effectLst/>
                <a:uLnTx/>
                <a:uFillTx/>
                <a:latin typeface="Segoe Sans Display" pitchFamily="2" charset="0"/>
                <a:ea typeface="+mn-ea"/>
                <a:cs typeface="Segoe Sans Display" pitchFamily="2" charset="0"/>
              </a:rPr>
              <a:t>CONTENTS</a:t>
            </a:r>
          </a:p>
        </p:txBody>
      </p:sp>
      <p:sp>
        <p:nvSpPr>
          <p:cNvPr id="11" name="Text Placeholder 10">
            <a:extLst>
              <a:ext uri="{FF2B5EF4-FFF2-40B4-BE49-F238E27FC236}">
                <a16:creationId xmlns:a16="http://schemas.microsoft.com/office/drawing/2014/main" id="{F2F46237-CCCF-2DB2-10E8-979ED6F55D04}"/>
              </a:ext>
            </a:extLst>
          </p:cNvPr>
          <p:cNvSpPr>
            <a:spLocks noGrp="1"/>
          </p:cNvSpPr>
          <p:nvPr>
            <p:ph type="body" sz="quarter" idx="46"/>
          </p:nvPr>
        </p:nvSpPr>
        <p:spPr/>
        <p:txBody>
          <a:bodyPr/>
          <a:lstStyle/>
          <a:p>
            <a:r>
              <a:rPr lang="en-US"/>
              <a:t>01</a:t>
            </a:r>
          </a:p>
        </p:txBody>
      </p:sp>
      <p:sp>
        <p:nvSpPr>
          <p:cNvPr id="4" name="Text Placeholder 3">
            <a:extLst>
              <a:ext uri="{FF2B5EF4-FFF2-40B4-BE49-F238E27FC236}">
                <a16:creationId xmlns:a16="http://schemas.microsoft.com/office/drawing/2014/main" id="{C6411846-9B97-81FD-7896-E5D9AD720EAF}"/>
              </a:ext>
            </a:extLst>
          </p:cNvPr>
          <p:cNvSpPr>
            <a:spLocks noGrp="1"/>
          </p:cNvSpPr>
          <p:nvPr>
            <p:ph type="body" sz="quarter" idx="29"/>
          </p:nvPr>
        </p:nvSpPr>
        <p:spPr/>
        <p:txBody>
          <a:bodyPr>
            <a:noAutofit/>
          </a:bodyPr>
          <a:lstStyle/>
          <a:p>
            <a:r>
              <a:rPr lang="en-US" sz="1600" b="1" dirty="0"/>
              <a:t>The business agility and analytics landscape</a:t>
            </a:r>
          </a:p>
        </p:txBody>
      </p:sp>
      <p:sp>
        <p:nvSpPr>
          <p:cNvPr id="13" name="Text Placeholder 12">
            <a:extLst>
              <a:ext uri="{FF2B5EF4-FFF2-40B4-BE49-F238E27FC236}">
                <a16:creationId xmlns:a16="http://schemas.microsoft.com/office/drawing/2014/main" id="{9984876E-9604-289A-7B1A-6B3016EC81CA}"/>
              </a:ext>
            </a:extLst>
          </p:cNvPr>
          <p:cNvSpPr>
            <a:spLocks noGrp="1"/>
          </p:cNvSpPr>
          <p:nvPr>
            <p:ph type="body" sz="quarter" idx="48"/>
          </p:nvPr>
        </p:nvSpPr>
        <p:spPr/>
        <p:txBody>
          <a:bodyPr/>
          <a:lstStyle/>
          <a:p>
            <a:r>
              <a:rPr lang="en-US"/>
              <a:t>02</a:t>
            </a:r>
          </a:p>
        </p:txBody>
      </p:sp>
      <p:sp>
        <p:nvSpPr>
          <p:cNvPr id="5" name="Text Placeholder 4">
            <a:extLst>
              <a:ext uri="{FF2B5EF4-FFF2-40B4-BE49-F238E27FC236}">
                <a16:creationId xmlns:a16="http://schemas.microsoft.com/office/drawing/2014/main" id="{89C2BD3A-4F6F-0486-306D-E511C206620E}"/>
              </a:ext>
            </a:extLst>
          </p:cNvPr>
          <p:cNvSpPr>
            <a:spLocks noGrp="1"/>
          </p:cNvSpPr>
          <p:nvPr>
            <p:ph type="body" sz="quarter" idx="32"/>
          </p:nvPr>
        </p:nvSpPr>
        <p:spPr/>
        <p:txBody>
          <a:bodyPr>
            <a:noAutofit/>
          </a:bodyPr>
          <a:lstStyle/>
          <a:p>
            <a:r>
              <a:rPr lang="en-US" sz="1600" b="1" dirty="0"/>
              <a:t>Business applications meet cloud scale analytics</a:t>
            </a:r>
          </a:p>
        </p:txBody>
      </p:sp>
      <p:sp>
        <p:nvSpPr>
          <p:cNvPr id="15" name="Text Placeholder 14">
            <a:extLst>
              <a:ext uri="{FF2B5EF4-FFF2-40B4-BE49-F238E27FC236}">
                <a16:creationId xmlns:a16="http://schemas.microsoft.com/office/drawing/2014/main" id="{000DE111-3881-8A52-38AA-791D837F2CFA}"/>
              </a:ext>
            </a:extLst>
          </p:cNvPr>
          <p:cNvSpPr>
            <a:spLocks noGrp="1"/>
          </p:cNvSpPr>
          <p:nvPr>
            <p:ph type="body" sz="quarter" idx="50"/>
          </p:nvPr>
        </p:nvSpPr>
        <p:spPr/>
        <p:txBody>
          <a:bodyPr/>
          <a:lstStyle/>
          <a:p>
            <a:r>
              <a:rPr lang="en-US"/>
              <a:t>03</a:t>
            </a:r>
          </a:p>
        </p:txBody>
      </p:sp>
      <p:sp>
        <p:nvSpPr>
          <p:cNvPr id="6" name="Text Placeholder 5">
            <a:extLst>
              <a:ext uri="{FF2B5EF4-FFF2-40B4-BE49-F238E27FC236}">
                <a16:creationId xmlns:a16="http://schemas.microsoft.com/office/drawing/2014/main" id="{994B4892-E286-6F4D-E915-B66F6F928C4A}"/>
              </a:ext>
            </a:extLst>
          </p:cNvPr>
          <p:cNvSpPr>
            <a:spLocks noGrp="1"/>
          </p:cNvSpPr>
          <p:nvPr>
            <p:ph type="body" sz="quarter" idx="35"/>
          </p:nvPr>
        </p:nvSpPr>
        <p:spPr/>
        <p:txBody>
          <a:bodyPr>
            <a:noAutofit/>
          </a:bodyPr>
          <a:lstStyle/>
          <a:p>
            <a:r>
              <a:rPr lang="en-US" sz="1600" b="1" dirty="0"/>
              <a:t>Microsoft Fabric capabilities</a:t>
            </a:r>
          </a:p>
        </p:txBody>
      </p:sp>
      <p:sp>
        <p:nvSpPr>
          <p:cNvPr id="17" name="Text Placeholder 16">
            <a:extLst>
              <a:ext uri="{FF2B5EF4-FFF2-40B4-BE49-F238E27FC236}">
                <a16:creationId xmlns:a16="http://schemas.microsoft.com/office/drawing/2014/main" id="{F9DC7BE2-AB2A-4629-A6E3-2615D179CC11}"/>
              </a:ext>
            </a:extLst>
          </p:cNvPr>
          <p:cNvSpPr>
            <a:spLocks noGrp="1"/>
          </p:cNvSpPr>
          <p:nvPr>
            <p:ph type="body" sz="quarter" idx="52"/>
          </p:nvPr>
        </p:nvSpPr>
        <p:spPr/>
        <p:txBody>
          <a:bodyPr/>
          <a:lstStyle/>
          <a:p>
            <a:r>
              <a:rPr lang="en-US"/>
              <a:t>04</a:t>
            </a:r>
          </a:p>
        </p:txBody>
      </p:sp>
      <p:sp>
        <p:nvSpPr>
          <p:cNvPr id="7" name="Text Placeholder 6">
            <a:extLst>
              <a:ext uri="{FF2B5EF4-FFF2-40B4-BE49-F238E27FC236}">
                <a16:creationId xmlns:a16="http://schemas.microsoft.com/office/drawing/2014/main" id="{DBE6BDB6-9AA6-BF38-E555-AB3443CD7292}"/>
              </a:ext>
            </a:extLst>
          </p:cNvPr>
          <p:cNvSpPr>
            <a:spLocks noGrp="1"/>
          </p:cNvSpPr>
          <p:nvPr>
            <p:ph type="body" sz="quarter" idx="38"/>
          </p:nvPr>
        </p:nvSpPr>
        <p:spPr/>
        <p:txBody>
          <a:bodyPr>
            <a:noAutofit/>
          </a:bodyPr>
          <a:lstStyle/>
          <a:p>
            <a:r>
              <a:rPr lang="en-US" sz="1600" b="1" dirty="0"/>
              <a:t>The art of the possible</a:t>
            </a:r>
          </a:p>
        </p:txBody>
      </p:sp>
      <p:sp>
        <p:nvSpPr>
          <p:cNvPr id="12" name="Text Placeholder 11">
            <a:extLst>
              <a:ext uri="{FF2B5EF4-FFF2-40B4-BE49-F238E27FC236}">
                <a16:creationId xmlns:a16="http://schemas.microsoft.com/office/drawing/2014/main" id="{05F92542-7E45-10B3-CFF1-163E6DF3F1C6}"/>
              </a:ext>
            </a:extLst>
          </p:cNvPr>
          <p:cNvSpPr>
            <a:spLocks noGrp="1"/>
          </p:cNvSpPr>
          <p:nvPr>
            <p:ph type="body" sz="quarter" idx="47"/>
          </p:nvPr>
        </p:nvSpPr>
        <p:spPr/>
        <p:txBody>
          <a:bodyPr/>
          <a:lstStyle/>
          <a:p>
            <a:r>
              <a:rPr lang="en-US"/>
              <a:t>05</a:t>
            </a:r>
          </a:p>
        </p:txBody>
      </p:sp>
      <p:sp>
        <p:nvSpPr>
          <p:cNvPr id="3" name="Text Placeholder 2">
            <a:extLst>
              <a:ext uri="{FF2B5EF4-FFF2-40B4-BE49-F238E27FC236}">
                <a16:creationId xmlns:a16="http://schemas.microsoft.com/office/drawing/2014/main" id="{754E426A-2AB4-F1BA-3657-110FFDA2C336}"/>
              </a:ext>
            </a:extLst>
          </p:cNvPr>
          <p:cNvSpPr>
            <a:spLocks noGrp="1"/>
          </p:cNvSpPr>
          <p:nvPr>
            <p:ph type="body" sz="quarter" idx="26"/>
          </p:nvPr>
        </p:nvSpPr>
        <p:spPr/>
        <p:txBody>
          <a:bodyPr>
            <a:normAutofit fontScale="92500" lnSpcReduction="10000"/>
          </a:bodyPr>
          <a:lstStyle/>
          <a:p>
            <a:r>
              <a:rPr lang="en-US" sz="1600" b="1" dirty="0"/>
              <a:t>Integrating Fabric and Dynamics 365</a:t>
            </a:r>
          </a:p>
        </p:txBody>
      </p:sp>
      <p:sp>
        <p:nvSpPr>
          <p:cNvPr id="14" name="Text Placeholder 13">
            <a:extLst>
              <a:ext uri="{FF2B5EF4-FFF2-40B4-BE49-F238E27FC236}">
                <a16:creationId xmlns:a16="http://schemas.microsoft.com/office/drawing/2014/main" id="{A1744B95-9BBB-14FC-B5B3-1008A3F2C5FD}"/>
              </a:ext>
            </a:extLst>
          </p:cNvPr>
          <p:cNvSpPr>
            <a:spLocks noGrp="1"/>
          </p:cNvSpPr>
          <p:nvPr>
            <p:ph type="body" sz="quarter" idx="49"/>
          </p:nvPr>
        </p:nvSpPr>
        <p:spPr/>
        <p:txBody>
          <a:bodyPr/>
          <a:lstStyle/>
          <a:p>
            <a:r>
              <a:rPr lang="en-US"/>
              <a:t>06</a:t>
            </a:r>
          </a:p>
        </p:txBody>
      </p:sp>
      <p:sp>
        <p:nvSpPr>
          <p:cNvPr id="2" name="Text Placeholder 1">
            <a:extLst>
              <a:ext uri="{FF2B5EF4-FFF2-40B4-BE49-F238E27FC236}">
                <a16:creationId xmlns:a16="http://schemas.microsoft.com/office/drawing/2014/main" id="{6212EBED-410A-BC00-FF4A-E2D22776F1E9}"/>
              </a:ext>
            </a:extLst>
          </p:cNvPr>
          <p:cNvSpPr>
            <a:spLocks noGrp="1"/>
          </p:cNvSpPr>
          <p:nvPr>
            <p:ph type="body" sz="quarter" idx="22"/>
          </p:nvPr>
        </p:nvSpPr>
        <p:spPr/>
        <p:txBody>
          <a:bodyPr>
            <a:normAutofit/>
          </a:bodyPr>
          <a:lstStyle/>
          <a:p>
            <a:r>
              <a:rPr lang="en-US" sz="1600" b="1"/>
              <a:t>Getting started</a:t>
            </a:r>
          </a:p>
        </p:txBody>
      </p:sp>
    </p:spTree>
    <p:extLst>
      <p:ext uri="{BB962C8B-B14F-4D97-AF65-F5344CB8AC3E}">
        <p14:creationId xmlns:p14="http://schemas.microsoft.com/office/powerpoint/2010/main" val="51311131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8EBFC5-41E3-D2A1-92FA-061478BC544F}"/>
              </a:ext>
            </a:extLst>
          </p:cNvPr>
          <p:cNvSpPr>
            <a:spLocks noGrp="1"/>
          </p:cNvSpPr>
          <p:nvPr>
            <p:ph type="title" idx="4294967295"/>
          </p:nvPr>
        </p:nvSpPr>
        <p:spPr>
          <a:xfrm>
            <a:off x="759417" y="4511218"/>
            <a:ext cx="7974013" cy="1835338"/>
          </a:xfrm>
        </p:spPr>
        <p:txBody>
          <a:bodyPr>
            <a:noAutofit/>
          </a:bodyPr>
          <a:lstStyle/>
          <a:p>
            <a:r>
              <a:rPr lang="en-US" sz="9600" dirty="0"/>
              <a:t>Demo</a:t>
            </a:r>
          </a:p>
        </p:txBody>
      </p:sp>
    </p:spTree>
    <p:extLst>
      <p:ext uri="{BB962C8B-B14F-4D97-AF65-F5344CB8AC3E}">
        <p14:creationId xmlns:p14="http://schemas.microsoft.com/office/powerpoint/2010/main" val="75060209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Parallelogram 49">
            <a:extLst>
              <a:ext uri="{FF2B5EF4-FFF2-40B4-BE49-F238E27FC236}">
                <a16:creationId xmlns:a16="http://schemas.microsoft.com/office/drawing/2014/main" id="{E4E03DA0-AEA5-574D-BCC0-8F18BD3AF63F}"/>
              </a:ext>
              <a:ext uri="{C183D7F6-B498-43B3-948B-1728B52AA6E4}">
                <adec:decorative xmlns:adec="http://schemas.microsoft.com/office/drawing/2017/decorative" val="1"/>
              </a:ext>
            </a:extLst>
          </p:cNvPr>
          <p:cNvSpPr/>
          <p:nvPr/>
        </p:nvSpPr>
        <p:spPr>
          <a:xfrm rot="10800000">
            <a:off x="5163751" y="-1179600"/>
            <a:ext cx="7999424" cy="8722808"/>
          </a:xfrm>
          <a:custGeom>
            <a:avLst/>
            <a:gdLst>
              <a:gd name="connsiteX0" fmla="*/ 0 w 6411390"/>
              <a:gd name="connsiteY0" fmla="*/ 6858000 h 6858000"/>
              <a:gd name="connsiteX1" fmla="*/ 1602848 w 6411390"/>
              <a:gd name="connsiteY1" fmla="*/ 0 h 6858000"/>
              <a:gd name="connsiteX2" fmla="*/ 6411390 w 6411390"/>
              <a:gd name="connsiteY2" fmla="*/ 0 h 6858000"/>
              <a:gd name="connsiteX3" fmla="*/ 4808543 w 6411390"/>
              <a:gd name="connsiteY3" fmla="*/ 6858000 h 6858000"/>
              <a:gd name="connsiteX4" fmla="*/ 0 w 6411390"/>
              <a:gd name="connsiteY4" fmla="*/ 6858000 h 6858000"/>
              <a:gd name="connsiteX0" fmla="*/ 0 w 4972734"/>
              <a:gd name="connsiteY0" fmla="*/ 4675632 h 6858000"/>
              <a:gd name="connsiteX1" fmla="*/ 164192 w 4972734"/>
              <a:gd name="connsiteY1" fmla="*/ 0 h 6858000"/>
              <a:gd name="connsiteX2" fmla="*/ 4972734 w 4972734"/>
              <a:gd name="connsiteY2" fmla="*/ 0 h 6858000"/>
              <a:gd name="connsiteX3" fmla="*/ 3369887 w 4972734"/>
              <a:gd name="connsiteY3" fmla="*/ 6858000 h 6858000"/>
              <a:gd name="connsiteX4" fmla="*/ 0 w 4972734"/>
              <a:gd name="connsiteY4" fmla="*/ 4675632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734" h="6858000">
                <a:moveTo>
                  <a:pt x="0" y="4675632"/>
                </a:moveTo>
                <a:lnTo>
                  <a:pt x="164192" y="0"/>
                </a:lnTo>
                <a:lnTo>
                  <a:pt x="4972734" y="0"/>
                </a:lnTo>
                <a:lnTo>
                  <a:pt x="3369887" y="6858000"/>
                </a:lnTo>
                <a:lnTo>
                  <a:pt x="0" y="4675632"/>
                </a:lnTo>
                <a:close/>
              </a:path>
            </a:pathLst>
          </a:custGeom>
          <a:gradFill flip="none" rotWithShape="1">
            <a:gsLst>
              <a:gs pos="42000">
                <a:srgbClr val="49C5B1">
                  <a:alpha val="47000"/>
                </a:srgbClr>
              </a:gs>
              <a:gs pos="91000">
                <a:srgbClr val="0078D4">
                  <a:alpha val="45000"/>
                </a:srgbClr>
              </a:gs>
            </a:gsLst>
            <a:lin ang="0" scaled="1"/>
            <a:tileRect/>
          </a:gradFill>
          <a:ln>
            <a:noFill/>
          </a:ln>
          <a:effectLst>
            <a:outerShdw dist="50800" dir="5400000" algn="ctr" rotWithShape="0">
              <a:srgbClr val="000000">
                <a:alpha val="0"/>
              </a:srgbClr>
            </a:outerShdw>
            <a:softEdge rad="635000"/>
          </a:effectLst>
        </p:spPr>
        <p:style>
          <a:lnRef idx="2">
            <a:schemeClr val="accent1">
              <a:shade val="50000"/>
            </a:schemeClr>
          </a:lnRef>
          <a:fillRef idx="1">
            <a:schemeClr val="accent1"/>
          </a:fillRef>
          <a:effectRef idx="0">
            <a:schemeClr val="accent1"/>
          </a:effectRef>
          <a:fontRef idx="minor">
            <a:schemeClr val="lt1"/>
          </a:fontRef>
        </p:style>
        <p:txBody>
          <a:bodyPr lIns="144780" tIns="144780" rIns="144780" bIns="144780" rtlCol="0" anchor="t" anchorCtr="0"/>
          <a:lstStyle/>
          <a:p>
            <a:pPr defTabSz="761970"/>
            <a:endParaRPr lang="en-US" sz="833">
              <a:solidFill>
                <a:srgbClr val="FFFF00"/>
              </a:solidFill>
              <a:latin typeface="Segoe UI" panose="020B0502040204020203" pitchFamily="34" charset="0"/>
              <a:cs typeface="Segoe UI" panose="020B0502040204020203" pitchFamily="34" charset="0"/>
            </a:endParaRPr>
          </a:p>
        </p:txBody>
      </p:sp>
      <p:sp>
        <p:nvSpPr>
          <p:cNvPr id="19" name="Text Placeholder 3">
            <a:extLst>
              <a:ext uri="{FF2B5EF4-FFF2-40B4-BE49-F238E27FC236}">
                <a16:creationId xmlns:a16="http://schemas.microsoft.com/office/drawing/2014/main" id="{C0B4794F-28B9-E3DE-7854-681465E20F89}"/>
              </a:ext>
            </a:extLst>
          </p:cNvPr>
          <p:cNvSpPr txBox="1">
            <a:spLocks noGrp="1"/>
          </p:cNvSpPr>
          <p:nvPr>
            <p:ph type="title" idx="4294967295"/>
          </p:nvPr>
        </p:nvSpPr>
        <p:spPr>
          <a:xfrm>
            <a:off x="635033" y="494239"/>
            <a:ext cx="7484208" cy="746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b="0" i="0" kern="1200">
                <a:solidFill>
                  <a:schemeClr val="tx1"/>
                </a:solidFill>
                <a:latin typeface="Segoe Sans Display" pitchFamily="2" charset="0"/>
                <a:ea typeface="+mj-ea"/>
                <a:cs typeface="Segoe Sans Displa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chemeClr val="tx1"/>
                </a:solidFill>
                <a:effectLst/>
                <a:uLnTx/>
                <a:uFillTx/>
                <a:latin typeface="+mj-lt"/>
                <a:ea typeface="+mn-ea"/>
                <a:cs typeface="Segoe Sans Display" pitchFamily="2" charset="0"/>
              </a:rPr>
              <a:t>CPG scenario: Build a resilient supply chain and optimize profitability across the value chain </a:t>
            </a:r>
          </a:p>
        </p:txBody>
      </p:sp>
      <p:pic>
        <p:nvPicPr>
          <p:cNvPr id="20" name="Picture 19" descr="Cardboard boxes on conveyor belt">
            <a:extLst>
              <a:ext uri="{FF2B5EF4-FFF2-40B4-BE49-F238E27FC236}">
                <a16:creationId xmlns:a16="http://schemas.microsoft.com/office/drawing/2014/main" id="{72D9C8A0-E841-8D68-8CDE-343AC430FC4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684904" y="0"/>
            <a:ext cx="3507096" cy="6858000"/>
          </a:xfrm>
          <a:prstGeom prst="rect">
            <a:avLst/>
          </a:prstGeom>
        </p:spPr>
      </p:pic>
      <p:cxnSp>
        <p:nvCxnSpPr>
          <p:cNvPr id="21" name="Straight Connector 20">
            <a:extLst>
              <a:ext uri="{FF2B5EF4-FFF2-40B4-BE49-F238E27FC236}">
                <a16:creationId xmlns:a16="http://schemas.microsoft.com/office/drawing/2014/main" id="{3EB70B71-0C57-23DC-C42E-D221FC8D71EE}"/>
              </a:ext>
              <a:ext uri="{C183D7F6-B498-43B3-948B-1728B52AA6E4}">
                <adec:decorative xmlns:adec="http://schemas.microsoft.com/office/drawing/2017/decorative" val="1"/>
              </a:ext>
            </a:extLst>
          </p:cNvPr>
          <p:cNvCxnSpPr>
            <a:cxnSpLocks/>
          </p:cNvCxnSpPr>
          <p:nvPr/>
        </p:nvCxnSpPr>
        <p:spPr>
          <a:xfrm flipV="1">
            <a:off x="1477091" y="2718551"/>
            <a:ext cx="1689434" cy="336113"/>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30B221A-506D-BE09-DFB7-57D7658606E6}"/>
              </a:ext>
              <a:ext uri="{C183D7F6-B498-43B3-948B-1728B52AA6E4}">
                <adec:decorative xmlns:adec="http://schemas.microsoft.com/office/drawing/2017/decorative" val="1"/>
              </a:ext>
            </a:extLst>
          </p:cNvPr>
          <p:cNvCxnSpPr>
            <a:cxnSpLocks/>
          </p:cNvCxnSpPr>
          <p:nvPr/>
        </p:nvCxnSpPr>
        <p:spPr>
          <a:xfrm>
            <a:off x="1291654" y="3588960"/>
            <a:ext cx="950245" cy="1165279"/>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3" name="Group 22" descr="Microsoft Fabric logo">
            <a:extLst>
              <a:ext uri="{FF2B5EF4-FFF2-40B4-BE49-F238E27FC236}">
                <a16:creationId xmlns:a16="http://schemas.microsoft.com/office/drawing/2014/main" id="{A81EE53E-6AC4-DDFC-F4C7-937C2C1731F3}"/>
              </a:ext>
            </a:extLst>
          </p:cNvPr>
          <p:cNvGrpSpPr/>
          <p:nvPr/>
        </p:nvGrpSpPr>
        <p:grpSpPr>
          <a:xfrm>
            <a:off x="254336" y="2129341"/>
            <a:ext cx="1618645" cy="1618645"/>
            <a:chOff x="3842194" y="3318463"/>
            <a:chExt cx="1069885" cy="1069885"/>
          </a:xfrm>
          <a:effectLst>
            <a:outerShdw blurRad="228600" dist="25400" dir="5400000" algn="t" rotWithShape="0">
              <a:prstClr val="black">
                <a:alpha val="20000"/>
              </a:prstClr>
            </a:outerShdw>
          </a:effectLst>
        </p:grpSpPr>
        <p:sp>
          <p:nvSpPr>
            <p:cNvPr id="24" name="Oval 23">
              <a:extLst>
                <a:ext uri="{FF2B5EF4-FFF2-40B4-BE49-F238E27FC236}">
                  <a16:creationId xmlns:a16="http://schemas.microsoft.com/office/drawing/2014/main" id="{D06AF18F-3F96-AC95-320E-D850804D540C}"/>
                </a:ext>
              </a:extLst>
            </p:cNvPr>
            <p:cNvSpPr/>
            <p:nvPr/>
          </p:nvSpPr>
          <p:spPr>
            <a:xfrm>
              <a:off x="3842194" y="3318463"/>
              <a:ext cx="1069885" cy="1069885"/>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screenshot, graphics, graphic design, design&#10;&#10;Description automatically generated">
              <a:extLst>
                <a:ext uri="{FF2B5EF4-FFF2-40B4-BE49-F238E27FC236}">
                  <a16:creationId xmlns:a16="http://schemas.microsoft.com/office/drawing/2014/main" id="{768272BF-673E-7C4D-1663-4E1EA924FD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80267" y="3556536"/>
              <a:ext cx="593740" cy="593740"/>
            </a:xfrm>
            <a:prstGeom prst="rect">
              <a:avLst/>
            </a:prstGeom>
            <a:effectLst>
              <a:outerShdw blurRad="228600" dist="38100" dir="2700000" algn="tl" rotWithShape="0">
                <a:prstClr val="black">
                  <a:alpha val="20000"/>
                </a:prstClr>
              </a:outerShdw>
            </a:effectLst>
          </p:spPr>
        </p:pic>
      </p:grpSp>
      <p:sp>
        <p:nvSpPr>
          <p:cNvPr id="26" name="Rectangle: Rounded Corners 25">
            <a:extLst>
              <a:ext uri="{FF2B5EF4-FFF2-40B4-BE49-F238E27FC236}">
                <a16:creationId xmlns:a16="http://schemas.microsoft.com/office/drawing/2014/main" id="{515D0D32-2735-8744-3D1C-F9A6D6061D3A}"/>
              </a:ext>
              <a:ext uri="{C183D7F6-B498-43B3-948B-1728B52AA6E4}">
                <adec:decorative xmlns:adec="http://schemas.microsoft.com/office/drawing/2017/decorative" val="1"/>
              </a:ext>
            </a:extLst>
          </p:cNvPr>
          <p:cNvSpPr/>
          <p:nvPr/>
        </p:nvSpPr>
        <p:spPr>
          <a:xfrm>
            <a:off x="3855720" y="1564382"/>
            <a:ext cx="5656463" cy="2051572"/>
          </a:xfrm>
          <a:prstGeom prst="roundRect">
            <a:avLst>
              <a:gd name="adj" fmla="val 10101"/>
            </a:avLst>
          </a:prstGeom>
          <a:solidFill>
            <a:srgbClr val="FFFDF9"/>
          </a:solidFill>
          <a:ln>
            <a:noFill/>
          </a:ln>
          <a:effectLst>
            <a:outerShdw blurRad="228600" dist="25400"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descr="Supply Chain logo">
            <a:extLst>
              <a:ext uri="{FF2B5EF4-FFF2-40B4-BE49-F238E27FC236}">
                <a16:creationId xmlns:a16="http://schemas.microsoft.com/office/drawing/2014/main" id="{5F2C05E9-D43B-7C3A-A124-B9E37FF0CF86}"/>
              </a:ext>
            </a:extLst>
          </p:cNvPr>
          <p:cNvGrpSpPr/>
          <p:nvPr/>
        </p:nvGrpSpPr>
        <p:grpSpPr>
          <a:xfrm>
            <a:off x="3166525" y="2195054"/>
            <a:ext cx="1046994" cy="1046994"/>
            <a:chOff x="3842194" y="3318463"/>
            <a:chExt cx="1069885" cy="1069885"/>
          </a:xfrm>
        </p:grpSpPr>
        <p:sp>
          <p:nvSpPr>
            <p:cNvPr id="28" name="Oval 27">
              <a:extLst>
                <a:ext uri="{FF2B5EF4-FFF2-40B4-BE49-F238E27FC236}">
                  <a16:creationId xmlns:a16="http://schemas.microsoft.com/office/drawing/2014/main" id="{9484197B-520E-2B73-C3F4-28C4C311A5F4}"/>
                </a:ext>
              </a:extLst>
            </p:cNvPr>
            <p:cNvSpPr/>
            <p:nvPr/>
          </p:nvSpPr>
          <p:spPr>
            <a:xfrm>
              <a:off x="3842194" y="3318463"/>
              <a:ext cx="1069885" cy="106988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87C05AD7-51CC-96C5-2641-4F57D0049C5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116251" y="3592519"/>
              <a:ext cx="521771" cy="521771"/>
            </a:xfrm>
            <a:prstGeom prst="rect">
              <a:avLst/>
            </a:prstGeom>
            <a:effectLst>
              <a:outerShdw blurRad="228600" dist="38100" dir="2700000" algn="tl" rotWithShape="0">
                <a:prstClr val="black">
                  <a:alpha val="20000"/>
                </a:prstClr>
              </a:outerShdw>
            </a:effectLst>
          </p:spPr>
        </p:pic>
      </p:grpSp>
      <p:sp>
        <p:nvSpPr>
          <p:cNvPr id="30" name="Text Placeholder 2">
            <a:extLst>
              <a:ext uri="{FF2B5EF4-FFF2-40B4-BE49-F238E27FC236}">
                <a16:creationId xmlns:a16="http://schemas.microsoft.com/office/drawing/2014/main" id="{B893D5BE-B2A0-98B0-9815-22923B0CAEAD}"/>
              </a:ext>
            </a:extLst>
          </p:cNvPr>
          <p:cNvSpPr txBox="1">
            <a:spLocks/>
          </p:cNvSpPr>
          <p:nvPr/>
        </p:nvSpPr>
        <p:spPr>
          <a:xfrm>
            <a:off x="4370422" y="1731111"/>
            <a:ext cx="4918113" cy="1686616"/>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1" i="0" u="none" strike="noStrike" kern="1200" cap="none" spc="0" normalizeH="0" baseline="0" noProof="0">
                <a:ln>
                  <a:noFill/>
                </a:ln>
                <a:effectLst/>
                <a:uLnTx/>
                <a:uFillTx/>
                <a:latin typeface="+mj-lt"/>
                <a:ea typeface="+mn-ea"/>
                <a:cs typeface="Segoe UI" panose="020B0502040204020203" pitchFamily="34" charset="0"/>
              </a:rPr>
              <a:t>Supply Chain</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0" cap="none" spc="0" normalizeH="0" baseline="0" noProof="0">
                <a:ln>
                  <a:noFill/>
                </a:ln>
                <a:solidFill>
                  <a:srgbClr val="374151"/>
                </a:solidFill>
                <a:effectLst/>
                <a:uLnTx/>
                <a:uFillTx/>
                <a:ea typeface="Times New Roman" panose="02020603050405020304" pitchFamily="18" charset="0"/>
                <a:cs typeface="Times New Roman" panose="02020603050405020304" pitchFamily="18" charset="0"/>
              </a:rPr>
              <a:t>Enhance inventory planning and identify and prioritize products based on trends, addressing stock levels before inventory shortages hit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0" cap="none" spc="0" normalizeH="0" baseline="0" noProof="0">
                <a:ln>
                  <a:noFill/>
                </a:ln>
                <a:solidFill>
                  <a:srgbClr val="374151"/>
                </a:solidFill>
                <a:effectLst/>
                <a:uLnTx/>
                <a:uFillTx/>
                <a:ea typeface="Times New Roman" panose="02020603050405020304" pitchFamily="18" charset="0"/>
                <a:cs typeface="Times New Roman" panose="02020603050405020304" pitchFamily="18" charset="0"/>
              </a:rPr>
              <a:t>Streamline fulfillment and distribution, making it easier to identify over- and under-used resources and assess distribution center efficiency</a:t>
            </a:r>
          </a:p>
        </p:txBody>
      </p:sp>
      <p:sp>
        <p:nvSpPr>
          <p:cNvPr id="31" name="Rectangle: Rounded Corners 30">
            <a:extLst>
              <a:ext uri="{FF2B5EF4-FFF2-40B4-BE49-F238E27FC236}">
                <a16:creationId xmlns:a16="http://schemas.microsoft.com/office/drawing/2014/main" id="{780A2BB2-D736-22CC-DCCE-2111165B5287}"/>
              </a:ext>
              <a:ext uri="{C183D7F6-B498-43B3-948B-1728B52AA6E4}">
                <adec:decorative xmlns:adec="http://schemas.microsoft.com/office/drawing/2017/decorative" val="1"/>
              </a:ext>
            </a:extLst>
          </p:cNvPr>
          <p:cNvSpPr/>
          <p:nvPr/>
        </p:nvSpPr>
        <p:spPr>
          <a:xfrm>
            <a:off x="2471800" y="3974976"/>
            <a:ext cx="5822161" cy="2051572"/>
          </a:xfrm>
          <a:prstGeom prst="roundRect">
            <a:avLst>
              <a:gd name="adj" fmla="val 10101"/>
            </a:avLst>
          </a:prstGeom>
          <a:solidFill>
            <a:srgbClr val="FFFDF9"/>
          </a:solidFill>
          <a:ln>
            <a:noFill/>
          </a:ln>
          <a:effectLst>
            <a:outerShdw blurRad="228600" dist="25400"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
            <a:extLst>
              <a:ext uri="{FF2B5EF4-FFF2-40B4-BE49-F238E27FC236}">
                <a16:creationId xmlns:a16="http://schemas.microsoft.com/office/drawing/2014/main" id="{140B5427-7B1C-A30B-4844-1B36C4410C2B}"/>
              </a:ext>
            </a:extLst>
          </p:cNvPr>
          <p:cNvSpPr txBox="1">
            <a:spLocks/>
          </p:cNvSpPr>
          <p:nvPr/>
        </p:nvSpPr>
        <p:spPr>
          <a:xfrm>
            <a:off x="3152200" y="4106453"/>
            <a:ext cx="4918112" cy="1686616"/>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1" i="0" u="none" strike="noStrike" kern="1200" cap="none" spc="0" normalizeH="0" baseline="0" noProof="0">
                <a:ln>
                  <a:noFill/>
                </a:ln>
                <a:effectLst/>
                <a:uLnTx/>
                <a:uFillTx/>
                <a:latin typeface="+mj-lt"/>
                <a:ea typeface="+mn-ea"/>
                <a:cs typeface="Segoe UI" panose="020B0502040204020203" pitchFamily="34" charset="0"/>
              </a:rPr>
              <a:t>Finance</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0" cap="none" spc="0" normalizeH="0" baseline="0" noProof="0">
                <a:ln>
                  <a:noFill/>
                </a:ln>
                <a:solidFill>
                  <a:srgbClr val="374151"/>
                </a:solidFill>
                <a:effectLst/>
                <a:uLnTx/>
                <a:uFillTx/>
                <a:ea typeface="Times New Roman" panose="02020603050405020304" pitchFamily="18" charset="0"/>
                <a:cs typeface="Times New Roman" panose="02020603050405020304" pitchFamily="18" charset="0"/>
              </a:rPr>
              <a:t>Connect sales, inventory, pipeline, and cost data from different channels to uncover patterns that optimize the profit and revenue from sales </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0" cap="none" spc="0" normalizeH="0" baseline="0" noProof="0">
                <a:ln>
                  <a:noFill/>
                </a:ln>
                <a:solidFill>
                  <a:srgbClr val="374151"/>
                </a:solidFill>
                <a:effectLst/>
                <a:uLnTx/>
                <a:uFillTx/>
                <a:ea typeface="Times New Roman" panose="02020603050405020304" pitchFamily="18" charset="0"/>
                <a:cs typeface="Times New Roman" panose="02020603050405020304" pitchFamily="18" charset="0"/>
              </a:rPr>
              <a:t>Build AI and ML models that can be used across different datasets to drive more efficient work, determining project profitability and sharing it with interactive visuals</a:t>
            </a:r>
            <a:endParaRPr kumimoji="0" lang="en-US" sz="1400" b="1" i="0" u="none" strike="noStrike" kern="1200" cap="none" spc="0" normalizeH="0" baseline="0" noProof="0">
              <a:ln>
                <a:noFill/>
              </a:ln>
              <a:solidFill>
                <a:srgbClr val="001919"/>
              </a:solidFill>
              <a:effectLst/>
              <a:uLnTx/>
              <a:uFillTx/>
              <a:ea typeface="+mn-ea"/>
              <a:cs typeface="Segoe UI" panose="020B0502040204020203" pitchFamily="34" charset="0"/>
            </a:endParaRPr>
          </a:p>
        </p:txBody>
      </p:sp>
      <p:grpSp>
        <p:nvGrpSpPr>
          <p:cNvPr id="33" name="Group 32" descr="Finance Logo">
            <a:extLst>
              <a:ext uri="{FF2B5EF4-FFF2-40B4-BE49-F238E27FC236}">
                <a16:creationId xmlns:a16="http://schemas.microsoft.com/office/drawing/2014/main" id="{1F9FD712-B518-9580-6D8C-6B6F8E67BBE2}"/>
              </a:ext>
            </a:extLst>
          </p:cNvPr>
          <p:cNvGrpSpPr/>
          <p:nvPr/>
        </p:nvGrpSpPr>
        <p:grpSpPr>
          <a:xfrm>
            <a:off x="2106039" y="4618379"/>
            <a:ext cx="927707" cy="927707"/>
            <a:chOff x="3842194" y="3318463"/>
            <a:chExt cx="1069885" cy="1069885"/>
          </a:xfrm>
        </p:grpSpPr>
        <p:sp>
          <p:nvSpPr>
            <p:cNvPr id="34" name="Oval 33">
              <a:extLst>
                <a:ext uri="{FF2B5EF4-FFF2-40B4-BE49-F238E27FC236}">
                  <a16:creationId xmlns:a16="http://schemas.microsoft.com/office/drawing/2014/main" id="{DC55AE15-D735-591E-E67B-C49D9D4D5F24}"/>
                </a:ext>
              </a:extLst>
            </p:cNvPr>
            <p:cNvSpPr/>
            <p:nvPr/>
          </p:nvSpPr>
          <p:spPr>
            <a:xfrm>
              <a:off x="3842194" y="3318463"/>
              <a:ext cx="1069885" cy="1069885"/>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7057EDC8-E3AD-D9AF-19F0-910108D5765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080267" y="3556536"/>
              <a:ext cx="593740" cy="593740"/>
            </a:xfrm>
            <a:prstGeom prst="rect">
              <a:avLst/>
            </a:prstGeom>
            <a:effectLst>
              <a:outerShdw blurRad="228600" dist="38100" dir="2700000" algn="tl" rotWithShape="0">
                <a:prstClr val="black">
                  <a:alpha val="20000"/>
                </a:prstClr>
              </a:outerShdw>
            </a:effectLst>
          </p:spPr>
        </p:pic>
      </p:grpSp>
      <p:sp>
        <p:nvSpPr>
          <p:cNvPr id="2" name="Slide Number Placeholder 1">
            <a:extLst>
              <a:ext uri="{FF2B5EF4-FFF2-40B4-BE49-F238E27FC236}">
                <a16:creationId xmlns:a16="http://schemas.microsoft.com/office/drawing/2014/main" id="{B9597BA7-06D6-5E80-4B99-BC0EAB8B09B7}"/>
              </a:ext>
            </a:extLst>
          </p:cNvPr>
          <p:cNvSpPr>
            <a:spLocks noGrp="1"/>
          </p:cNvSpPr>
          <p:nvPr>
            <p:ph type="sldNum" sz="quarter" idx="10"/>
          </p:nvPr>
        </p:nvSpPr>
        <p:spPr>
          <a:xfrm>
            <a:off x="607809" y="6311900"/>
            <a:ext cx="399288" cy="365125"/>
          </a:xfrm>
        </p:spPr>
        <p:txBody>
          <a:bodyPr/>
          <a:lstStyle/>
          <a:p>
            <a:fld id="{B1356FBF-028C-F74E-A7B4-9B8ED246DD1B}" type="slidenum">
              <a:rPr lang="en-US" smtClean="0"/>
              <a:pPr/>
              <a:t>31</a:t>
            </a:fld>
            <a:endParaRPr lang="en-US" dirty="0"/>
          </a:p>
        </p:txBody>
      </p:sp>
      <p:sp>
        <p:nvSpPr>
          <p:cNvPr id="3" name="Footer Placeholder 2">
            <a:extLst>
              <a:ext uri="{FF2B5EF4-FFF2-40B4-BE49-F238E27FC236}">
                <a16:creationId xmlns:a16="http://schemas.microsoft.com/office/drawing/2014/main" id="{2B5613B4-8738-FF9B-9180-2BE1E765E49B}"/>
              </a:ext>
            </a:extLst>
          </p:cNvPr>
          <p:cNvSpPr>
            <a:spLocks noGrp="1"/>
          </p:cNvSpPr>
          <p:nvPr>
            <p:ph type="ftr" sz="quarter" idx="11"/>
          </p:nvPr>
        </p:nvSpPr>
        <p:spPr>
          <a:xfrm>
            <a:off x="1007097" y="6311900"/>
            <a:ext cx="2078736" cy="365125"/>
          </a:xfrm>
        </p:spPr>
        <p:txBody>
          <a:bodyPr/>
          <a:lstStyle/>
          <a:p>
            <a:r>
              <a:rPr lang="en-US" dirty="0"/>
              <a:t>Microsoft Fabric</a:t>
            </a:r>
          </a:p>
        </p:txBody>
      </p:sp>
    </p:spTree>
    <p:extLst>
      <p:ext uri="{BB962C8B-B14F-4D97-AF65-F5344CB8AC3E}">
        <p14:creationId xmlns:p14="http://schemas.microsoft.com/office/powerpoint/2010/main" val="3800692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10FDDBF8-64B6-8846-8139-C3BC1B69F424}"/>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97905" y="-2173"/>
            <a:ext cx="8194095" cy="6860173"/>
          </a:xfrm>
          <a:prstGeom prst="rect">
            <a:avLst/>
          </a:prstGeom>
        </p:spPr>
      </p:pic>
      <p:sp>
        <p:nvSpPr>
          <p:cNvPr id="19" name="Text Placeholder 3">
            <a:extLst>
              <a:ext uri="{FF2B5EF4-FFF2-40B4-BE49-F238E27FC236}">
                <a16:creationId xmlns:a16="http://schemas.microsoft.com/office/drawing/2014/main" id="{C0B4794F-28B9-E3DE-7854-681465E20F89}"/>
              </a:ext>
            </a:extLst>
          </p:cNvPr>
          <p:cNvSpPr txBox="1">
            <a:spLocks noGrp="1"/>
          </p:cNvSpPr>
          <p:nvPr>
            <p:ph type="title" idx="4294967295"/>
          </p:nvPr>
        </p:nvSpPr>
        <p:spPr>
          <a:xfrm>
            <a:off x="635033" y="494239"/>
            <a:ext cx="7484208" cy="746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b="0" i="0" kern="1200">
                <a:solidFill>
                  <a:schemeClr val="tx1"/>
                </a:solidFill>
                <a:latin typeface="Segoe Sans Display" pitchFamily="2" charset="0"/>
                <a:ea typeface="+mj-ea"/>
                <a:cs typeface="Segoe Sans Displa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chemeClr val="tx1"/>
                </a:solidFill>
                <a:effectLst/>
                <a:uLnTx/>
                <a:uFillTx/>
                <a:latin typeface="+mj-lt"/>
                <a:ea typeface="+mn-ea"/>
                <a:cs typeface="Segoe Sans Display" pitchFamily="2" charset="0"/>
              </a:rPr>
              <a:t>CPG scenario: Better understand your customers  and close more deals</a:t>
            </a:r>
          </a:p>
        </p:txBody>
      </p:sp>
      <p:pic>
        <p:nvPicPr>
          <p:cNvPr id="20" name="Picture 19" descr="Image of a credit card being tapped on a credit card reader">
            <a:extLst>
              <a:ext uri="{FF2B5EF4-FFF2-40B4-BE49-F238E27FC236}">
                <a16:creationId xmlns:a16="http://schemas.microsoft.com/office/drawing/2014/main" id="{72D9C8A0-E841-8D68-8CDE-343AC430FC4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684904" y="0"/>
            <a:ext cx="3507096" cy="6858000"/>
          </a:xfrm>
          <a:prstGeom prst="rect">
            <a:avLst/>
          </a:prstGeom>
        </p:spPr>
      </p:pic>
      <p:cxnSp>
        <p:nvCxnSpPr>
          <p:cNvPr id="21" name="Straight Connector 20">
            <a:extLst>
              <a:ext uri="{FF2B5EF4-FFF2-40B4-BE49-F238E27FC236}">
                <a16:creationId xmlns:a16="http://schemas.microsoft.com/office/drawing/2014/main" id="{3EB70B71-0C57-23DC-C42E-D221FC8D71EE}"/>
              </a:ext>
              <a:ext uri="{C183D7F6-B498-43B3-948B-1728B52AA6E4}">
                <adec:decorative xmlns:adec="http://schemas.microsoft.com/office/drawing/2017/decorative" val="1"/>
              </a:ext>
            </a:extLst>
          </p:cNvPr>
          <p:cNvCxnSpPr>
            <a:cxnSpLocks/>
          </p:cNvCxnSpPr>
          <p:nvPr/>
        </p:nvCxnSpPr>
        <p:spPr>
          <a:xfrm flipV="1">
            <a:off x="1477091" y="2718551"/>
            <a:ext cx="1689434" cy="336113"/>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30B221A-506D-BE09-DFB7-57D7658606E6}"/>
              </a:ext>
              <a:ext uri="{C183D7F6-B498-43B3-948B-1728B52AA6E4}">
                <adec:decorative xmlns:adec="http://schemas.microsoft.com/office/drawing/2017/decorative" val="1"/>
              </a:ext>
            </a:extLst>
          </p:cNvPr>
          <p:cNvCxnSpPr>
            <a:cxnSpLocks/>
          </p:cNvCxnSpPr>
          <p:nvPr/>
        </p:nvCxnSpPr>
        <p:spPr>
          <a:xfrm>
            <a:off x="1291654" y="3588960"/>
            <a:ext cx="950245" cy="1165279"/>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3" name="Group 22" descr="Microsoft Fabric logo">
            <a:extLst>
              <a:ext uri="{FF2B5EF4-FFF2-40B4-BE49-F238E27FC236}">
                <a16:creationId xmlns:a16="http://schemas.microsoft.com/office/drawing/2014/main" id="{A81EE53E-6AC4-DDFC-F4C7-937C2C1731F3}"/>
              </a:ext>
            </a:extLst>
          </p:cNvPr>
          <p:cNvGrpSpPr/>
          <p:nvPr/>
        </p:nvGrpSpPr>
        <p:grpSpPr>
          <a:xfrm>
            <a:off x="254336" y="2129341"/>
            <a:ext cx="1618645" cy="1618645"/>
            <a:chOff x="3842194" y="3318463"/>
            <a:chExt cx="1069885" cy="1069885"/>
          </a:xfrm>
          <a:effectLst>
            <a:outerShdw blurRad="228600" dist="25400" dir="5400000" algn="t" rotWithShape="0">
              <a:prstClr val="black">
                <a:alpha val="20000"/>
              </a:prstClr>
            </a:outerShdw>
          </a:effectLst>
        </p:grpSpPr>
        <p:sp>
          <p:nvSpPr>
            <p:cNvPr id="24" name="Oval 23">
              <a:extLst>
                <a:ext uri="{FF2B5EF4-FFF2-40B4-BE49-F238E27FC236}">
                  <a16:creationId xmlns:a16="http://schemas.microsoft.com/office/drawing/2014/main" id="{D06AF18F-3F96-AC95-320E-D850804D540C}"/>
                </a:ext>
              </a:extLst>
            </p:cNvPr>
            <p:cNvSpPr/>
            <p:nvPr/>
          </p:nvSpPr>
          <p:spPr>
            <a:xfrm>
              <a:off x="3842194" y="3318463"/>
              <a:ext cx="1069885" cy="1069885"/>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screenshot, graphics, graphic design, design&#10;&#10;Description automatically generated">
              <a:extLst>
                <a:ext uri="{FF2B5EF4-FFF2-40B4-BE49-F238E27FC236}">
                  <a16:creationId xmlns:a16="http://schemas.microsoft.com/office/drawing/2014/main" id="{768272BF-673E-7C4D-1663-4E1EA924FD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80267" y="3556536"/>
              <a:ext cx="593740" cy="593740"/>
            </a:xfrm>
            <a:prstGeom prst="rect">
              <a:avLst/>
            </a:prstGeom>
            <a:effectLst>
              <a:outerShdw blurRad="228600" dist="38100" dir="2700000" algn="tl" rotWithShape="0">
                <a:prstClr val="black">
                  <a:alpha val="20000"/>
                </a:prstClr>
              </a:outerShdw>
            </a:effectLst>
          </p:spPr>
        </p:pic>
      </p:grpSp>
      <p:sp>
        <p:nvSpPr>
          <p:cNvPr id="26" name="Rectangle: Rounded Corners 25">
            <a:extLst>
              <a:ext uri="{FF2B5EF4-FFF2-40B4-BE49-F238E27FC236}">
                <a16:creationId xmlns:a16="http://schemas.microsoft.com/office/drawing/2014/main" id="{515D0D32-2735-8744-3D1C-F9A6D6061D3A}"/>
              </a:ext>
              <a:ext uri="{C183D7F6-B498-43B3-948B-1728B52AA6E4}">
                <adec:decorative xmlns:adec="http://schemas.microsoft.com/office/drawing/2017/decorative" val="1"/>
              </a:ext>
            </a:extLst>
          </p:cNvPr>
          <p:cNvSpPr/>
          <p:nvPr/>
        </p:nvSpPr>
        <p:spPr>
          <a:xfrm>
            <a:off x="3855720" y="1564382"/>
            <a:ext cx="5656463" cy="2007238"/>
          </a:xfrm>
          <a:prstGeom prst="roundRect">
            <a:avLst>
              <a:gd name="adj" fmla="val 10101"/>
            </a:avLst>
          </a:prstGeom>
          <a:solidFill>
            <a:srgbClr val="FFFDF9"/>
          </a:solidFill>
          <a:ln>
            <a:noFill/>
          </a:ln>
          <a:effectLst>
            <a:outerShdw blurRad="228600" dist="25400"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descr="Customer Insights logo">
            <a:extLst>
              <a:ext uri="{FF2B5EF4-FFF2-40B4-BE49-F238E27FC236}">
                <a16:creationId xmlns:a16="http://schemas.microsoft.com/office/drawing/2014/main" id="{5F2C05E9-D43B-7C3A-A124-B9E37FF0CF86}"/>
              </a:ext>
            </a:extLst>
          </p:cNvPr>
          <p:cNvGrpSpPr/>
          <p:nvPr/>
        </p:nvGrpSpPr>
        <p:grpSpPr>
          <a:xfrm>
            <a:off x="3166525" y="2195054"/>
            <a:ext cx="1046994" cy="1046994"/>
            <a:chOff x="3842194" y="3318463"/>
            <a:chExt cx="1069885" cy="1069885"/>
          </a:xfrm>
        </p:grpSpPr>
        <p:sp>
          <p:nvSpPr>
            <p:cNvPr id="28" name="Oval 27">
              <a:extLst>
                <a:ext uri="{FF2B5EF4-FFF2-40B4-BE49-F238E27FC236}">
                  <a16:creationId xmlns:a16="http://schemas.microsoft.com/office/drawing/2014/main" id="{9484197B-520E-2B73-C3F4-28C4C311A5F4}"/>
                </a:ext>
              </a:extLst>
            </p:cNvPr>
            <p:cNvSpPr/>
            <p:nvPr/>
          </p:nvSpPr>
          <p:spPr>
            <a:xfrm>
              <a:off x="3842194" y="3318463"/>
              <a:ext cx="1069885" cy="1069885"/>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87C05AD7-51CC-96C5-2641-4F57D0049C5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116251" y="3592519"/>
              <a:ext cx="521771" cy="521771"/>
            </a:xfrm>
            <a:prstGeom prst="rect">
              <a:avLst/>
            </a:prstGeom>
            <a:effectLst>
              <a:outerShdw blurRad="228600" dist="38100" dir="2700000" algn="tl" rotWithShape="0">
                <a:prstClr val="black">
                  <a:alpha val="20000"/>
                </a:prstClr>
              </a:outerShdw>
            </a:effectLst>
          </p:spPr>
        </p:pic>
      </p:grpSp>
      <p:sp>
        <p:nvSpPr>
          <p:cNvPr id="30" name="Text Placeholder 2">
            <a:extLst>
              <a:ext uri="{FF2B5EF4-FFF2-40B4-BE49-F238E27FC236}">
                <a16:creationId xmlns:a16="http://schemas.microsoft.com/office/drawing/2014/main" id="{B893D5BE-B2A0-98B0-9815-22923B0CAEAD}"/>
              </a:ext>
            </a:extLst>
          </p:cNvPr>
          <p:cNvSpPr txBox="1">
            <a:spLocks/>
          </p:cNvSpPr>
          <p:nvPr/>
        </p:nvSpPr>
        <p:spPr>
          <a:xfrm>
            <a:off x="4370422" y="1731111"/>
            <a:ext cx="4918113" cy="1686616"/>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1" i="0" u="none" strike="noStrike" kern="1200" cap="none" spc="0" normalizeH="0" baseline="0" noProof="0">
                <a:ln>
                  <a:noFill/>
                </a:ln>
                <a:effectLst/>
                <a:uLnTx/>
                <a:uFillTx/>
                <a:latin typeface="+mj-lt"/>
                <a:ea typeface="+mn-ea"/>
                <a:cs typeface="Segoe UI" panose="020B0502040204020203" pitchFamily="34" charset="0"/>
              </a:rPr>
              <a:t>Customer Insights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0" cap="none" spc="0" normalizeH="0" baseline="0" noProof="0">
                <a:ln>
                  <a:noFill/>
                </a:ln>
                <a:solidFill>
                  <a:srgbClr val="374151"/>
                </a:solidFill>
                <a:effectLst/>
                <a:uLnTx/>
                <a:uFillTx/>
                <a:ea typeface="Times New Roman" panose="02020603050405020304" pitchFamily="18" charset="0"/>
                <a:cs typeface="Times New Roman" panose="02020603050405020304" pitchFamily="18" charset="0"/>
              </a:rPr>
              <a:t>Collect real-time, cross-channel data and analyze product, region and segment level performance to develop better targeted ads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0" cap="none" spc="0" normalizeH="0" baseline="0" noProof="0">
                <a:ln>
                  <a:noFill/>
                </a:ln>
                <a:solidFill>
                  <a:srgbClr val="374151"/>
                </a:solidFill>
                <a:effectLst/>
                <a:uLnTx/>
                <a:uFillTx/>
                <a:ea typeface="Times New Roman" panose="02020603050405020304" pitchFamily="18" charset="0"/>
                <a:cs typeface="Times New Roman" panose="02020603050405020304" pitchFamily="18" charset="0"/>
              </a:rPr>
              <a:t>Track brand awareness campaign effectiveness at the individual store level by collecting and analyzing store and behavioral data</a:t>
            </a:r>
          </a:p>
        </p:txBody>
      </p:sp>
      <p:sp>
        <p:nvSpPr>
          <p:cNvPr id="31" name="Rectangle: Rounded Corners 30">
            <a:extLst>
              <a:ext uri="{FF2B5EF4-FFF2-40B4-BE49-F238E27FC236}">
                <a16:creationId xmlns:a16="http://schemas.microsoft.com/office/drawing/2014/main" id="{780A2BB2-D736-22CC-DCCE-2111165B5287}"/>
              </a:ext>
              <a:ext uri="{C183D7F6-B498-43B3-948B-1728B52AA6E4}">
                <adec:decorative xmlns:adec="http://schemas.microsoft.com/office/drawing/2017/decorative" val="1"/>
              </a:ext>
            </a:extLst>
          </p:cNvPr>
          <p:cNvSpPr/>
          <p:nvPr/>
        </p:nvSpPr>
        <p:spPr>
          <a:xfrm>
            <a:off x="2471800" y="3974976"/>
            <a:ext cx="5822161" cy="2007238"/>
          </a:xfrm>
          <a:prstGeom prst="roundRect">
            <a:avLst>
              <a:gd name="adj" fmla="val 10101"/>
            </a:avLst>
          </a:prstGeom>
          <a:solidFill>
            <a:srgbClr val="FFFDF9"/>
          </a:solidFill>
          <a:ln>
            <a:noFill/>
          </a:ln>
          <a:effectLst>
            <a:outerShdw blurRad="228600" dist="25400"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Sales logo">
            <a:extLst>
              <a:ext uri="{FF2B5EF4-FFF2-40B4-BE49-F238E27FC236}">
                <a16:creationId xmlns:a16="http://schemas.microsoft.com/office/drawing/2014/main" id="{A4DC69F8-C5A0-A95E-66E7-D2BF92D24693}"/>
              </a:ext>
            </a:extLst>
          </p:cNvPr>
          <p:cNvGrpSpPr/>
          <p:nvPr/>
        </p:nvGrpSpPr>
        <p:grpSpPr>
          <a:xfrm>
            <a:off x="2106039" y="4618379"/>
            <a:ext cx="927707" cy="927707"/>
            <a:chOff x="3842194" y="3318463"/>
            <a:chExt cx="1069885" cy="1069885"/>
          </a:xfrm>
        </p:grpSpPr>
        <p:sp>
          <p:nvSpPr>
            <p:cNvPr id="3" name="Oval 2">
              <a:extLst>
                <a:ext uri="{FF2B5EF4-FFF2-40B4-BE49-F238E27FC236}">
                  <a16:creationId xmlns:a16="http://schemas.microsoft.com/office/drawing/2014/main" id="{DC86563A-EEC7-5064-4B2B-2CEE36F22DE8}"/>
                </a:ext>
              </a:extLst>
            </p:cNvPr>
            <p:cNvSpPr/>
            <p:nvPr/>
          </p:nvSpPr>
          <p:spPr>
            <a:xfrm>
              <a:off x="3842194" y="3318463"/>
              <a:ext cx="1069885" cy="1069885"/>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BB5F127-84C0-E09A-7525-91B424AA602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080267" y="3556536"/>
              <a:ext cx="593740" cy="593740"/>
            </a:xfrm>
            <a:prstGeom prst="rect">
              <a:avLst/>
            </a:prstGeom>
            <a:effectLst>
              <a:outerShdw blurRad="228600" dist="38100" dir="2700000" algn="tl" rotWithShape="0">
                <a:prstClr val="black">
                  <a:alpha val="20000"/>
                </a:prstClr>
              </a:outerShdw>
            </a:effectLst>
          </p:spPr>
        </p:pic>
      </p:grpSp>
      <p:sp>
        <p:nvSpPr>
          <p:cNvPr id="32" name="Text Placeholder 2">
            <a:extLst>
              <a:ext uri="{FF2B5EF4-FFF2-40B4-BE49-F238E27FC236}">
                <a16:creationId xmlns:a16="http://schemas.microsoft.com/office/drawing/2014/main" id="{140B5427-7B1C-A30B-4844-1B36C4410C2B}"/>
              </a:ext>
            </a:extLst>
          </p:cNvPr>
          <p:cNvSpPr txBox="1">
            <a:spLocks/>
          </p:cNvSpPr>
          <p:nvPr/>
        </p:nvSpPr>
        <p:spPr>
          <a:xfrm>
            <a:off x="3152200" y="4106453"/>
            <a:ext cx="4918112" cy="1686616"/>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1" i="0" u="none" strike="noStrike" kern="1200" cap="none" spc="0" normalizeH="0" baseline="0" noProof="0">
                <a:ln>
                  <a:noFill/>
                </a:ln>
                <a:effectLst/>
                <a:uLnTx/>
                <a:uFillTx/>
                <a:latin typeface="+mj-lt"/>
                <a:ea typeface="+mn-ea"/>
                <a:cs typeface="Segoe UI" panose="020B0502040204020203" pitchFamily="34" charset="0"/>
              </a:rPr>
              <a:t>Sales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0" cap="none" spc="0" normalizeH="0" baseline="0" noProof="0">
                <a:ln>
                  <a:noFill/>
                </a:ln>
                <a:solidFill>
                  <a:srgbClr val="374151"/>
                </a:solidFill>
                <a:effectLst/>
                <a:uLnTx/>
                <a:uFillTx/>
                <a:ea typeface="Times New Roman" panose="02020603050405020304" pitchFamily="18" charset="0"/>
                <a:cs typeface="Times New Roman" panose="02020603050405020304" pitchFamily="18" charset="0"/>
              </a:rPr>
              <a:t>Increase deal size via market basket analysis, compiling data to discover products frequently purchased together and identify cross-sell and up-sell opportunities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400" b="0" i="0" u="none" strike="noStrike" kern="0" cap="none" spc="0" normalizeH="0" baseline="0" noProof="0">
                <a:ln>
                  <a:noFill/>
                </a:ln>
                <a:solidFill>
                  <a:srgbClr val="374151"/>
                </a:solidFill>
                <a:effectLst/>
                <a:uLnTx/>
                <a:uFillTx/>
                <a:ea typeface="Times New Roman" panose="02020603050405020304" pitchFamily="18" charset="0"/>
                <a:cs typeface="Times New Roman" panose="02020603050405020304" pitchFamily="18" charset="0"/>
              </a:rPr>
              <a:t>Tailor sales efforts to local markets, tracking individual store activity by ingesting real-time sensor data and using advanced analytics to understand sales conversion</a:t>
            </a:r>
          </a:p>
        </p:txBody>
      </p:sp>
      <p:sp>
        <p:nvSpPr>
          <p:cNvPr id="5" name="Slide Number Placeholder 1">
            <a:extLst>
              <a:ext uri="{FF2B5EF4-FFF2-40B4-BE49-F238E27FC236}">
                <a16:creationId xmlns:a16="http://schemas.microsoft.com/office/drawing/2014/main" id="{80987549-90C3-9F3B-BC6E-DDDBC940269E}"/>
              </a:ext>
            </a:extLst>
          </p:cNvPr>
          <p:cNvSpPr>
            <a:spLocks noGrp="1"/>
          </p:cNvSpPr>
          <p:nvPr>
            <p:ph type="sldNum" sz="quarter" idx="10"/>
          </p:nvPr>
        </p:nvSpPr>
        <p:spPr>
          <a:xfrm>
            <a:off x="607809" y="6311900"/>
            <a:ext cx="399288" cy="365125"/>
          </a:xfrm>
        </p:spPr>
        <p:txBody>
          <a:bodyPr/>
          <a:lstStyle/>
          <a:p>
            <a:fld id="{B1356FBF-028C-F74E-A7B4-9B8ED246DD1B}" type="slidenum">
              <a:rPr lang="en-US" smtClean="0"/>
              <a:pPr/>
              <a:t>32</a:t>
            </a:fld>
            <a:endParaRPr lang="en-US" dirty="0"/>
          </a:p>
        </p:txBody>
      </p:sp>
      <p:sp>
        <p:nvSpPr>
          <p:cNvPr id="6" name="Footer Placeholder 2">
            <a:extLst>
              <a:ext uri="{FF2B5EF4-FFF2-40B4-BE49-F238E27FC236}">
                <a16:creationId xmlns:a16="http://schemas.microsoft.com/office/drawing/2014/main" id="{307E375C-846C-CC93-8E1E-2BE5022A2567}"/>
              </a:ext>
            </a:extLst>
          </p:cNvPr>
          <p:cNvSpPr>
            <a:spLocks noGrp="1"/>
          </p:cNvSpPr>
          <p:nvPr>
            <p:ph type="ftr" sz="quarter" idx="11"/>
          </p:nvPr>
        </p:nvSpPr>
        <p:spPr>
          <a:xfrm>
            <a:off x="1007097" y="6311900"/>
            <a:ext cx="2078736" cy="365125"/>
          </a:xfrm>
        </p:spPr>
        <p:txBody>
          <a:bodyPr/>
          <a:lstStyle/>
          <a:p>
            <a:r>
              <a:rPr lang="en-US" dirty="0"/>
              <a:t>Microsoft Fabric</a:t>
            </a:r>
          </a:p>
        </p:txBody>
      </p:sp>
    </p:spTree>
    <p:extLst>
      <p:ext uri="{BB962C8B-B14F-4D97-AF65-F5344CB8AC3E}">
        <p14:creationId xmlns:p14="http://schemas.microsoft.com/office/powerpoint/2010/main" val="1185382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97210F0-D4E8-674E-8420-728FB297AE0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4336" y="635504"/>
            <a:ext cx="8430568" cy="6224964"/>
          </a:xfrm>
          <a:prstGeom prst="rect">
            <a:avLst/>
          </a:prstGeom>
        </p:spPr>
      </p:pic>
      <p:cxnSp>
        <p:nvCxnSpPr>
          <p:cNvPr id="8" name="Straight Connector 7">
            <a:extLst>
              <a:ext uri="{FF2B5EF4-FFF2-40B4-BE49-F238E27FC236}">
                <a16:creationId xmlns:a16="http://schemas.microsoft.com/office/drawing/2014/main" id="{8296F064-2EE2-D4B4-3B23-0F01998ECD0E}"/>
              </a:ext>
              <a:ext uri="{C183D7F6-B498-43B3-948B-1728B52AA6E4}">
                <adec:decorative xmlns:adec="http://schemas.microsoft.com/office/drawing/2017/decorative" val="1"/>
              </a:ext>
            </a:extLst>
          </p:cNvPr>
          <p:cNvCxnSpPr>
            <a:cxnSpLocks/>
          </p:cNvCxnSpPr>
          <p:nvPr/>
        </p:nvCxnSpPr>
        <p:spPr>
          <a:xfrm>
            <a:off x="1138957" y="2878428"/>
            <a:ext cx="1872046" cy="71766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xt Placeholder 3">
            <a:extLst>
              <a:ext uri="{FF2B5EF4-FFF2-40B4-BE49-F238E27FC236}">
                <a16:creationId xmlns:a16="http://schemas.microsoft.com/office/drawing/2014/main" id="{C0B4794F-28B9-E3DE-7854-681465E20F89}"/>
              </a:ext>
            </a:extLst>
          </p:cNvPr>
          <p:cNvSpPr txBox="1">
            <a:spLocks noGrp="1"/>
          </p:cNvSpPr>
          <p:nvPr>
            <p:ph type="title" idx="4294967295"/>
          </p:nvPr>
        </p:nvSpPr>
        <p:spPr>
          <a:xfrm>
            <a:off x="635033" y="494239"/>
            <a:ext cx="7484208" cy="7467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b="0" i="0" kern="1200">
                <a:solidFill>
                  <a:schemeClr val="tx1"/>
                </a:solidFill>
                <a:latin typeface="Segoe Sans Display" pitchFamily="2" charset="0"/>
                <a:ea typeface="+mj-ea"/>
                <a:cs typeface="Segoe Sans Displa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chemeClr val="tx1"/>
                </a:solidFill>
                <a:effectLst/>
                <a:uLnTx/>
                <a:uFillTx/>
                <a:latin typeface="+mj-lt"/>
                <a:ea typeface="+mn-ea"/>
                <a:cs typeface="Segoe Sans Display" pitchFamily="2" charset="0"/>
              </a:rPr>
              <a:t>CPG scenario: Increase employee efficiency and create long-lasting customer experiences</a:t>
            </a:r>
          </a:p>
        </p:txBody>
      </p:sp>
      <p:pic>
        <p:nvPicPr>
          <p:cNvPr id="20" name="Picture 19" descr="Picture of a man looking at his smart phone">
            <a:extLst>
              <a:ext uri="{FF2B5EF4-FFF2-40B4-BE49-F238E27FC236}">
                <a16:creationId xmlns:a16="http://schemas.microsoft.com/office/drawing/2014/main" id="{72D9C8A0-E841-8D68-8CDE-343AC430FC4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684904" y="0"/>
            <a:ext cx="3507096" cy="6858000"/>
          </a:xfrm>
          <a:prstGeom prst="rect">
            <a:avLst/>
          </a:prstGeom>
          <a:effectLst>
            <a:outerShdw blurRad="228600" dist="25400" dir="10800000" algn="r" rotWithShape="0">
              <a:prstClr val="black">
                <a:alpha val="20000"/>
              </a:prstClr>
            </a:outerShdw>
          </a:effectLst>
        </p:spPr>
      </p:pic>
      <p:grpSp>
        <p:nvGrpSpPr>
          <p:cNvPr id="23" name="Group 22" descr="Microsoft Fabric logo">
            <a:extLst>
              <a:ext uri="{FF2B5EF4-FFF2-40B4-BE49-F238E27FC236}">
                <a16:creationId xmlns:a16="http://schemas.microsoft.com/office/drawing/2014/main" id="{A81EE53E-6AC4-DDFC-F4C7-937C2C1731F3}"/>
              </a:ext>
            </a:extLst>
          </p:cNvPr>
          <p:cNvGrpSpPr/>
          <p:nvPr/>
        </p:nvGrpSpPr>
        <p:grpSpPr>
          <a:xfrm>
            <a:off x="254336" y="2129341"/>
            <a:ext cx="1618645" cy="1618645"/>
            <a:chOff x="3842194" y="3318463"/>
            <a:chExt cx="1069885" cy="1069885"/>
          </a:xfrm>
          <a:effectLst>
            <a:outerShdw blurRad="228600" dist="25400" dir="5400000" algn="t" rotWithShape="0">
              <a:prstClr val="black">
                <a:alpha val="20000"/>
              </a:prstClr>
            </a:outerShdw>
          </a:effectLst>
        </p:grpSpPr>
        <p:sp>
          <p:nvSpPr>
            <p:cNvPr id="24" name="Oval 23">
              <a:extLst>
                <a:ext uri="{FF2B5EF4-FFF2-40B4-BE49-F238E27FC236}">
                  <a16:creationId xmlns:a16="http://schemas.microsoft.com/office/drawing/2014/main" id="{D06AF18F-3F96-AC95-320E-D850804D540C}"/>
                </a:ext>
              </a:extLst>
            </p:cNvPr>
            <p:cNvSpPr/>
            <p:nvPr/>
          </p:nvSpPr>
          <p:spPr>
            <a:xfrm>
              <a:off x="3842194" y="3318463"/>
              <a:ext cx="1069885" cy="1069885"/>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screenshot, graphics, graphic design, design&#10;&#10;Description automatically generated">
              <a:extLst>
                <a:ext uri="{FF2B5EF4-FFF2-40B4-BE49-F238E27FC236}">
                  <a16:creationId xmlns:a16="http://schemas.microsoft.com/office/drawing/2014/main" id="{768272BF-673E-7C4D-1663-4E1EA924FD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80267" y="3556536"/>
              <a:ext cx="593740" cy="593740"/>
            </a:xfrm>
            <a:prstGeom prst="rect">
              <a:avLst/>
            </a:prstGeom>
            <a:effectLst>
              <a:outerShdw blurRad="228600" dist="38100" dir="2700000" algn="tl" rotWithShape="0">
                <a:prstClr val="black">
                  <a:alpha val="20000"/>
                </a:prstClr>
              </a:outerShdw>
            </a:effectLst>
          </p:spPr>
        </p:pic>
      </p:grpSp>
      <p:sp>
        <p:nvSpPr>
          <p:cNvPr id="3" name="Rectangle: Rounded Corners 2">
            <a:extLst>
              <a:ext uri="{FF2B5EF4-FFF2-40B4-BE49-F238E27FC236}">
                <a16:creationId xmlns:a16="http://schemas.microsoft.com/office/drawing/2014/main" id="{88D54BAC-3C14-3E78-24B2-53BAD3035FF8}"/>
              </a:ext>
              <a:ext uri="{C183D7F6-B498-43B3-948B-1728B52AA6E4}">
                <adec:decorative xmlns:adec="http://schemas.microsoft.com/office/drawing/2017/decorative" val="1"/>
              </a:ext>
            </a:extLst>
          </p:cNvPr>
          <p:cNvSpPr/>
          <p:nvPr/>
        </p:nvSpPr>
        <p:spPr>
          <a:xfrm>
            <a:off x="3247196" y="2478743"/>
            <a:ext cx="5656463" cy="2102782"/>
          </a:xfrm>
          <a:prstGeom prst="roundRect">
            <a:avLst>
              <a:gd name="adj" fmla="val 10101"/>
            </a:avLst>
          </a:prstGeom>
          <a:solidFill>
            <a:srgbClr val="FFFDF9"/>
          </a:solidFill>
          <a:ln>
            <a:noFill/>
          </a:ln>
          <a:effectLst>
            <a:outerShdw blurRad="228600" dist="25400"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descr="Customer Service logo">
            <a:extLst>
              <a:ext uri="{FF2B5EF4-FFF2-40B4-BE49-F238E27FC236}">
                <a16:creationId xmlns:a16="http://schemas.microsoft.com/office/drawing/2014/main" id="{01C6E719-E783-6EF8-909D-DBEBF6E81032}"/>
              </a:ext>
            </a:extLst>
          </p:cNvPr>
          <p:cNvGrpSpPr/>
          <p:nvPr/>
        </p:nvGrpSpPr>
        <p:grpSpPr>
          <a:xfrm>
            <a:off x="2478711" y="3085780"/>
            <a:ext cx="1046994" cy="1046994"/>
            <a:chOff x="3842194" y="3318463"/>
            <a:chExt cx="1069885" cy="1069885"/>
          </a:xfrm>
        </p:grpSpPr>
        <p:sp>
          <p:nvSpPr>
            <p:cNvPr id="6" name="Oval 5">
              <a:extLst>
                <a:ext uri="{FF2B5EF4-FFF2-40B4-BE49-F238E27FC236}">
                  <a16:creationId xmlns:a16="http://schemas.microsoft.com/office/drawing/2014/main" id="{ED3C114D-AE9F-90D7-9A31-0330167A7D72}"/>
                </a:ext>
              </a:extLst>
            </p:cNvPr>
            <p:cNvSpPr/>
            <p:nvPr/>
          </p:nvSpPr>
          <p:spPr>
            <a:xfrm>
              <a:off x="3842194" y="3318463"/>
              <a:ext cx="1069885" cy="1069885"/>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EF99ACC-9670-7864-1CBB-F4CD6BBB78C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131385" y="3607653"/>
              <a:ext cx="491501" cy="491501"/>
            </a:xfrm>
            <a:prstGeom prst="rect">
              <a:avLst/>
            </a:prstGeom>
            <a:effectLst>
              <a:outerShdw blurRad="228600" dist="38100" dir="2700000" algn="tl" rotWithShape="0">
                <a:prstClr val="black">
                  <a:alpha val="20000"/>
                </a:prstClr>
              </a:outerShdw>
            </a:effectLst>
          </p:spPr>
        </p:pic>
      </p:grpSp>
      <p:sp>
        <p:nvSpPr>
          <p:cNvPr id="4" name="Text Placeholder 2">
            <a:extLst>
              <a:ext uri="{FF2B5EF4-FFF2-40B4-BE49-F238E27FC236}">
                <a16:creationId xmlns:a16="http://schemas.microsoft.com/office/drawing/2014/main" id="{695ADD07-3FDA-9C0E-16DC-81BF7FA86C2B}"/>
              </a:ext>
            </a:extLst>
          </p:cNvPr>
          <p:cNvSpPr txBox="1">
            <a:spLocks/>
          </p:cNvSpPr>
          <p:nvPr/>
        </p:nvSpPr>
        <p:spPr>
          <a:xfrm>
            <a:off x="3761898" y="2659439"/>
            <a:ext cx="4918113" cy="1686616"/>
          </a:xfrm>
          <a:prstGeom prst="rect">
            <a:avLst/>
          </a:prstGeom>
          <a:solidFill>
            <a:srgbClr val="FFFDF9"/>
          </a:solidFill>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b="1" i="0" u="none" strike="noStrike" kern="1200" cap="none" spc="0" normalizeH="0" baseline="0" noProof="0" dirty="0">
                <a:ln>
                  <a:noFill/>
                </a:ln>
                <a:effectLst/>
                <a:uLnTx/>
                <a:uFillTx/>
                <a:latin typeface="+mj-lt"/>
                <a:ea typeface="+mn-ea"/>
                <a:cs typeface="Segoe UI" panose="020B0502040204020203" pitchFamily="34" charset="0"/>
              </a:rPr>
              <a:t>Customer Service</a:t>
            </a:r>
          </a:p>
          <a:p>
            <a:pPr>
              <a:defRPr/>
            </a:pPr>
            <a:r>
              <a:rPr kumimoji="0" lang="en-US" sz="1400" b="0" i="0" u="none" strike="noStrike" kern="0" cap="none" spc="0" normalizeH="0" baseline="0" noProof="0" dirty="0">
                <a:ln>
                  <a:noFill/>
                </a:ln>
                <a:solidFill>
                  <a:srgbClr val="374151"/>
                </a:solidFill>
                <a:effectLst/>
                <a:uLnTx/>
                <a:uFillTx/>
                <a:ea typeface="Times New Roman" panose="02020603050405020304" pitchFamily="18" charset="0"/>
                <a:cs typeface="Times New Roman" panose="02020603050405020304" pitchFamily="18" charset="0"/>
              </a:rPr>
              <a:t>Improve employee training &amp; product knowledge by providing easy-to-understand reports and real-time insights that increase productivity across channels</a:t>
            </a:r>
          </a:p>
          <a:p>
            <a:pPr>
              <a:defRPr/>
            </a:pPr>
            <a:r>
              <a:rPr kumimoji="0" lang="en-US" sz="1400" b="0" i="0" u="none" strike="noStrike" kern="0" cap="none" spc="0" normalizeH="0" baseline="0" noProof="0" dirty="0">
                <a:ln>
                  <a:noFill/>
                </a:ln>
                <a:solidFill>
                  <a:srgbClr val="374151"/>
                </a:solidFill>
                <a:effectLst/>
                <a:uLnTx/>
                <a:uFillTx/>
                <a:ea typeface="Times New Roman" panose="02020603050405020304" pitchFamily="18" charset="0"/>
                <a:cs typeface="Times New Roman" panose="02020603050405020304" pitchFamily="18" charset="0"/>
              </a:rPr>
              <a:t>Personalize customer experiences through a 360-degree view, creating a tailored and AI-assisted, omnichannel experience </a:t>
            </a:r>
          </a:p>
        </p:txBody>
      </p:sp>
      <p:sp>
        <p:nvSpPr>
          <p:cNvPr id="9" name="Slide Number Placeholder 1">
            <a:extLst>
              <a:ext uri="{FF2B5EF4-FFF2-40B4-BE49-F238E27FC236}">
                <a16:creationId xmlns:a16="http://schemas.microsoft.com/office/drawing/2014/main" id="{998568DC-92DF-A51E-09C6-82D603D4FAA4}"/>
              </a:ext>
            </a:extLst>
          </p:cNvPr>
          <p:cNvSpPr>
            <a:spLocks noGrp="1"/>
          </p:cNvSpPr>
          <p:nvPr>
            <p:ph type="sldNum" sz="quarter" idx="10"/>
          </p:nvPr>
        </p:nvSpPr>
        <p:spPr>
          <a:xfrm>
            <a:off x="607809" y="6311900"/>
            <a:ext cx="399288" cy="365125"/>
          </a:xfrm>
        </p:spPr>
        <p:txBody>
          <a:bodyPr/>
          <a:lstStyle/>
          <a:p>
            <a:fld id="{B1356FBF-028C-F74E-A7B4-9B8ED246DD1B}" type="slidenum">
              <a:rPr lang="en-US" smtClean="0"/>
              <a:pPr/>
              <a:t>33</a:t>
            </a:fld>
            <a:endParaRPr lang="en-US" dirty="0"/>
          </a:p>
        </p:txBody>
      </p:sp>
      <p:sp>
        <p:nvSpPr>
          <p:cNvPr id="10" name="Footer Placeholder 2">
            <a:extLst>
              <a:ext uri="{FF2B5EF4-FFF2-40B4-BE49-F238E27FC236}">
                <a16:creationId xmlns:a16="http://schemas.microsoft.com/office/drawing/2014/main" id="{81AF5782-D5C6-D2E5-E7FB-D722F06EEB0B}"/>
              </a:ext>
            </a:extLst>
          </p:cNvPr>
          <p:cNvSpPr>
            <a:spLocks noGrp="1"/>
          </p:cNvSpPr>
          <p:nvPr>
            <p:ph type="ftr" sz="quarter" idx="11"/>
          </p:nvPr>
        </p:nvSpPr>
        <p:spPr>
          <a:xfrm>
            <a:off x="1007097" y="6311900"/>
            <a:ext cx="2078736" cy="365125"/>
          </a:xfrm>
        </p:spPr>
        <p:txBody>
          <a:bodyPr/>
          <a:lstStyle/>
          <a:p>
            <a:r>
              <a:rPr lang="en-US" dirty="0"/>
              <a:t>Microsoft Fabric</a:t>
            </a:r>
          </a:p>
        </p:txBody>
      </p:sp>
    </p:spTree>
    <p:extLst>
      <p:ext uri="{BB962C8B-B14F-4D97-AF65-F5344CB8AC3E}">
        <p14:creationId xmlns:p14="http://schemas.microsoft.com/office/powerpoint/2010/main" val="444878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ADB97E-650D-1304-F29F-9BBEDA6A3BB2}"/>
              </a:ext>
            </a:extLst>
          </p:cNvPr>
          <p:cNvSpPr>
            <a:spLocks noGrp="1"/>
          </p:cNvSpPr>
          <p:nvPr>
            <p:ph type="title" idx="4294967295"/>
          </p:nvPr>
        </p:nvSpPr>
        <p:spPr>
          <a:xfrm>
            <a:off x="7199551" y="4038049"/>
            <a:ext cx="3917298" cy="13985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B238BA"/>
                </a:solidFill>
                <a:effectLst/>
                <a:uLnTx/>
                <a:uFillTx/>
                <a:latin typeface="Segoe Sans Display" pitchFamily="2" charset="0"/>
                <a:ea typeface="+mn-ea"/>
                <a:cs typeface="Segoe Sans Display" pitchFamily="2" charset="0"/>
              </a:rPr>
              <a:t>Integrating Fabric and Dynamics 365</a:t>
            </a:r>
          </a:p>
        </p:txBody>
      </p:sp>
    </p:spTree>
    <p:extLst>
      <p:ext uri="{BB962C8B-B14F-4D97-AF65-F5344CB8AC3E}">
        <p14:creationId xmlns:p14="http://schemas.microsoft.com/office/powerpoint/2010/main" val="1366432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99000">
              <a:schemeClr val="bg2"/>
            </a:gs>
          </a:gsLst>
          <a:lin ang="2700000" scaled="1"/>
        </a:gradFill>
        <a:effectLst/>
      </p:bgPr>
    </p:bg>
    <p:spTree>
      <p:nvGrpSpPr>
        <p:cNvPr id="1" name=""/>
        <p:cNvGrpSpPr/>
        <p:nvPr/>
      </p:nvGrpSpPr>
      <p:grpSpPr>
        <a:xfrm>
          <a:off x="0" y="0"/>
          <a:ext cx="0" cy="0"/>
          <a:chOff x="0" y="0"/>
          <a:chExt cx="0" cy="0"/>
        </a:xfrm>
      </p:grpSpPr>
      <p:sp>
        <p:nvSpPr>
          <p:cNvPr id="23" name="Parallelogram 49">
            <a:extLst>
              <a:ext uri="{FF2B5EF4-FFF2-40B4-BE49-F238E27FC236}">
                <a16:creationId xmlns:a16="http://schemas.microsoft.com/office/drawing/2014/main" id="{1282FBE3-CA9D-A418-F5DE-DAFDA7E2AE41}"/>
              </a:ext>
              <a:ext uri="{C183D7F6-B498-43B3-948B-1728B52AA6E4}">
                <adec:decorative xmlns:adec="http://schemas.microsoft.com/office/drawing/2017/decorative" val="1"/>
              </a:ext>
            </a:extLst>
          </p:cNvPr>
          <p:cNvSpPr/>
          <p:nvPr/>
        </p:nvSpPr>
        <p:spPr>
          <a:xfrm rot="10800000" flipH="1">
            <a:off x="476054" y="928748"/>
            <a:ext cx="5260261" cy="5239658"/>
          </a:xfrm>
          <a:custGeom>
            <a:avLst/>
            <a:gdLst>
              <a:gd name="connsiteX0" fmla="*/ 0 w 6411390"/>
              <a:gd name="connsiteY0" fmla="*/ 6858000 h 6858000"/>
              <a:gd name="connsiteX1" fmla="*/ 1602848 w 6411390"/>
              <a:gd name="connsiteY1" fmla="*/ 0 h 6858000"/>
              <a:gd name="connsiteX2" fmla="*/ 6411390 w 6411390"/>
              <a:gd name="connsiteY2" fmla="*/ 0 h 6858000"/>
              <a:gd name="connsiteX3" fmla="*/ 4808543 w 6411390"/>
              <a:gd name="connsiteY3" fmla="*/ 6858000 h 6858000"/>
              <a:gd name="connsiteX4" fmla="*/ 0 w 6411390"/>
              <a:gd name="connsiteY4" fmla="*/ 6858000 h 6858000"/>
              <a:gd name="connsiteX0" fmla="*/ 0 w 4972734"/>
              <a:gd name="connsiteY0" fmla="*/ 4675632 h 6858000"/>
              <a:gd name="connsiteX1" fmla="*/ 164192 w 4972734"/>
              <a:gd name="connsiteY1" fmla="*/ 0 h 6858000"/>
              <a:gd name="connsiteX2" fmla="*/ 4972734 w 4972734"/>
              <a:gd name="connsiteY2" fmla="*/ 0 h 6858000"/>
              <a:gd name="connsiteX3" fmla="*/ 3369887 w 4972734"/>
              <a:gd name="connsiteY3" fmla="*/ 6858000 h 6858000"/>
              <a:gd name="connsiteX4" fmla="*/ 0 w 4972734"/>
              <a:gd name="connsiteY4" fmla="*/ 4675632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734" h="6858000">
                <a:moveTo>
                  <a:pt x="0" y="4675632"/>
                </a:moveTo>
                <a:lnTo>
                  <a:pt x="164192" y="0"/>
                </a:lnTo>
                <a:lnTo>
                  <a:pt x="4972734" y="0"/>
                </a:lnTo>
                <a:lnTo>
                  <a:pt x="3369887" y="6858000"/>
                </a:lnTo>
                <a:lnTo>
                  <a:pt x="0" y="4675632"/>
                </a:lnTo>
                <a:close/>
              </a:path>
            </a:pathLst>
          </a:custGeom>
          <a:gradFill flip="none" rotWithShape="1">
            <a:gsLst>
              <a:gs pos="0">
                <a:schemeClr val="accent4">
                  <a:lumMod val="20000"/>
                  <a:lumOff val="80000"/>
                </a:schemeClr>
              </a:gs>
              <a:gs pos="33000">
                <a:schemeClr val="bg2"/>
              </a:gs>
            </a:gsLst>
            <a:lin ang="0" scaled="1"/>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lIns="144780" tIns="144780" rIns="144780" bIns="144780" rtlCol="0" anchor="t" anchorCtr="0"/>
          <a:lstStyle/>
          <a:p>
            <a:pPr defTabSz="761970"/>
            <a:endParaRPr lang="en-US" sz="833">
              <a:solidFill>
                <a:srgbClr val="FFFF00"/>
              </a:solidFill>
              <a:latin typeface="Segoe UI" panose="020B0502040204020203" pitchFamily="34" charset="0"/>
              <a:cs typeface="Segoe UI" panose="020B0502040204020203" pitchFamily="34" charset="0"/>
            </a:endParaRPr>
          </a:p>
        </p:txBody>
      </p:sp>
      <p:sp>
        <p:nvSpPr>
          <p:cNvPr id="22" name="Parallelogram 49">
            <a:extLst>
              <a:ext uri="{FF2B5EF4-FFF2-40B4-BE49-F238E27FC236}">
                <a16:creationId xmlns:a16="http://schemas.microsoft.com/office/drawing/2014/main" id="{1CD75587-216F-FBD0-E03A-1D37362B4B6A}"/>
              </a:ext>
              <a:ext uri="{C183D7F6-B498-43B3-948B-1728B52AA6E4}">
                <adec:decorative xmlns:adec="http://schemas.microsoft.com/office/drawing/2017/decorative" val="1"/>
              </a:ext>
            </a:extLst>
          </p:cNvPr>
          <p:cNvSpPr/>
          <p:nvPr/>
        </p:nvSpPr>
        <p:spPr>
          <a:xfrm rot="10800000">
            <a:off x="6638117" y="1240587"/>
            <a:ext cx="5260261" cy="5239658"/>
          </a:xfrm>
          <a:custGeom>
            <a:avLst/>
            <a:gdLst>
              <a:gd name="connsiteX0" fmla="*/ 0 w 6411390"/>
              <a:gd name="connsiteY0" fmla="*/ 6858000 h 6858000"/>
              <a:gd name="connsiteX1" fmla="*/ 1602848 w 6411390"/>
              <a:gd name="connsiteY1" fmla="*/ 0 h 6858000"/>
              <a:gd name="connsiteX2" fmla="*/ 6411390 w 6411390"/>
              <a:gd name="connsiteY2" fmla="*/ 0 h 6858000"/>
              <a:gd name="connsiteX3" fmla="*/ 4808543 w 6411390"/>
              <a:gd name="connsiteY3" fmla="*/ 6858000 h 6858000"/>
              <a:gd name="connsiteX4" fmla="*/ 0 w 6411390"/>
              <a:gd name="connsiteY4" fmla="*/ 6858000 h 6858000"/>
              <a:gd name="connsiteX0" fmla="*/ 0 w 4972734"/>
              <a:gd name="connsiteY0" fmla="*/ 4675632 h 6858000"/>
              <a:gd name="connsiteX1" fmla="*/ 164192 w 4972734"/>
              <a:gd name="connsiteY1" fmla="*/ 0 h 6858000"/>
              <a:gd name="connsiteX2" fmla="*/ 4972734 w 4972734"/>
              <a:gd name="connsiteY2" fmla="*/ 0 h 6858000"/>
              <a:gd name="connsiteX3" fmla="*/ 3369887 w 4972734"/>
              <a:gd name="connsiteY3" fmla="*/ 6858000 h 6858000"/>
              <a:gd name="connsiteX4" fmla="*/ 0 w 4972734"/>
              <a:gd name="connsiteY4" fmla="*/ 4675632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734" h="6858000">
                <a:moveTo>
                  <a:pt x="0" y="4675632"/>
                </a:moveTo>
                <a:lnTo>
                  <a:pt x="164192" y="0"/>
                </a:lnTo>
                <a:lnTo>
                  <a:pt x="4972734" y="0"/>
                </a:lnTo>
                <a:lnTo>
                  <a:pt x="3369887" y="6858000"/>
                </a:lnTo>
                <a:lnTo>
                  <a:pt x="0" y="4675632"/>
                </a:lnTo>
                <a:close/>
              </a:path>
            </a:pathLst>
          </a:custGeom>
          <a:gradFill flip="none" rotWithShape="1">
            <a:gsLst>
              <a:gs pos="0">
                <a:schemeClr val="accent4">
                  <a:lumMod val="20000"/>
                  <a:lumOff val="80000"/>
                </a:schemeClr>
              </a:gs>
              <a:gs pos="33000">
                <a:schemeClr val="tx2"/>
              </a:gs>
            </a:gsLst>
            <a:lin ang="0" scaled="1"/>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lIns="144780" tIns="144780" rIns="144780" bIns="144780" rtlCol="0" anchor="t" anchorCtr="0"/>
          <a:lstStyle/>
          <a:p>
            <a:pPr defTabSz="761970"/>
            <a:endParaRPr lang="en-US" sz="833">
              <a:solidFill>
                <a:srgbClr val="FFFF00"/>
              </a:solidFill>
              <a:latin typeface="Segoe UI" panose="020B0502040204020203" pitchFamily="34" charset="0"/>
              <a:cs typeface="Segoe UI" panose="020B0502040204020203" pitchFamily="34" charset="0"/>
            </a:endParaRPr>
          </a:p>
        </p:txBody>
      </p:sp>
      <p:sp>
        <p:nvSpPr>
          <p:cNvPr id="5" name="Title 24">
            <a:extLst>
              <a:ext uri="{FF2B5EF4-FFF2-40B4-BE49-F238E27FC236}">
                <a16:creationId xmlns:a16="http://schemas.microsoft.com/office/drawing/2014/main" id="{D184D4D7-0C35-51E0-454E-99E4C370BB73}"/>
              </a:ext>
            </a:extLst>
          </p:cNvPr>
          <p:cNvSpPr txBox="1">
            <a:spLocks noGrp="1"/>
          </p:cNvSpPr>
          <p:nvPr>
            <p:ph type="title" idx="4294967295"/>
          </p:nvPr>
        </p:nvSpPr>
        <p:spPr>
          <a:xfrm>
            <a:off x="607809" y="377755"/>
            <a:ext cx="10458518" cy="8863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4400" b="0" i="0" kern="1200" cap="none" spc="-50" baseline="0">
                <a:ln w="3175">
                  <a:noFill/>
                </a:ln>
                <a:solidFill>
                  <a:schemeClr val="tx1"/>
                </a:solidFill>
                <a:effectLst/>
                <a:latin typeface="+mj-lt"/>
                <a:ea typeface="+mj-ea"/>
                <a:cs typeface="+mj-cs"/>
              </a:defRPr>
            </a:lvl1p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DF9"/>
                </a:solidFill>
                <a:effectLst/>
                <a:uLnTx/>
                <a:uFillTx/>
                <a:latin typeface="+mj-lt"/>
                <a:ea typeface="+mj-ea"/>
                <a:cs typeface="Segoe Sans Display" pitchFamily="2" charset="0"/>
              </a:rPr>
              <a:t>Seamless integration of intelligent business applications with unified analytics </a:t>
            </a:r>
          </a:p>
        </p:txBody>
      </p:sp>
      <p:sp>
        <p:nvSpPr>
          <p:cNvPr id="6" name="Rounded Rectangle 8">
            <a:extLst>
              <a:ext uri="{FF2B5EF4-FFF2-40B4-BE49-F238E27FC236}">
                <a16:creationId xmlns:a16="http://schemas.microsoft.com/office/drawing/2014/main" id="{BEBCE1F7-6AF5-A349-2360-E2CC5345E330}"/>
              </a:ext>
              <a:ext uri="{C183D7F6-B498-43B3-948B-1728B52AA6E4}">
                <adec:decorative xmlns:adec="http://schemas.microsoft.com/office/drawing/2017/decorative" val="1"/>
              </a:ext>
            </a:extLst>
          </p:cNvPr>
          <p:cNvSpPr/>
          <p:nvPr/>
        </p:nvSpPr>
        <p:spPr bwMode="auto">
          <a:xfrm>
            <a:off x="797729" y="1566218"/>
            <a:ext cx="10596542" cy="4288273"/>
          </a:xfrm>
          <a:prstGeom prst="roundRect">
            <a:avLst>
              <a:gd name="adj" fmla="val 3442"/>
            </a:avLst>
          </a:prstGeom>
          <a:solidFill>
            <a:srgbClr val="FFFDF9"/>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20000"/>
              </a:spcBef>
              <a:spcAft>
                <a:spcPts val="0"/>
              </a:spcAft>
              <a:buClrTx/>
              <a:buSzPct val="90000"/>
              <a:buFontTx/>
              <a:buNone/>
              <a:tabLst/>
              <a:defRPr/>
            </a:pPr>
            <a:endParaRPr kumimoji="0" lang="en-US" sz="1200" b="0" i="0" u="none" strike="noStrike" kern="1200" cap="none" spc="0" normalizeH="0" baseline="0" noProof="0">
              <a:ln>
                <a:noFill/>
              </a:ln>
              <a:gradFill>
                <a:gsLst>
                  <a:gs pos="2874">
                    <a:srgbClr val="FFFFFF"/>
                  </a:gs>
                  <a:gs pos="17978">
                    <a:srgbClr val="FFFFFF"/>
                  </a:gs>
                </a:gsLst>
                <a:lin ang="2700000" scaled="0"/>
              </a:gradFill>
              <a:effectLst/>
              <a:uLnTx/>
              <a:uFillTx/>
              <a:latin typeface="Segoe UI"/>
              <a:ea typeface="+mn-ea"/>
              <a:cs typeface="+mn-cs"/>
            </a:endParaRPr>
          </a:p>
        </p:txBody>
      </p:sp>
      <p:grpSp>
        <p:nvGrpSpPr>
          <p:cNvPr id="7" name="Group 6" descr="Dataverse icon and text">
            <a:extLst>
              <a:ext uri="{FF2B5EF4-FFF2-40B4-BE49-F238E27FC236}">
                <a16:creationId xmlns:a16="http://schemas.microsoft.com/office/drawing/2014/main" id="{6F8F1EEE-F512-FD31-BF87-9D9E3E96862D}"/>
              </a:ext>
            </a:extLst>
          </p:cNvPr>
          <p:cNvGrpSpPr/>
          <p:nvPr/>
        </p:nvGrpSpPr>
        <p:grpSpPr>
          <a:xfrm>
            <a:off x="1252246" y="1743991"/>
            <a:ext cx="2427910" cy="1760019"/>
            <a:chOff x="2246155" y="1547350"/>
            <a:chExt cx="2427910" cy="1760019"/>
          </a:xfrm>
        </p:grpSpPr>
        <p:pic>
          <p:nvPicPr>
            <p:cNvPr id="8" name="Picture 4" descr="Power BI Desktop Connecting to Dataverse - Hat Full of Data">
              <a:extLst>
                <a:ext uri="{FF2B5EF4-FFF2-40B4-BE49-F238E27FC236}">
                  <a16:creationId xmlns:a16="http://schemas.microsoft.com/office/drawing/2014/main" id="{D961D987-5CB4-3ACB-D741-1F181765C69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16065" y="1547350"/>
              <a:ext cx="1101596" cy="1149757"/>
            </a:xfrm>
            <a:prstGeom prst="rect">
              <a:avLst/>
            </a:prstGeom>
            <a:noFill/>
            <a:effectLst>
              <a:outerShdw blurRad="2286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7697E19-998E-B922-269F-4DFA310D906E}"/>
                </a:ext>
              </a:extLst>
            </p:cNvPr>
            <p:cNvSpPr txBox="1"/>
            <p:nvPr/>
          </p:nvSpPr>
          <p:spPr>
            <a:xfrm>
              <a:off x="2246155" y="2907259"/>
              <a:ext cx="2427910" cy="400110"/>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effectLst/>
                  <a:uLnTx/>
                  <a:uFillTx/>
                  <a:latin typeface="Segoe Sans Display" pitchFamily="2" charset="0"/>
                  <a:cs typeface="Segoe Sans Display" pitchFamily="2" charset="0"/>
                </a:rPr>
                <a:t>Dataverse</a:t>
              </a:r>
              <a:endParaRPr kumimoji="0" lang="en-US" sz="2000" b="0" i="0" u="none" strike="noStrike" kern="1200" cap="none" spc="0" normalizeH="0" baseline="0" noProof="0">
                <a:ln>
                  <a:noFill/>
                </a:ln>
                <a:effectLst/>
                <a:uLnTx/>
                <a:uFillTx/>
                <a:latin typeface="Segoe Sans Display" pitchFamily="2" charset="0"/>
                <a:cs typeface="Segoe Sans Display" pitchFamily="2" charset="0"/>
              </a:endParaRPr>
            </a:p>
          </p:txBody>
        </p:sp>
      </p:grpSp>
      <p:sp>
        <p:nvSpPr>
          <p:cNvPr id="10" name="TextBox 9">
            <a:extLst>
              <a:ext uri="{FF2B5EF4-FFF2-40B4-BE49-F238E27FC236}">
                <a16:creationId xmlns:a16="http://schemas.microsoft.com/office/drawing/2014/main" id="{D9E28AB0-7B08-2AE2-BCDB-300C9D678B72}"/>
              </a:ext>
            </a:extLst>
          </p:cNvPr>
          <p:cNvSpPr txBox="1"/>
          <p:nvPr/>
        </p:nvSpPr>
        <p:spPr>
          <a:xfrm>
            <a:off x="1007097" y="3714162"/>
            <a:ext cx="284576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919"/>
                </a:solidFill>
                <a:effectLst/>
                <a:uLnTx/>
                <a:uFillTx/>
                <a:latin typeface="Segoe Sans Display" pitchFamily="2" charset="0"/>
                <a:cs typeface="Segoe Sans Display" pitchFamily="2" charset="0"/>
              </a:rPr>
              <a:t>The intelligent, scalable, low-code platform that manages data and business logic across Microsoft Dynamics 365 and Microsoft Power Platform. </a:t>
            </a:r>
          </a:p>
        </p:txBody>
      </p:sp>
      <p:grpSp>
        <p:nvGrpSpPr>
          <p:cNvPr id="11" name="Group 10" descr="Microsoft Fabric icon and text">
            <a:extLst>
              <a:ext uri="{FF2B5EF4-FFF2-40B4-BE49-F238E27FC236}">
                <a16:creationId xmlns:a16="http://schemas.microsoft.com/office/drawing/2014/main" id="{BB7BC390-E78D-3A08-E787-BA2392296C30}"/>
              </a:ext>
            </a:extLst>
          </p:cNvPr>
          <p:cNvGrpSpPr/>
          <p:nvPr/>
        </p:nvGrpSpPr>
        <p:grpSpPr>
          <a:xfrm>
            <a:off x="4841513" y="1827784"/>
            <a:ext cx="2427910" cy="1676226"/>
            <a:chOff x="8275504" y="2286146"/>
            <a:chExt cx="2427910" cy="1676226"/>
          </a:xfrm>
        </p:grpSpPr>
        <p:sp>
          <p:nvSpPr>
            <p:cNvPr id="12" name="TextBox 11">
              <a:extLst>
                <a:ext uri="{FF2B5EF4-FFF2-40B4-BE49-F238E27FC236}">
                  <a16:creationId xmlns:a16="http://schemas.microsoft.com/office/drawing/2014/main" id="{F285BEE9-79A3-8496-2FA9-83D63FCA02D4}"/>
                </a:ext>
              </a:extLst>
            </p:cNvPr>
            <p:cNvSpPr txBox="1"/>
            <p:nvPr/>
          </p:nvSpPr>
          <p:spPr>
            <a:xfrm>
              <a:off x="8275504" y="3562262"/>
              <a:ext cx="2427910" cy="400110"/>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effectLst/>
                  <a:uLnTx/>
                  <a:uFillTx/>
                  <a:latin typeface="Segoe Sans Display" pitchFamily="2" charset="0"/>
                  <a:cs typeface="Segoe Sans Display" pitchFamily="2" charset="0"/>
                </a:rPr>
                <a:t>Microsoft Fabric </a:t>
              </a:r>
              <a:endParaRPr kumimoji="0" lang="en-US" sz="2000" b="0" i="0" u="none" strike="noStrike" kern="1200" cap="none" spc="0" normalizeH="0" baseline="0" noProof="0">
                <a:ln>
                  <a:noFill/>
                </a:ln>
                <a:effectLst/>
                <a:uLnTx/>
                <a:uFillTx/>
                <a:latin typeface="Segoe Sans Display" pitchFamily="2" charset="0"/>
                <a:cs typeface="Segoe Sans Display" pitchFamily="2" charset="0"/>
              </a:endParaRPr>
            </a:p>
          </p:txBody>
        </p:sp>
        <p:pic>
          <p:nvPicPr>
            <p:cNvPr id="13" name="Picture 12" descr="A picture containing screenshot, graphics, graphic design, design&#10;&#10;Description automatically generated">
              <a:extLst>
                <a:ext uri="{FF2B5EF4-FFF2-40B4-BE49-F238E27FC236}">
                  <a16:creationId xmlns:a16="http://schemas.microsoft.com/office/drawing/2014/main" id="{11C809F9-6CA4-64D7-A843-C91675404E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4817" y="2286146"/>
              <a:ext cx="970348" cy="970348"/>
            </a:xfrm>
            <a:prstGeom prst="rect">
              <a:avLst/>
            </a:prstGeom>
            <a:noFill/>
            <a:effectLst>
              <a:outerShdw blurRad="228600" dist="38100" dir="2700000" algn="tl" rotWithShape="0">
                <a:prstClr val="black">
                  <a:alpha val="20000"/>
                </a:prstClr>
              </a:outerShdw>
            </a:effectLst>
          </p:spPr>
        </p:pic>
      </p:grpSp>
      <p:sp>
        <p:nvSpPr>
          <p:cNvPr id="14" name="TextBox 13">
            <a:extLst>
              <a:ext uri="{FF2B5EF4-FFF2-40B4-BE49-F238E27FC236}">
                <a16:creationId xmlns:a16="http://schemas.microsoft.com/office/drawing/2014/main" id="{5EEE2546-994F-6002-9032-D5A25B2E5198}"/>
              </a:ext>
            </a:extLst>
          </p:cNvPr>
          <p:cNvSpPr txBox="1"/>
          <p:nvPr/>
        </p:nvSpPr>
        <p:spPr>
          <a:xfrm>
            <a:off x="4614538" y="3714162"/>
            <a:ext cx="29629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cs typeface="Segoe Sans Display" pitchFamily="2" charset="0"/>
              </a:rPr>
              <a:t>The one-stop-shop for data integration, data engineering, real-time analytics, data science, and business intelligence across all your organizational data. </a:t>
            </a:r>
            <a:endParaRPr kumimoji="0" lang="en-US" sz="1600" b="0" i="0" u="none" strike="noStrike" kern="1200" cap="none" spc="0" normalizeH="0" baseline="0" noProof="0">
              <a:ln>
                <a:noFill/>
              </a:ln>
              <a:solidFill>
                <a:srgbClr val="001919"/>
              </a:solidFill>
              <a:effectLst/>
              <a:uLnTx/>
              <a:uFillTx/>
              <a:latin typeface="Segoe Sans Display" pitchFamily="2" charset="0"/>
              <a:cs typeface="Segoe Sans Display" pitchFamily="2" charset="0"/>
            </a:endParaRPr>
          </a:p>
        </p:txBody>
      </p:sp>
      <p:grpSp>
        <p:nvGrpSpPr>
          <p:cNvPr id="15" name="Group 14" descr="Microsoft Dynamics 365 icon and text">
            <a:extLst>
              <a:ext uri="{FF2B5EF4-FFF2-40B4-BE49-F238E27FC236}">
                <a16:creationId xmlns:a16="http://schemas.microsoft.com/office/drawing/2014/main" id="{020B10A2-2364-5035-6FF8-F3175430FA2A}"/>
              </a:ext>
            </a:extLst>
          </p:cNvPr>
          <p:cNvGrpSpPr/>
          <p:nvPr/>
        </p:nvGrpSpPr>
        <p:grpSpPr>
          <a:xfrm>
            <a:off x="8465714" y="1827784"/>
            <a:ext cx="2427910" cy="1676226"/>
            <a:chOff x="8465714" y="1631143"/>
            <a:chExt cx="2427910" cy="1676226"/>
          </a:xfrm>
        </p:grpSpPr>
        <p:sp>
          <p:nvSpPr>
            <p:cNvPr id="16" name="TextBox 15">
              <a:extLst>
                <a:ext uri="{FF2B5EF4-FFF2-40B4-BE49-F238E27FC236}">
                  <a16:creationId xmlns:a16="http://schemas.microsoft.com/office/drawing/2014/main" id="{ED897AA3-0E7D-A5E7-07DB-66633E28E581}"/>
                </a:ext>
              </a:extLst>
            </p:cNvPr>
            <p:cNvSpPr txBox="1"/>
            <p:nvPr/>
          </p:nvSpPr>
          <p:spPr>
            <a:xfrm>
              <a:off x="8465714" y="2907259"/>
              <a:ext cx="2427910" cy="400110"/>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3175">
                    <a:noFill/>
                  </a:ln>
                  <a:effectLst/>
                  <a:uLnTx/>
                  <a:uFillTx/>
                  <a:latin typeface="Segoe Sans Display" pitchFamily="2" charset="0"/>
                  <a:cs typeface="Segoe Sans Display" pitchFamily="2" charset="0"/>
                </a:rPr>
                <a:t>Dynamics 365</a:t>
              </a:r>
              <a:endParaRPr kumimoji="0" lang="en-US" sz="2000" b="0" i="0" u="none" strike="noStrike" kern="1200" cap="none" spc="0" normalizeH="0" baseline="0" noProof="0">
                <a:ln>
                  <a:noFill/>
                </a:ln>
                <a:effectLst/>
                <a:uLnTx/>
                <a:uFillTx/>
                <a:latin typeface="Segoe Sans Display" pitchFamily="2" charset="0"/>
                <a:cs typeface="Segoe Sans Display" pitchFamily="2" charset="0"/>
              </a:endParaRPr>
            </a:p>
          </p:txBody>
        </p:sp>
        <p:pic>
          <p:nvPicPr>
            <p:cNvPr id="17" name="Graphic 16">
              <a:extLst>
                <a:ext uri="{FF2B5EF4-FFF2-40B4-BE49-F238E27FC236}">
                  <a16:creationId xmlns:a16="http://schemas.microsoft.com/office/drawing/2014/main" id="{BA37EB81-38DC-36D6-03DA-850E0CB203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69614" y="1631143"/>
              <a:ext cx="1115247" cy="1057356"/>
            </a:xfrm>
            <a:prstGeom prst="rect">
              <a:avLst/>
            </a:prstGeom>
            <a:effectLst/>
          </p:spPr>
        </p:pic>
      </p:grpSp>
      <p:sp>
        <p:nvSpPr>
          <p:cNvPr id="18" name="TextBox 17">
            <a:extLst>
              <a:ext uri="{FF2B5EF4-FFF2-40B4-BE49-F238E27FC236}">
                <a16:creationId xmlns:a16="http://schemas.microsoft.com/office/drawing/2014/main" id="{6825301C-4E2B-606D-455C-59970222094B}"/>
              </a:ext>
            </a:extLst>
          </p:cNvPr>
          <p:cNvSpPr txBox="1"/>
          <p:nvPr/>
        </p:nvSpPr>
        <p:spPr>
          <a:xfrm>
            <a:off x="8220565" y="3714162"/>
            <a:ext cx="284576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Sans Display" pitchFamily="2" charset="0"/>
                <a:cs typeface="Segoe Sans Display" pitchFamily="2" charset="0"/>
              </a:rPr>
              <a:t>The portfolio of intelligent business applications that delivers superior operational efficiency and enables businesses to become more agile. </a:t>
            </a:r>
          </a:p>
        </p:txBody>
      </p:sp>
      <p:sp>
        <p:nvSpPr>
          <p:cNvPr id="19" name="Title 1">
            <a:extLst>
              <a:ext uri="{FF2B5EF4-FFF2-40B4-BE49-F238E27FC236}">
                <a16:creationId xmlns:a16="http://schemas.microsoft.com/office/drawing/2014/main" id="{78F31E97-44B6-9237-498B-8634F8BF1CE6}"/>
              </a:ext>
            </a:extLst>
          </p:cNvPr>
          <p:cNvSpPr txBox="1">
            <a:spLocks/>
          </p:cNvSpPr>
          <p:nvPr/>
        </p:nvSpPr>
        <p:spPr>
          <a:xfrm>
            <a:off x="3904414" y="5530936"/>
            <a:ext cx="4383172" cy="830997"/>
          </a:xfrm>
          <a:prstGeom prst="roundRect">
            <a:avLst>
              <a:gd name="adj" fmla="val 50000"/>
            </a:avLst>
          </a:prstGeom>
          <a:solidFill>
            <a:schemeClr val="tx1"/>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fontAlgn="base">
              <a:spcBef>
                <a:spcPct val="0"/>
              </a:spcBef>
              <a:spcAft>
                <a:spcPct val="0"/>
              </a:spcAft>
              <a:defRPr sz="1400" b="1">
                <a:ln w="3175">
                  <a:noFill/>
                </a:ln>
                <a:gradFill>
                  <a:gsLst>
                    <a:gs pos="71910">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w="3175">
                  <a:noFill/>
                </a:ln>
                <a:solidFill>
                  <a:srgbClr val="FFFFFF"/>
                </a:solidFill>
                <a:effectLst/>
                <a:uLnTx/>
                <a:uFillTx/>
                <a:latin typeface="Segoe Sans Display" pitchFamily="2" charset="0"/>
                <a:cs typeface="Segoe Sans Display" pitchFamily="2" charset="0"/>
              </a:rPr>
              <a:t>Native integration</a:t>
            </a:r>
          </a:p>
        </p:txBody>
      </p:sp>
      <p:sp>
        <p:nvSpPr>
          <p:cNvPr id="20" name="Slide Number Placeholder 5">
            <a:extLst>
              <a:ext uri="{FF2B5EF4-FFF2-40B4-BE49-F238E27FC236}">
                <a16:creationId xmlns:a16="http://schemas.microsoft.com/office/drawing/2014/main" id="{4D47D665-4B72-D170-1054-4FB015955495}"/>
              </a:ext>
            </a:extLst>
          </p:cNvPr>
          <p:cNvSpPr txBox="1">
            <a:spLocks/>
          </p:cNvSpPr>
          <p:nvPr/>
        </p:nvSpPr>
        <p:spPr>
          <a:xfrm>
            <a:off x="612648" y="6311900"/>
            <a:ext cx="399288"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356FBF-028C-F74E-A7B4-9B8ED246DD1B}" type="slidenum">
              <a:rPr lang="en-US" sz="800" smtClean="0">
                <a:solidFill>
                  <a:srgbClr val="FFFFFF"/>
                </a:solidFill>
                <a:latin typeface="Segoe Sans Small Semilight" pitchFamily="2" charset="0"/>
                <a:cs typeface="Segoe Sans Small Semilight" pitchFamily="2" charset="0"/>
              </a:rPr>
              <a:pPr/>
              <a:t>35</a:t>
            </a:fld>
            <a:endParaRPr lang="en-US" sz="800">
              <a:solidFill>
                <a:srgbClr val="FFFFFF"/>
              </a:solidFill>
              <a:latin typeface="Segoe Sans Small Semilight" pitchFamily="2" charset="0"/>
              <a:cs typeface="Segoe Sans Small Semilight" pitchFamily="2" charset="0"/>
            </a:endParaRPr>
          </a:p>
        </p:txBody>
      </p:sp>
      <p:sp>
        <p:nvSpPr>
          <p:cNvPr id="21" name="Footer Placeholder 4">
            <a:extLst>
              <a:ext uri="{FF2B5EF4-FFF2-40B4-BE49-F238E27FC236}">
                <a16:creationId xmlns:a16="http://schemas.microsoft.com/office/drawing/2014/main" id="{774294D4-CF67-8668-C8EE-3FB32FFF2091}"/>
              </a:ext>
            </a:extLst>
          </p:cNvPr>
          <p:cNvSpPr txBox="1">
            <a:spLocks/>
          </p:cNvSpPr>
          <p:nvPr/>
        </p:nvSpPr>
        <p:spPr>
          <a:xfrm>
            <a:off x="1007097" y="6311900"/>
            <a:ext cx="2078736"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FFFFFF"/>
                </a:solidFill>
                <a:latin typeface="Segoe Sans Small Semilight" pitchFamily="2" charset="0"/>
                <a:cs typeface="Segoe Sans Small Semilight" pitchFamily="2" charset="0"/>
              </a:rPr>
              <a:t>Microsoft Fabric</a:t>
            </a:r>
          </a:p>
        </p:txBody>
      </p:sp>
    </p:spTree>
    <p:extLst>
      <p:ext uri="{BB962C8B-B14F-4D97-AF65-F5344CB8AC3E}">
        <p14:creationId xmlns:p14="http://schemas.microsoft.com/office/powerpoint/2010/main" val="55476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3.125E-6 -2.59259E-6 L -3.125E-6 -0.03287 " pathEditMode="relative" rAng="0" ptsTypes="AA">
                                      <p:cBhvr>
                                        <p:cTn id="9" dur="700" spd="-100000" fill="hold"/>
                                        <p:tgtEl>
                                          <p:spTgt spid="19"/>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BA75F9-7F4A-B621-04C4-4CF8499C074D}"/>
              </a:ext>
              <a:ext uri="{C183D7F6-B498-43B3-948B-1728B52AA6E4}">
                <adec:decorative xmlns:adec="http://schemas.microsoft.com/office/drawing/2017/decorative" val="1"/>
              </a:ext>
            </a:extLst>
          </p:cNvPr>
          <p:cNvSpPr/>
          <p:nvPr/>
        </p:nvSpPr>
        <p:spPr>
          <a:xfrm>
            <a:off x="0" y="0"/>
            <a:ext cx="6474385" cy="68580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7" name="Title 5">
            <a:extLst>
              <a:ext uri="{FF2B5EF4-FFF2-40B4-BE49-F238E27FC236}">
                <a16:creationId xmlns:a16="http://schemas.microsoft.com/office/drawing/2014/main" id="{F45A8EDE-201A-4194-82B5-9381B2E905C0}"/>
              </a:ext>
            </a:extLst>
          </p:cNvPr>
          <p:cNvSpPr txBox="1">
            <a:spLocks noGrp="1"/>
          </p:cNvSpPr>
          <p:nvPr>
            <p:ph type="title" idx="4294967295"/>
          </p:nvPr>
        </p:nvSpPr>
        <p:spPr>
          <a:xfrm>
            <a:off x="607809" y="1363299"/>
            <a:ext cx="5651477"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b="0" i="0" kern="1200">
                <a:solidFill>
                  <a:schemeClr val="tx1"/>
                </a:solidFill>
                <a:latin typeface="Segoe Sans Display" pitchFamily="2" charset="0"/>
                <a:ea typeface="+mj-ea"/>
                <a:cs typeface="Segoe Sans Display"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FDF9"/>
                </a:solidFill>
                <a:effectLst/>
                <a:uLnTx/>
                <a:uFillTx/>
                <a:latin typeface="+mj-lt"/>
                <a:ea typeface="+mj-ea"/>
                <a:cs typeface="Segoe UI Semibold" panose="020B0702040204020203" pitchFamily="34" charset="0"/>
              </a:rPr>
              <a:t>Dataverse makes it easy to connect Dynamics 365 to Microsoft Fabric</a:t>
            </a:r>
          </a:p>
        </p:txBody>
      </p:sp>
      <p:sp>
        <p:nvSpPr>
          <p:cNvPr id="28" name="TextBox 27">
            <a:extLst>
              <a:ext uri="{FF2B5EF4-FFF2-40B4-BE49-F238E27FC236}">
                <a16:creationId xmlns:a16="http://schemas.microsoft.com/office/drawing/2014/main" id="{BFC3CC33-F2D9-5B6D-3F9E-34EFA5D0FABD}"/>
              </a:ext>
            </a:extLst>
          </p:cNvPr>
          <p:cNvSpPr txBox="1"/>
          <p:nvPr/>
        </p:nvSpPr>
        <p:spPr>
          <a:xfrm>
            <a:off x="738785" y="2935456"/>
            <a:ext cx="5283182" cy="235038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DF9"/>
                </a:solidFill>
                <a:effectLst/>
                <a:uLnTx/>
                <a:uFillTx/>
                <a:ea typeface="+mn-ea"/>
                <a:cs typeface="Segoe UI" panose="020B0502040204020203" pitchFamily="34" charset="0"/>
              </a:rPr>
              <a:t>No Copy. No ETL.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DF9"/>
                </a:solidFill>
                <a:effectLst/>
                <a:uLnTx/>
                <a:uFillTx/>
                <a:ea typeface="+mn-ea"/>
                <a:cs typeface="Segoe UI" panose="020B0502040204020203" pitchFamily="34" charset="0"/>
              </a:rPr>
              <a:t>Direct Connection via Dataverse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DF9"/>
                </a:solidFill>
                <a:effectLst/>
                <a:uLnTx/>
                <a:uFillTx/>
                <a:ea typeface="+mn-ea"/>
                <a:cs typeface="Segoe UI" panose="020B0502040204020203" pitchFamily="34" charset="0"/>
              </a:rPr>
              <a:t>Insights democratized to all low code apps using Fabrics seven core workloads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DF9"/>
                </a:solidFill>
                <a:effectLst/>
                <a:uLnTx/>
                <a:uFillTx/>
                <a:ea typeface="+mn-ea"/>
                <a:cs typeface="Segoe UI" panose="020B0502040204020203" pitchFamily="34" charset="0"/>
              </a:rPr>
              <a:t>Makers informed by insights improves quality of applications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DF9"/>
                </a:solidFill>
                <a:effectLst/>
                <a:uLnTx/>
                <a:uFillTx/>
                <a:ea typeface="+mn-ea"/>
                <a:cs typeface="Segoe UI" panose="020B0502040204020203" pitchFamily="34" charset="0"/>
              </a:rPr>
              <a:t>Data is governed</a:t>
            </a:r>
          </a:p>
        </p:txBody>
      </p:sp>
      <p:grpSp>
        <p:nvGrpSpPr>
          <p:cNvPr id="29" name="Group 28" descr="Image of a circle representing the data loop between Microsoft Dynamics 365, Fabric, and Dataverse.">
            <a:extLst>
              <a:ext uri="{FF2B5EF4-FFF2-40B4-BE49-F238E27FC236}">
                <a16:creationId xmlns:a16="http://schemas.microsoft.com/office/drawing/2014/main" id="{2CD28104-E69A-3ED1-9B28-41661CD4FD8C}"/>
              </a:ext>
            </a:extLst>
          </p:cNvPr>
          <p:cNvGrpSpPr/>
          <p:nvPr/>
        </p:nvGrpSpPr>
        <p:grpSpPr>
          <a:xfrm>
            <a:off x="7300626" y="1619130"/>
            <a:ext cx="4509341" cy="4281494"/>
            <a:chOff x="6995407" y="1615721"/>
            <a:chExt cx="4509341" cy="4281494"/>
          </a:xfrm>
        </p:grpSpPr>
        <p:sp>
          <p:nvSpPr>
            <p:cNvPr id="30" name="Freeform: Shape 19">
              <a:extLst>
                <a:ext uri="{FF2B5EF4-FFF2-40B4-BE49-F238E27FC236}">
                  <a16:creationId xmlns:a16="http://schemas.microsoft.com/office/drawing/2014/main" id="{0FFED75F-C579-CBDD-DBF2-C02AF55D56CD}"/>
                </a:ext>
              </a:extLst>
            </p:cNvPr>
            <p:cNvSpPr/>
            <p:nvPr/>
          </p:nvSpPr>
          <p:spPr>
            <a:xfrm>
              <a:off x="7318492" y="1615721"/>
              <a:ext cx="3575010" cy="3575010"/>
            </a:xfrm>
            <a:custGeom>
              <a:avLst/>
              <a:gdLst>
                <a:gd name="connsiteX0" fmla="*/ 1265831 w 2531660"/>
                <a:gd name="connsiteY0" fmla="*/ 506105 h 2531660"/>
                <a:gd name="connsiteX1" fmla="*/ 506105 w 2531660"/>
                <a:gd name="connsiteY1" fmla="*/ 1265831 h 2531660"/>
                <a:gd name="connsiteX2" fmla="*/ 1265831 w 2531660"/>
                <a:gd name="connsiteY2" fmla="*/ 2025557 h 2531660"/>
                <a:gd name="connsiteX3" fmla="*/ 2025557 w 2531660"/>
                <a:gd name="connsiteY3" fmla="*/ 1265831 h 2531660"/>
                <a:gd name="connsiteX4" fmla="*/ 1265831 w 2531660"/>
                <a:gd name="connsiteY4" fmla="*/ 506105 h 2531660"/>
                <a:gd name="connsiteX5" fmla="*/ 1265830 w 2531660"/>
                <a:gd name="connsiteY5" fmla="*/ 0 h 2531660"/>
                <a:gd name="connsiteX6" fmla="*/ 2531660 w 2531660"/>
                <a:gd name="connsiteY6" fmla="*/ 1265830 h 2531660"/>
                <a:gd name="connsiteX7" fmla="*/ 1265830 w 2531660"/>
                <a:gd name="connsiteY7" fmla="*/ 2531660 h 2531660"/>
                <a:gd name="connsiteX8" fmla="*/ 0 w 2531660"/>
                <a:gd name="connsiteY8" fmla="*/ 1265830 h 2531660"/>
                <a:gd name="connsiteX9" fmla="*/ 1265830 w 2531660"/>
                <a:gd name="connsiteY9" fmla="*/ 0 h 253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660" h="2531660">
                  <a:moveTo>
                    <a:pt x="1265831" y="506105"/>
                  </a:moveTo>
                  <a:cubicBezTo>
                    <a:pt x="846246" y="506105"/>
                    <a:pt x="506105" y="846246"/>
                    <a:pt x="506105" y="1265831"/>
                  </a:cubicBezTo>
                  <a:cubicBezTo>
                    <a:pt x="506105" y="1685416"/>
                    <a:pt x="846246" y="2025557"/>
                    <a:pt x="1265831" y="2025557"/>
                  </a:cubicBezTo>
                  <a:cubicBezTo>
                    <a:pt x="1685416" y="2025557"/>
                    <a:pt x="2025557" y="1685416"/>
                    <a:pt x="2025557" y="1265831"/>
                  </a:cubicBezTo>
                  <a:cubicBezTo>
                    <a:pt x="2025557" y="846246"/>
                    <a:pt x="1685416" y="506105"/>
                    <a:pt x="1265831" y="506105"/>
                  </a:cubicBezTo>
                  <a:close/>
                  <a:moveTo>
                    <a:pt x="1265830" y="0"/>
                  </a:moveTo>
                  <a:cubicBezTo>
                    <a:pt x="1964929" y="0"/>
                    <a:pt x="2531660" y="566731"/>
                    <a:pt x="2531660" y="1265830"/>
                  </a:cubicBezTo>
                  <a:cubicBezTo>
                    <a:pt x="2531660" y="1964929"/>
                    <a:pt x="1964929" y="2531660"/>
                    <a:pt x="1265830" y="2531660"/>
                  </a:cubicBezTo>
                  <a:cubicBezTo>
                    <a:pt x="566731" y="2531660"/>
                    <a:pt x="0" y="1964929"/>
                    <a:pt x="0" y="1265830"/>
                  </a:cubicBezTo>
                  <a:cubicBezTo>
                    <a:pt x="0" y="566731"/>
                    <a:pt x="566731" y="0"/>
                    <a:pt x="1265830" y="0"/>
                  </a:cubicBezTo>
                  <a:close/>
                </a:path>
              </a:pathLst>
            </a:custGeom>
            <a:gradFill>
              <a:gsLst>
                <a:gs pos="0">
                  <a:schemeClr val="accent3"/>
                </a:gs>
                <a:gs pos="100000">
                  <a:schemeClr val="bg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1" name="Picture 30" descr="Arrow going around there three icons">
              <a:extLst>
                <a:ext uri="{FF2B5EF4-FFF2-40B4-BE49-F238E27FC236}">
                  <a16:creationId xmlns:a16="http://schemas.microsoft.com/office/drawing/2014/main" id="{A861DDDD-F3D1-F54A-6CD1-1431D001A607}"/>
                </a:ext>
              </a:extLst>
            </p:cNvPr>
            <p:cNvPicPr>
              <a:picLocks noChangeAspect="1"/>
            </p:cNvPicPr>
            <p:nvPr/>
          </p:nvPicPr>
          <p:blipFill>
            <a:blip r:embed="rId3">
              <a:duotone>
                <a:prstClr val="black"/>
                <a:schemeClr val="accent2">
                  <a:tint val="45000"/>
                  <a:satMod val="400000"/>
                </a:schemeClr>
              </a:duotone>
            </a:blip>
            <a:stretch>
              <a:fillRect/>
            </a:stretch>
          </p:blipFill>
          <p:spPr>
            <a:xfrm rot="10800000" flipH="1" flipV="1">
              <a:off x="8191058" y="2402429"/>
              <a:ext cx="1829878" cy="1836999"/>
            </a:xfrm>
            <a:prstGeom prst="rect">
              <a:avLst/>
            </a:prstGeom>
            <a:effectLst/>
          </p:spPr>
        </p:pic>
        <p:grpSp>
          <p:nvGrpSpPr>
            <p:cNvPr id="32" name="Group 31">
              <a:extLst>
                <a:ext uri="{FF2B5EF4-FFF2-40B4-BE49-F238E27FC236}">
                  <a16:creationId xmlns:a16="http://schemas.microsoft.com/office/drawing/2014/main" id="{D4903F7B-CBF8-3014-0674-A69BDF9FE8B1}"/>
                </a:ext>
              </a:extLst>
            </p:cNvPr>
            <p:cNvGrpSpPr/>
            <p:nvPr/>
          </p:nvGrpSpPr>
          <p:grpSpPr>
            <a:xfrm>
              <a:off x="8524410" y="4250745"/>
              <a:ext cx="1163174" cy="1163174"/>
              <a:chOff x="6920830" y="1392533"/>
              <a:chExt cx="1163174" cy="1163174"/>
            </a:xfrm>
          </p:grpSpPr>
          <p:sp>
            <p:nvSpPr>
              <p:cNvPr id="42" name="Oval 41">
                <a:extLst>
                  <a:ext uri="{FF2B5EF4-FFF2-40B4-BE49-F238E27FC236}">
                    <a16:creationId xmlns:a16="http://schemas.microsoft.com/office/drawing/2014/main" id="{B8E6D534-F68B-C1C7-556E-EDC6314E23EB}"/>
                  </a:ext>
                </a:extLst>
              </p:cNvPr>
              <p:cNvSpPr/>
              <p:nvPr/>
            </p:nvSpPr>
            <p:spPr>
              <a:xfrm>
                <a:off x="6920830" y="1392533"/>
                <a:ext cx="1163174" cy="1163174"/>
              </a:xfrm>
              <a:prstGeom prst="ellipse">
                <a:avLst/>
              </a:prstGeom>
              <a:solidFill>
                <a:srgbClr val="FFFDF9"/>
              </a:solidFill>
              <a:ln>
                <a:noFill/>
              </a:ln>
              <a:effectLst>
                <a:outerShdw blurRad="228600" dist="25400"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Icon&#10;&#10;Description automatically generated">
                <a:extLst>
                  <a:ext uri="{FF2B5EF4-FFF2-40B4-BE49-F238E27FC236}">
                    <a16:creationId xmlns:a16="http://schemas.microsoft.com/office/drawing/2014/main" id="{06FDD2A1-1175-9148-D827-1684F40FFE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86188" y="1657894"/>
                <a:ext cx="632456" cy="632452"/>
              </a:xfrm>
              <a:prstGeom prst="rect">
                <a:avLst/>
              </a:prstGeom>
              <a:effectLst/>
            </p:spPr>
          </p:pic>
        </p:grpSp>
        <p:grpSp>
          <p:nvGrpSpPr>
            <p:cNvPr id="33" name="Group 32">
              <a:extLst>
                <a:ext uri="{FF2B5EF4-FFF2-40B4-BE49-F238E27FC236}">
                  <a16:creationId xmlns:a16="http://schemas.microsoft.com/office/drawing/2014/main" id="{57B70017-9322-346F-0196-5D7DEB155D45}"/>
                </a:ext>
              </a:extLst>
            </p:cNvPr>
            <p:cNvGrpSpPr/>
            <p:nvPr/>
          </p:nvGrpSpPr>
          <p:grpSpPr>
            <a:xfrm>
              <a:off x="7152377" y="2165593"/>
              <a:ext cx="1163174" cy="1163174"/>
              <a:chOff x="6691740" y="3629939"/>
              <a:chExt cx="1163174" cy="1163174"/>
            </a:xfrm>
            <a:effectLst>
              <a:outerShdw blurRad="228600" dist="25400" dir="16200000" rotWithShape="0">
                <a:prstClr val="black">
                  <a:alpha val="20000"/>
                </a:prstClr>
              </a:outerShdw>
            </a:effectLst>
          </p:grpSpPr>
          <p:sp>
            <p:nvSpPr>
              <p:cNvPr id="40" name="Oval 39">
                <a:extLst>
                  <a:ext uri="{FF2B5EF4-FFF2-40B4-BE49-F238E27FC236}">
                    <a16:creationId xmlns:a16="http://schemas.microsoft.com/office/drawing/2014/main" id="{912EDF60-8F86-341E-2680-57CC62C6970A}"/>
                  </a:ext>
                </a:extLst>
              </p:cNvPr>
              <p:cNvSpPr/>
              <p:nvPr/>
            </p:nvSpPr>
            <p:spPr>
              <a:xfrm>
                <a:off x="6691740" y="3629939"/>
                <a:ext cx="1163174" cy="1163174"/>
              </a:xfrm>
              <a:prstGeom prst="ellipse">
                <a:avLst/>
              </a:prstGeom>
              <a:solidFill>
                <a:srgbClr val="FFFD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 descr="Power BI Desktop Connecting to Dataverse - Hat Full of Data">
                <a:extLst>
                  <a:ext uri="{FF2B5EF4-FFF2-40B4-BE49-F238E27FC236}">
                    <a16:creationId xmlns:a16="http://schemas.microsoft.com/office/drawing/2014/main" id="{66615C88-B1E3-2771-40D1-040125F1249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14447" y="3856942"/>
                <a:ext cx="691323" cy="691323"/>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EEC76DB5-40B0-9850-DA6F-5357116CB70C}"/>
                </a:ext>
              </a:extLst>
            </p:cNvPr>
            <p:cNvGrpSpPr/>
            <p:nvPr/>
          </p:nvGrpSpPr>
          <p:grpSpPr>
            <a:xfrm>
              <a:off x="9967787" y="2165593"/>
              <a:ext cx="1163174" cy="1163174"/>
              <a:chOff x="4337088" y="3629939"/>
              <a:chExt cx="1163174" cy="1163174"/>
            </a:xfrm>
            <a:effectLst>
              <a:outerShdw blurRad="228600" dist="25400" algn="l" rotWithShape="0">
                <a:prstClr val="black">
                  <a:alpha val="20000"/>
                </a:prstClr>
              </a:outerShdw>
            </a:effectLst>
          </p:grpSpPr>
          <p:sp>
            <p:nvSpPr>
              <p:cNvPr id="38" name="Oval 37">
                <a:extLst>
                  <a:ext uri="{FF2B5EF4-FFF2-40B4-BE49-F238E27FC236}">
                    <a16:creationId xmlns:a16="http://schemas.microsoft.com/office/drawing/2014/main" id="{84F14C90-DABA-C04F-A6C9-F979F71CA414}"/>
                  </a:ext>
                </a:extLst>
              </p:cNvPr>
              <p:cNvSpPr/>
              <p:nvPr/>
            </p:nvSpPr>
            <p:spPr>
              <a:xfrm>
                <a:off x="4337088" y="3629939"/>
                <a:ext cx="1163174" cy="1163174"/>
              </a:xfrm>
              <a:prstGeom prst="ellipse">
                <a:avLst/>
              </a:prstGeom>
              <a:solidFill>
                <a:srgbClr val="FFFD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a:extLst>
                  <a:ext uri="{FF2B5EF4-FFF2-40B4-BE49-F238E27FC236}">
                    <a16:creationId xmlns:a16="http://schemas.microsoft.com/office/drawing/2014/main" id="{E6047DAD-D35A-D880-29E6-A2B7BA2C4A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16488" y="3830215"/>
                <a:ext cx="804373" cy="762622"/>
              </a:xfrm>
              <a:prstGeom prst="rect">
                <a:avLst/>
              </a:prstGeom>
              <a:effectLst/>
            </p:spPr>
          </p:pic>
        </p:grpSp>
        <p:sp>
          <p:nvSpPr>
            <p:cNvPr id="35" name="TextBox 34" descr="Microsoft Fabric icon and text">
              <a:extLst>
                <a:ext uri="{FF2B5EF4-FFF2-40B4-BE49-F238E27FC236}">
                  <a16:creationId xmlns:a16="http://schemas.microsoft.com/office/drawing/2014/main" id="{E6C3EC25-8A11-72FF-06E6-4CB25568831A}"/>
                </a:ext>
              </a:extLst>
            </p:cNvPr>
            <p:cNvSpPr txBox="1"/>
            <p:nvPr/>
          </p:nvSpPr>
          <p:spPr>
            <a:xfrm>
              <a:off x="8653099" y="5435550"/>
              <a:ext cx="90579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Microsoft Fabric</a:t>
              </a:r>
            </a:p>
          </p:txBody>
        </p:sp>
        <p:sp>
          <p:nvSpPr>
            <p:cNvPr id="36" name="TextBox 35" descr="Microsoft Dataverse icon and text">
              <a:extLst>
                <a:ext uri="{FF2B5EF4-FFF2-40B4-BE49-F238E27FC236}">
                  <a16:creationId xmlns:a16="http://schemas.microsoft.com/office/drawing/2014/main" id="{0F00D418-DFD8-E78D-FED3-47FB334919D0}"/>
                </a:ext>
              </a:extLst>
            </p:cNvPr>
            <p:cNvSpPr txBox="1"/>
            <p:nvPr/>
          </p:nvSpPr>
          <p:spPr>
            <a:xfrm>
              <a:off x="6995407" y="1667269"/>
              <a:ext cx="912108"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Microsoft Dataverse</a:t>
              </a:r>
            </a:p>
          </p:txBody>
        </p:sp>
        <p:sp>
          <p:nvSpPr>
            <p:cNvPr id="37" name="TextBox 36" descr="Microsoft Power Platform icon and text">
              <a:extLst>
                <a:ext uri="{FF2B5EF4-FFF2-40B4-BE49-F238E27FC236}">
                  <a16:creationId xmlns:a16="http://schemas.microsoft.com/office/drawing/2014/main" id="{DDC81660-C279-7F8D-2974-9B22957AA762}"/>
                </a:ext>
              </a:extLst>
            </p:cNvPr>
            <p:cNvSpPr txBox="1"/>
            <p:nvPr/>
          </p:nvSpPr>
          <p:spPr>
            <a:xfrm>
              <a:off x="10282256" y="1667269"/>
              <a:ext cx="1222492"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Microsoft Dynamics 365</a:t>
              </a:r>
            </a:p>
          </p:txBody>
        </p:sp>
      </p:grpSp>
      <p:sp>
        <p:nvSpPr>
          <p:cNvPr id="2" name="Slide Number Placeholder 5">
            <a:extLst>
              <a:ext uri="{FF2B5EF4-FFF2-40B4-BE49-F238E27FC236}">
                <a16:creationId xmlns:a16="http://schemas.microsoft.com/office/drawing/2014/main" id="{63DF70D6-5889-F1D7-C5B4-5B091037EB24}"/>
              </a:ext>
            </a:extLst>
          </p:cNvPr>
          <p:cNvSpPr txBox="1">
            <a:spLocks/>
          </p:cNvSpPr>
          <p:nvPr/>
        </p:nvSpPr>
        <p:spPr>
          <a:xfrm>
            <a:off x="612648" y="6311900"/>
            <a:ext cx="399288"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356FBF-028C-F74E-A7B4-9B8ED246DD1B}" type="slidenum">
              <a:rPr lang="en-US" sz="800" smtClean="0">
                <a:solidFill>
                  <a:srgbClr val="FFFFFF"/>
                </a:solidFill>
                <a:latin typeface="Segoe Sans Small Semilight" pitchFamily="2" charset="0"/>
                <a:cs typeface="Segoe Sans Small Semilight" pitchFamily="2" charset="0"/>
              </a:rPr>
              <a:pPr/>
              <a:t>36</a:t>
            </a:fld>
            <a:endParaRPr lang="en-US" sz="800">
              <a:solidFill>
                <a:srgbClr val="FFFFFF"/>
              </a:solidFill>
              <a:latin typeface="Segoe Sans Small Semilight" pitchFamily="2" charset="0"/>
              <a:cs typeface="Segoe Sans Small Semilight" pitchFamily="2" charset="0"/>
            </a:endParaRPr>
          </a:p>
        </p:txBody>
      </p:sp>
      <p:sp>
        <p:nvSpPr>
          <p:cNvPr id="3" name="Footer Placeholder 4">
            <a:extLst>
              <a:ext uri="{FF2B5EF4-FFF2-40B4-BE49-F238E27FC236}">
                <a16:creationId xmlns:a16="http://schemas.microsoft.com/office/drawing/2014/main" id="{659AF5C3-2E23-758A-0831-1259FB6358F4}"/>
              </a:ext>
            </a:extLst>
          </p:cNvPr>
          <p:cNvSpPr txBox="1">
            <a:spLocks/>
          </p:cNvSpPr>
          <p:nvPr/>
        </p:nvSpPr>
        <p:spPr>
          <a:xfrm>
            <a:off x="1007097" y="6311900"/>
            <a:ext cx="2078736"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FFFFFF"/>
                </a:solidFill>
                <a:latin typeface="Segoe Sans Small Semilight" pitchFamily="2" charset="0"/>
                <a:cs typeface="Segoe Sans Small Semilight" pitchFamily="2" charset="0"/>
              </a:rPr>
              <a:t>Microsoft Fabric</a:t>
            </a:r>
          </a:p>
        </p:txBody>
      </p:sp>
    </p:spTree>
    <p:extLst>
      <p:ext uri="{BB962C8B-B14F-4D97-AF65-F5344CB8AC3E}">
        <p14:creationId xmlns:p14="http://schemas.microsoft.com/office/powerpoint/2010/main" val="1150118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99000">
              <a:schemeClr val="bg2"/>
            </a:gs>
          </a:gsLst>
          <a:lin ang="2700000" scaled="1"/>
        </a:gradFill>
        <a:effectLst/>
      </p:bgPr>
    </p:bg>
    <p:spTree>
      <p:nvGrpSpPr>
        <p:cNvPr id="1" name=""/>
        <p:cNvGrpSpPr/>
        <p:nvPr/>
      </p:nvGrpSpPr>
      <p:grpSpPr>
        <a:xfrm>
          <a:off x="0" y="0"/>
          <a:ext cx="0" cy="0"/>
          <a:chOff x="0" y="0"/>
          <a:chExt cx="0" cy="0"/>
        </a:xfrm>
      </p:grpSpPr>
      <p:sp>
        <p:nvSpPr>
          <p:cNvPr id="53" name="Rounded Rectangle 3">
            <a:extLst>
              <a:ext uri="{FF2B5EF4-FFF2-40B4-BE49-F238E27FC236}">
                <a16:creationId xmlns:a16="http://schemas.microsoft.com/office/drawing/2014/main" id="{83AA63DF-A564-BDCD-0817-1404B0C19EC6}"/>
              </a:ext>
              <a:ext uri="{C183D7F6-B498-43B3-948B-1728B52AA6E4}">
                <adec:decorative xmlns:adec="http://schemas.microsoft.com/office/drawing/2017/decorative" val="1"/>
              </a:ext>
            </a:extLst>
          </p:cNvPr>
          <p:cNvSpPr/>
          <p:nvPr/>
        </p:nvSpPr>
        <p:spPr bwMode="auto">
          <a:xfrm>
            <a:off x="442885" y="374115"/>
            <a:ext cx="11306231" cy="6109770"/>
          </a:xfrm>
          <a:prstGeom prst="roundRect">
            <a:avLst>
              <a:gd name="adj" fmla="val 3442"/>
            </a:avLst>
          </a:prstGeom>
          <a:solidFill>
            <a:srgbClr val="FFF8F3"/>
          </a:solidFill>
          <a:ln>
            <a:noFill/>
            <a:headEnd type="none" w="med" len="med"/>
            <a:tailEnd type="none" w="med" len="med"/>
          </a:ln>
          <a:effectLst>
            <a:outerShdw blurRad="2286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20000"/>
              </a:spcBef>
              <a:spcAft>
                <a:spcPts val="0"/>
              </a:spcAft>
              <a:buClrTx/>
              <a:buSzPct val="90000"/>
              <a:buFontTx/>
              <a:buNone/>
              <a:tabLst/>
              <a:defRPr/>
            </a:pPr>
            <a:endParaRPr kumimoji="0" lang="en-US" sz="1200" b="0" i="0" u="none" strike="noStrike" kern="1200" cap="none" spc="0" normalizeH="0" baseline="0" noProof="0">
              <a:ln>
                <a:noFill/>
              </a:ln>
              <a:gradFill>
                <a:gsLst>
                  <a:gs pos="2874">
                    <a:srgbClr val="FFFFFF"/>
                  </a:gs>
                  <a:gs pos="17978">
                    <a:srgbClr val="FFFFFF"/>
                  </a:gs>
                </a:gsLst>
                <a:lin ang="2700000" scaled="0"/>
              </a:gradFill>
              <a:effectLst/>
              <a:uLnTx/>
              <a:uFillTx/>
              <a:latin typeface="Segoe UI"/>
              <a:ea typeface="+mn-ea"/>
              <a:cs typeface="+mn-cs"/>
            </a:endParaRPr>
          </a:p>
        </p:txBody>
      </p:sp>
      <p:sp>
        <p:nvSpPr>
          <p:cNvPr id="54" name="Text Placeholder 2">
            <a:extLst>
              <a:ext uri="{FF2B5EF4-FFF2-40B4-BE49-F238E27FC236}">
                <a16:creationId xmlns:a16="http://schemas.microsoft.com/office/drawing/2014/main" id="{1FB6377B-FD5B-0B27-CF22-6DF1155A2E08}"/>
              </a:ext>
            </a:extLst>
          </p:cNvPr>
          <p:cNvSpPr txBox="1">
            <a:spLocks noGrp="1"/>
          </p:cNvSpPr>
          <p:nvPr>
            <p:ph type="title" idx="4294967295"/>
          </p:nvPr>
        </p:nvSpPr>
        <p:spPr>
          <a:xfrm>
            <a:off x="1816603" y="752087"/>
            <a:ext cx="8558794" cy="4615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j-lt"/>
                <a:ea typeface="+mn-ea"/>
                <a:cs typeface="Segoe UI" panose="020B0502040204020203" pitchFamily="34" charset="0"/>
              </a:rPr>
              <a:t>Dynamics 365 and Microsoft Fabric: Better Together</a:t>
            </a:r>
          </a:p>
        </p:txBody>
      </p:sp>
      <p:grpSp>
        <p:nvGrpSpPr>
          <p:cNvPr id="29" name="Group 28" descr="Image of a circle representing the data loop between Microsoft Dynamics 365, Fabric, and Dataverse.">
            <a:extLst>
              <a:ext uri="{FF2B5EF4-FFF2-40B4-BE49-F238E27FC236}">
                <a16:creationId xmlns:a16="http://schemas.microsoft.com/office/drawing/2014/main" id="{2CD28104-E69A-3ED1-9B28-41661CD4FD8C}"/>
              </a:ext>
            </a:extLst>
          </p:cNvPr>
          <p:cNvGrpSpPr/>
          <p:nvPr/>
        </p:nvGrpSpPr>
        <p:grpSpPr>
          <a:xfrm>
            <a:off x="4104924" y="1619130"/>
            <a:ext cx="3978584" cy="3798198"/>
            <a:chOff x="7152377" y="1615721"/>
            <a:chExt cx="3978584" cy="3798198"/>
          </a:xfrm>
        </p:grpSpPr>
        <p:sp>
          <p:nvSpPr>
            <p:cNvPr id="30" name="Freeform: Shape 19">
              <a:extLst>
                <a:ext uri="{FF2B5EF4-FFF2-40B4-BE49-F238E27FC236}">
                  <a16:creationId xmlns:a16="http://schemas.microsoft.com/office/drawing/2014/main" id="{0FFED75F-C579-CBDD-DBF2-C02AF55D56CD}"/>
                </a:ext>
              </a:extLst>
            </p:cNvPr>
            <p:cNvSpPr/>
            <p:nvPr/>
          </p:nvSpPr>
          <p:spPr>
            <a:xfrm>
              <a:off x="7318492" y="1615721"/>
              <a:ext cx="3575010" cy="3575010"/>
            </a:xfrm>
            <a:custGeom>
              <a:avLst/>
              <a:gdLst>
                <a:gd name="connsiteX0" fmla="*/ 1265831 w 2531660"/>
                <a:gd name="connsiteY0" fmla="*/ 506105 h 2531660"/>
                <a:gd name="connsiteX1" fmla="*/ 506105 w 2531660"/>
                <a:gd name="connsiteY1" fmla="*/ 1265831 h 2531660"/>
                <a:gd name="connsiteX2" fmla="*/ 1265831 w 2531660"/>
                <a:gd name="connsiteY2" fmla="*/ 2025557 h 2531660"/>
                <a:gd name="connsiteX3" fmla="*/ 2025557 w 2531660"/>
                <a:gd name="connsiteY3" fmla="*/ 1265831 h 2531660"/>
                <a:gd name="connsiteX4" fmla="*/ 1265831 w 2531660"/>
                <a:gd name="connsiteY4" fmla="*/ 506105 h 2531660"/>
                <a:gd name="connsiteX5" fmla="*/ 1265830 w 2531660"/>
                <a:gd name="connsiteY5" fmla="*/ 0 h 2531660"/>
                <a:gd name="connsiteX6" fmla="*/ 2531660 w 2531660"/>
                <a:gd name="connsiteY6" fmla="*/ 1265830 h 2531660"/>
                <a:gd name="connsiteX7" fmla="*/ 1265830 w 2531660"/>
                <a:gd name="connsiteY7" fmla="*/ 2531660 h 2531660"/>
                <a:gd name="connsiteX8" fmla="*/ 0 w 2531660"/>
                <a:gd name="connsiteY8" fmla="*/ 1265830 h 2531660"/>
                <a:gd name="connsiteX9" fmla="*/ 1265830 w 2531660"/>
                <a:gd name="connsiteY9" fmla="*/ 0 h 253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1660" h="2531660">
                  <a:moveTo>
                    <a:pt x="1265831" y="506105"/>
                  </a:moveTo>
                  <a:cubicBezTo>
                    <a:pt x="846246" y="506105"/>
                    <a:pt x="506105" y="846246"/>
                    <a:pt x="506105" y="1265831"/>
                  </a:cubicBezTo>
                  <a:cubicBezTo>
                    <a:pt x="506105" y="1685416"/>
                    <a:pt x="846246" y="2025557"/>
                    <a:pt x="1265831" y="2025557"/>
                  </a:cubicBezTo>
                  <a:cubicBezTo>
                    <a:pt x="1685416" y="2025557"/>
                    <a:pt x="2025557" y="1685416"/>
                    <a:pt x="2025557" y="1265831"/>
                  </a:cubicBezTo>
                  <a:cubicBezTo>
                    <a:pt x="2025557" y="846246"/>
                    <a:pt x="1685416" y="506105"/>
                    <a:pt x="1265831" y="506105"/>
                  </a:cubicBezTo>
                  <a:close/>
                  <a:moveTo>
                    <a:pt x="1265830" y="0"/>
                  </a:moveTo>
                  <a:cubicBezTo>
                    <a:pt x="1964929" y="0"/>
                    <a:pt x="2531660" y="566731"/>
                    <a:pt x="2531660" y="1265830"/>
                  </a:cubicBezTo>
                  <a:cubicBezTo>
                    <a:pt x="2531660" y="1964929"/>
                    <a:pt x="1964929" y="2531660"/>
                    <a:pt x="1265830" y="2531660"/>
                  </a:cubicBezTo>
                  <a:cubicBezTo>
                    <a:pt x="566731" y="2531660"/>
                    <a:pt x="0" y="1964929"/>
                    <a:pt x="0" y="1265830"/>
                  </a:cubicBezTo>
                  <a:cubicBezTo>
                    <a:pt x="0" y="566731"/>
                    <a:pt x="566731" y="0"/>
                    <a:pt x="1265830" y="0"/>
                  </a:cubicBezTo>
                  <a:close/>
                </a:path>
              </a:pathLst>
            </a:custGeom>
            <a:gradFill>
              <a:gsLst>
                <a:gs pos="0">
                  <a:schemeClr val="accent3"/>
                </a:gs>
                <a:gs pos="99000">
                  <a:schemeClr val="bg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1" name="Picture 30" descr="Arrow going around there three icons">
              <a:extLst>
                <a:ext uri="{FF2B5EF4-FFF2-40B4-BE49-F238E27FC236}">
                  <a16:creationId xmlns:a16="http://schemas.microsoft.com/office/drawing/2014/main" id="{A861DDDD-F3D1-F54A-6CD1-1431D001A607}"/>
                </a:ext>
              </a:extLst>
            </p:cNvPr>
            <p:cNvPicPr>
              <a:picLocks noChangeAspect="1"/>
            </p:cNvPicPr>
            <p:nvPr/>
          </p:nvPicPr>
          <p:blipFill>
            <a:blip r:embed="rId3">
              <a:duotone>
                <a:prstClr val="black"/>
                <a:schemeClr val="accent2">
                  <a:tint val="45000"/>
                  <a:satMod val="400000"/>
                </a:schemeClr>
              </a:duotone>
            </a:blip>
            <a:stretch>
              <a:fillRect/>
            </a:stretch>
          </p:blipFill>
          <p:spPr>
            <a:xfrm rot="10800000" flipH="1" flipV="1">
              <a:off x="8191058" y="2402429"/>
              <a:ext cx="1829878" cy="1836999"/>
            </a:xfrm>
            <a:prstGeom prst="rect">
              <a:avLst/>
            </a:prstGeom>
            <a:effectLst/>
          </p:spPr>
        </p:pic>
        <p:grpSp>
          <p:nvGrpSpPr>
            <p:cNvPr id="32" name="Group 31">
              <a:extLst>
                <a:ext uri="{FF2B5EF4-FFF2-40B4-BE49-F238E27FC236}">
                  <a16:creationId xmlns:a16="http://schemas.microsoft.com/office/drawing/2014/main" id="{D4903F7B-CBF8-3014-0674-A69BDF9FE8B1}"/>
                </a:ext>
              </a:extLst>
            </p:cNvPr>
            <p:cNvGrpSpPr/>
            <p:nvPr/>
          </p:nvGrpSpPr>
          <p:grpSpPr>
            <a:xfrm>
              <a:off x="8524410" y="4250745"/>
              <a:ext cx="1163174" cy="1163174"/>
              <a:chOff x="6920830" y="1392533"/>
              <a:chExt cx="1163174" cy="1163174"/>
            </a:xfrm>
          </p:grpSpPr>
          <p:sp>
            <p:nvSpPr>
              <p:cNvPr id="42" name="Oval 41">
                <a:extLst>
                  <a:ext uri="{FF2B5EF4-FFF2-40B4-BE49-F238E27FC236}">
                    <a16:creationId xmlns:a16="http://schemas.microsoft.com/office/drawing/2014/main" id="{B8E6D534-F68B-C1C7-556E-EDC6314E23EB}"/>
                  </a:ext>
                </a:extLst>
              </p:cNvPr>
              <p:cNvSpPr/>
              <p:nvPr/>
            </p:nvSpPr>
            <p:spPr>
              <a:xfrm>
                <a:off x="6920830" y="1392533"/>
                <a:ext cx="1163174" cy="1163174"/>
              </a:xfrm>
              <a:prstGeom prst="ellipse">
                <a:avLst/>
              </a:prstGeom>
              <a:solidFill>
                <a:srgbClr val="FFFDF9"/>
              </a:solidFill>
              <a:ln>
                <a:noFill/>
              </a:ln>
              <a:effectLst>
                <a:outerShdw blurRad="228600" dist="25400"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Icon&#10;&#10;Description automatically generated">
                <a:extLst>
                  <a:ext uri="{FF2B5EF4-FFF2-40B4-BE49-F238E27FC236}">
                    <a16:creationId xmlns:a16="http://schemas.microsoft.com/office/drawing/2014/main" id="{06FDD2A1-1175-9148-D827-1684F40FFE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86188" y="1657894"/>
                <a:ext cx="632456" cy="632452"/>
              </a:xfrm>
              <a:prstGeom prst="rect">
                <a:avLst/>
              </a:prstGeom>
              <a:effectLst/>
            </p:spPr>
          </p:pic>
        </p:grpSp>
        <p:grpSp>
          <p:nvGrpSpPr>
            <p:cNvPr id="33" name="Group 32">
              <a:extLst>
                <a:ext uri="{FF2B5EF4-FFF2-40B4-BE49-F238E27FC236}">
                  <a16:creationId xmlns:a16="http://schemas.microsoft.com/office/drawing/2014/main" id="{57B70017-9322-346F-0196-5D7DEB155D45}"/>
                </a:ext>
              </a:extLst>
            </p:cNvPr>
            <p:cNvGrpSpPr/>
            <p:nvPr/>
          </p:nvGrpSpPr>
          <p:grpSpPr>
            <a:xfrm>
              <a:off x="7152377" y="2165593"/>
              <a:ext cx="1163174" cy="1163174"/>
              <a:chOff x="6691740" y="3629939"/>
              <a:chExt cx="1163174" cy="1163174"/>
            </a:xfrm>
            <a:effectLst>
              <a:outerShdw blurRad="228600" dist="25400" dir="16200000" rotWithShape="0">
                <a:prstClr val="black">
                  <a:alpha val="20000"/>
                </a:prstClr>
              </a:outerShdw>
            </a:effectLst>
          </p:grpSpPr>
          <p:sp>
            <p:nvSpPr>
              <p:cNvPr id="40" name="Oval 39">
                <a:extLst>
                  <a:ext uri="{FF2B5EF4-FFF2-40B4-BE49-F238E27FC236}">
                    <a16:creationId xmlns:a16="http://schemas.microsoft.com/office/drawing/2014/main" id="{912EDF60-8F86-341E-2680-57CC62C6970A}"/>
                  </a:ext>
                </a:extLst>
              </p:cNvPr>
              <p:cNvSpPr/>
              <p:nvPr/>
            </p:nvSpPr>
            <p:spPr>
              <a:xfrm>
                <a:off x="6691740" y="3629939"/>
                <a:ext cx="1163174" cy="1163174"/>
              </a:xfrm>
              <a:prstGeom prst="ellipse">
                <a:avLst/>
              </a:prstGeom>
              <a:solidFill>
                <a:srgbClr val="FFFD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 descr="Power BI Desktop Connecting to Dataverse - Hat Full of Data">
                <a:extLst>
                  <a:ext uri="{FF2B5EF4-FFF2-40B4-BE49-F238E27FC236}">
                    <a16:creationId xmlns:a16="http://schemas.microsoft.com/office/drawing/2014/main" id="{66615C88-B1E3-2771-40D1-040125F1249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14447" y="3856942"/>
                <a:ext cx="691323" cy="691323"/>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EEC76DB5-40B0-9850-DA6F-5357116CB70C}"/>
                </a:ext>
              </a:extLst>
            </p:cNvPr>
            <p:cNvGrpSpPr/>
            <p:nvPr/>
          </p:nvGrpSpPr>
          <p:grpSpPr>
            <a:xfrm>
              <a:off x="9967787" y="2165593"/>
              <a:ext cx="1163174" cy="1163174"/>
              <a:chOff x="4337088" y="3629939"/>
              <a:chExt cx="1163174" cy="1163174"/>
            </a:xfrm>
            <a:effectLst>
              <a:outerShdw blurRad="228600" dist="25400" algn="l" rotWithShape="0">
                <a:prstClr val="black">
                  <a:alpha val="20000"/>
                </a:prstClr>
              </a:outerShdw>
            </a:effectLst>
          </p:grpSpPr>
          <p:sp>
            <p:nvSpPr>
              <p:cNvPr id="38" name="Oval 37">
                <a:extLst>
                  <a:ext uri="{FF2B5EF4-FFF2-40B4-BE49-F238E27FC236}">
                    <a16:creationId xmlns:a16="http://schemas.microsoft.com/office/drawing/2014/main" id="{84F14C90-DABA-C04F-A6C9-F979F71CA414}"/>
                  </a:ext>
                </a:extLst>
              </p:cNvPr>
              <p:cNvSpPr/>
              <p:nvPr/>
            </p:nvSpPr>
            <p:spPr>
              <a:xfrm>
                <a:off x="4337088" y="3629939"/>
                <a:ext cx="1163174" cy="1163174"/>
              </a:xfrm>
              <a:prstGeom prst="ellipse">
                <a:avLst/>
              </a:prstGeom>
              <a:solidFill>
                <a:srgbClr val="FFFD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a:extLst>
                  <a:ext uri="{FF2B5EF4-FFF2-40B4-BE49-F238E27FC236}">
                    <a16:creationId xmlns:a16="http://schemas.microsoft.com/office/drawing/2014/main" id="{E6047DAD-D35A-D880-29E6-A2B7BA2C4A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16488" y="3830215"/>
                <a:ext cx="804373" cy="762622"/>
              </a:xfrm>
              <a:prstGeom prst="rect">
                <a:avLst/>
              </a:prstGeom>
              <a:effectLst/>
            </p:spPr>
          </p:pic>
        </p:grpSp>
      </p:grpSp>
      <p:grpSp>
        <p:nvGrpSpPr>
          <p:cNvPr id="80" name="Group 79">
            <a:extLst>
              <a:ext uri="{FF2B5EF4-FFF2-40B4-BE49-F238E27FC236}">
                <a16:creationId xmlns:a16="http://schemas.microsoft.com/office/drawing/2014/main" id="{8F94CFAB-00B4-E1A6-96FA-877C71953507}"/>
              </a:ext>
              <a:ext uri="{C183D7F6-B498-43B3-948B-1728B52AA6E4}">
                <adec:decorative xmlns:adec="http://schemas.microsoft.com/office/drawing/2017/decorative" val="1"/>
              </a:ext>
            </a:extLst>
          </p:cNvPr>
          <p:cNvGrpSpPr/>
          <p:nvPr/>
        </p:nvGrpSpPr>
        <p:grpSpPr>
          <a:xfrm>
            <a:off x="1139239" y="3170159"/>
            <a:ext cx="3367001" cy="1032508"/>
            <a:chOff x="1139239" y="3170159"/>
            <a:chExt cx="3367001" cy="1032508"/>
          </a:xfrm>
        </p:grpSpPr>
        <p:sp>
          <p:nvSpPr>
            <p:cNvPr id="81" name="Oval 80">
              <a:extLst>
                <a:ext uri="{FF2B5EF4-FFF2-40B4-BE49-F238E27FC236}">
                  <a16:creationId xmlns:a16="http://schemas.microsoft.com/office/drawing/2014/main" id="{774DFA0A-1E03-464B-877D-68499902E37D}"/>
                </a:ext>
              </a:extLst>
            </p:cNvPr>
            <p:cNvSpPr/>
            <p:nvPr/>
          </p:nvSpPr>
          <p:spPr bwMode="auto">
            <a:xfrm>
              <a:off x="4378985" y="3170159"/>
              <a:ext cx="127255" cy="127255"/>
            </a:xfrm>
            <a:prstGeom prst="ellipse">
              <a:avLst/>
            </a:prstGeom>
            <a:solidFill>
              <a:srgbClr val="FFFFFF"/>
            </a:solidFill>
            <a:ln w="28575" cap="rnd" cmpd="sng" algn="ctr">
              <a:solidFill>
                <a:srgbClr val="117865"/>
              </a:solidFill>
              <a:prstDash val="solid"/>
              <a:round/>
              <a:headEnd type="none"/>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cxnSp>
          <p:nvCxnSpPr>
            <p:cNvPr id="82" name="Connector: Elbow 81">
              <a:extLst>
                <a:ext uri="{FF2B5EF4-FFF2-40B4-BE49-F238E27FC236}">
                  <a16:creationId xmlns:a16="http://schemas.microsoft.com/office/drawing/2014/main" id="{6FC268E5-F2D9-C2BB-6EBF-243ACCD22288}"/>
                </a:ext>
                <a:ext uri="{C183D7F6-B498-43B3-948B-1728B52AA6E4}">
                  <adec:decorative xmlns:adec="http://schemas.microsoft.com/office/drawing/2017/decorative" val="1"/>
                </a:ext>
              </a:extLst>
            </p:cNvPr>
            <p:cNvCxnSpPr>
              <a:cxnSpLocks/>
              <a:stCxn id="81" idx="4"/>
            </p:cNvCxnSpPr>
            <p:nvPr/>
          </p:nvCxnSpPr>
          <p:spPr>
            <a:xfrm rot="5400000">
              <a:off x="2338300" y="2098353"/>
              <a:ext cx="905253" cy="3303375"/>
            </a:xfrm>
            <a:prstGeom prst="bentConnector2">
              <a:avLst/>
            </a:prstGeom>
            <a:noFill/>
            <a:ln w="12700" cap="flat" cmpd="sng" algn="ctr">
              <a:solidFill>
                <a:schemeClr val="accent3"/>
              </a:solidFill>
              <a:prstDash val="dash"/>
              <a:headEnd type="none" w="lg" len="med"/>
              <a:tailEnd type="none" w="lg" len="med"/>
            </a:ln>
            <a:effectLst/>
          </p:spPr>
        </p:cxnSp>
      </p:grpSp>
      <p:sp>
        <p:nvSpPr>
          <p:cNvPr id="79" name="TextBox 78" descr="Microsoft Dataverse icon and text">
            <a:extLst>
              <a:ext uri="{FF2B5EF4-FFF2-40B4-BE49-F238E27FC236}">
                <a16:creationId xmlns:a16="http://schemas.microsoft.com/office/drawing/2014/main" id="{2C65CA3E-795D-AF0B-C7D3-1A45A411B1A3}"/>
              </a:ext>
            </a:extLst>
          </p:cNvPr>
          <p:cNvSpPr txBox="1"/>
          <p:nvPr/>
        </p:nvSpPr>
        <p:spPr>
          <a:xfrm>
            <a:off x="3936571" y="1702763"/>
            <a:ext cx="912108" cy="461665"/>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effectLst/>
                <a:uLnTx/>
                <a:uFillTx/>
                <a:latin typeface="+mj-lt"/>
                <a:cs typeface="Segoe UI" panose="020B0502040204020203" pitchFamily="34" charset="0"/>
              </a:rPr>
              <a:t>Microsoft Dataverse</a:t>
            </a:r>
          </a:p>
        </p:txBody>
      </p:sp>
      <p:sp>
        <p:nvSpPr>
          <p:cNvPr id="83" name="Text Placeholder 7">
            <a:extLst>
              <a:ext uri="{FF2B5EF4-FFF2-40B4-BE49-F238E27FC236}">
                <a16:creationId xmlns:a16="http://schemas.microsoft.com/office/drawing/2014/main" id="{C8C7989A-E411-D2C3-B936-37C980F38E75}"/>
              </a:ext>
            </a:extLst>
          </p:cNvPr>
          <p:cNvSpPr txBox="1">
            <a:spLocks/>
          </p:cNvSpPr>
          <p:nvPr/>
        </p:nvSpPr>
        <p:spPr>
          <a:xfrm>
            <a:off x="1053903" y="3004296"/>
            <a:ext cx="2867145" cy="313932"/>
          </a:xfrm>
          <a:prstGeom prst="rect">
            <a:avLst/>
          </a:prstGeom>
        </p:spPr>
        <p:txBody>
          <a:bodyPr>
            <a:sp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accent4"/>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chemeClr val="tx1"/>
                </a:solidFill>
                <a:effectLst/>
                <a:uLnTx/>
                <a:uFillTx/>
                <a:latin typeface="+mj-lt"/>
                <a:ea typeface="+mn-ea"/>
                <a:cs typeface="Segoe UI Semibold" panose="020B0702040204020203" pitchFamily="34" charset="0"/>
              </a:rPr>
              <a:t>Native integration</a:t>
            </a:r>
          </a:p>
        </p:txBody>
      </p:sp>
      <p:sp>
        <p:nvSpPr>
          <p:cNvPr id="84" name="Text Placeholder 6">
            <a:extLst>
              <a:ext uri="{FF2B5EF4-FFF2-40B4-BE49-F238E27FC236}">
                <a16:creationId xmlns:a16="http://schemas.microsoft.com/office/drawing/2014/main" id="{4D247385-B4A0-5A34-66FE-AB157020570A}"/>
              </a:ext>
            </a:extLst>
          </p:cNvPr>
          <p:cNvSpPr txBox="1">
            <a:spLocks/>
          </p:cNvSpPr>
          <p:nvPr/>
        </p:nvSpPr>
        <p:spPr>
          <a:xfrm>
            <a:off x="1053902" y="3284916"/>
            <a:ext cx="3115485" cy="830997"/>
          </a:xfrm>
          <a:prstGeom prst="rect">
            <a:avLst/>
          </a:prstGeom>
        </p:spPr>
        <p:txBody>
          <a:bodyPr>
            <a:spAutoFit/>
          </a:bodyPr>
          <a:lstStyle>
            <a:lvl1pPr marL="0" indent="0" algn="l" defTabSz="914400" rtl="0" eaLnBrk="1" latinLnBrk="0" hangingPunct="1">
              <a:lnSpc>
                <a:spcPct val="100000"/>
              </a:lnSpc>
              <a:spcBef>
                <a:spcPts val="1000"/>
              </a:spcBef>
              <a:buFontTx/>
              <a:buNone/>
              <a:defRPr sz="14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n-lt"/>
                <a:ea typeface="+mn-ea"/>
                <a:cs typeface="Segoe UI" panose="020B0502040204020203" pitchFamily="34" charset="0"/>
              </a:rPr>
              <a:t>Easy direct data integration with Dataverse means you can automatically make all your Dynamics 365 and Power Platform data available for analysis in Microsoft Fabric.</a:t>
            </a:r>
          </a:p>
        </p:txBody>
      </p:sp>
      <p:grpSp>
        <p:nvGrpSpPr>
          <p:cNvPr id="68" name="Group 67">
            <a:extLst>
              <a:ext uri="{FF2B5EF4-FFF2-40B4-BE49-F238E27FC236}">
                <a16:creationId xmlns:a16="http://schemas.microsoft.com/office/drawing/2014/main" id="{33F16747-92BC-38A7-6109-3E2940055704}"/>
              </a:ext>
              <a:ext uri="{C183D7F6-B498-43B3-948B-1728B52AA6E4}">
                <adec:decorative xmlns:adec="http://schemas.microsoft.com/office/drawing/2017/decorative" val="1"/>
              </a:ext>
            </a:extLst>
          </p:cNvPr>
          <p:cNvGrpSpPr/>
          <p:nvPr/>
        </p:nvGrpSpPr>
        <p:grpSpPr>
          <a:xfrm>
            <a:off x="7768797" y="3192967"/>
            <a:ext cx="3584057" cy="1009699"/>
            <a:chOff x="7768797" y="3192967"/>
            <a:chExt cx="3584057" cy="1009699"/>
          </a:xfrm>
        </p:grpSpPr>
        <p:sp>
          <p:nvSpPr>
            <p:cNvPr id="69" name="Oval 68">
              <a:extLst>
                <a:ext uri="{FF2B5EF4-FFF2-40B4-BE49-F238E27FC236}">
                  <a16:creationId xmlns:a16="http://schemas.microsoft.com/office/drawing/2014/main" id="{1CD9F569-139E-4051-1885-B1CE88827D4C}"/>
                </a:ext>
              </a:extLst>
            </p:cNvPr>
            <p:cNvSpPr/>
            <p:nvPr/>
          </p:nvSpPr>
          <p:spPr bwMode="auto">
            <a:xfrm>
              <a:off x="7768797" y="3192967"/>
              <a:ext cx="127255" cy="127255"/>
            </a:xfrm>
            <a:prstGeom prst="ellipse">
              <a:avLst/>
            </a:prstGeom>
            <a:solidFill>
              <a:srgbClr val="FFFFFF"/>
            </a:solidFill>
            <a:ln w="28575" cap="rnd" cmpd="sng" algn="ctr">
              <a:solidFill>
                <a:srgbClr val="117865"/>
              </a:solidFill>
              <a:prstDash val="solid"/>
              <a:round/>
              <a:headEnd type="none"/>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cxnSp>
          <p:nvCxnSpPr>
            <p:cNvPr id="70" name="Connector: Elbow 69">
              <a:extLst>
                <a:ext uri="{FF2B5EF4-FFF2-40B4-BE49-F238E27FC236}">
                  <a16:creationId xmlns:a16="http://schemas.microsoft.com/office/drawing/2014/main" id="{C4C16EFD-D0C8-1CFA-C4F5-3964FBFEAF76}"/>
                </a:ext>
              </a:extLst>
            </p:cNvPr>
            <p:cNvCxnSpPr>
              <a:cxnSpLocks/>
              <a:stCxn id="69" idx="4"/>
            </p:cNvCxnSpPr>
            <p:nvPr/>
          </p:nvCxnSpPr>
          <p:spPr>
            <a:xfrm rot="16200000" flipH="1">
              <a:off x="9151417" y="2001230"/>
              <a:ext cx="882445" cy="3520428"/>
            </a:xfrm>
            <a:prstGeom prst="bentConnector2">
              <a:avLst/>
            </a:prstGeom>
            <a:noFill/>
            <a:ln w="12700" cap="flat" cmpd="sng" algn="ctr">
              <a:solidFill>
                <a:schemeClr val="accent3"/>
              </a:solidFill>
              <a:prstDash val="dash"/>
              <a:headEnd type="none" w="lg" len="med"/>
              <a:tailEnd type="none" w="lg" len="med"/>
            </a:ln>
            <a:effectLst/>
          </p:spPr>
        </p:cxnSp>
      </p:grpSp>
      <p:sp>
        <p:nvSpPr>
          <p:cNvPr id="67" name="TextBox 66" descr="Microsoft Power Platform icon and text">
            <a:extLst>
              <a:ext uri="{FF2B5EF4-FFF2-40B4-BE49-F238E27FC236}">
                <a16:creationId xmlns:a16="http://schemas.microsoft.com/office/drawing/2014/main" id="{C399797D-AE9A-5825-6AB8-A2496C8E63ED}"/>
              </a:ext>
            </a:extLst>
          </p:cNvPr>
          <p:cNvSpPr txBox="1"/>
          <p:nvPr/>
        </p:nvSpPr>
        <p:spPr>
          <a:xfrm>
            <a:off x="7223420" y="1702763"/>
            <a:ext cx="1222492"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effectLst/>
                <a:uLnTx/>
                <a:uFillTx/>
                <a:latin typeface="+mj-lt"/>
                <a:cs typeface="Segoe UI" panose="020B0502040204020203" pitchFamily="34" charset="0"/>
              </a:rPr>
              <a:t>Microsoft Dynamics 365</a:t>
            </a:r>
          </a:p>
        </p:txBody>
      </p:sp>
      <p:sp>
        <p:nvSpPr>
          <p:cNvPr id="71" name="Text Placeholder 9">
            <a:extLst>
              <a:ext uri="{FF2B5EF4-FFF2-40B4-BE49-F238E27FC236}">
                <a16:creationId xmlns:a16="http://schemas.microsoft.com/office/drawing/2014/main" id="{0F355AED-F44F-21B9-832C-F175E0C4397D}"/>
              </a:ext>
            </a:extLst>
          </p:cNvPr>
          <p:cNvSpPr txBox="1">
            <a:spLocks/>
          </p:cNvSpPr>
          <p:nvPr/>
        </p:nvSpPr>
        <p:spPr>
          <a:xfrm>
            <a:off x="8524273" y="2770879"/>
            <a:ext cx="2933108" cy="45775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accent4"/>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600" b="0" i="0" u="none" strike="noStrike" kern="120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rPr>
              <a:t>Drive efficiencies </a:t>
            </a:r>
            <a:r>
              <a:rPr lang="en-US" sz="1600">
                <a:solidFill>
                  <a:schemeClr val="tx1"/>
                </a:solidFill>
              </a:rPr>
              <a:t>and</a:t>
            </a:r>
            <a:r>
              <a:rPr kumimoji="0" lang="en-US" sz="1600" b="0" i="0" u="none" strike="noStrike" kern="120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rPr>
              <a:t> empower </a:t>
            </a:r>
            <a:r>
              <a:rPr lang="en-US" sz="1600">
                <a:solidFill>
                  <a:schemeClr val="tx1"/>
                </a:solidFill>
              </a:rPr>
              <a:t>teams</a:t>
            </a:r>
            <a:r>
              <a:rPr kumimoji="0" lang="en-US" sz="1600" b="0" i="0" u="none" strike="noStrike" kern="120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rPr>
              <a:t> to innovate</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endParaRPr>
          </a:p>
        </p:txBody>
      </p:sp>
      <p:sp>
        <p:nvSpPr>
          <p:cNvPr id="72" name="TextBox 71">
            <a:extLst>
              <a:ext uri="{FF2B5EF4-FFF2-40B4-BE49-F238E27FC236}">
                <a16:creationId xmlns:a16="http://schemas.microsoft.com/office/drawing/2014/main" id="{CAB333A0-8A18-BD53-8430-C5A0C09FE3DB}"/>
              </a:ext>
            </a:extLst>
          </p:cNvPr>
          <p:cNvSpPr txBox="1"/>
          <p:nvPr/>
        </p:nvSpPr>
        <p:spPr>
          <a:xfrm>
            <a:off x="8524273" y="2972010"/>
            <a:ext cx="2828580" cy="1143903"/>
          </a:xfrm>
          <a:prstGeom prst="rect">
            <a:avLst/>
          </a:prstGeom>
          <a:noFill/>
        </p:spPr>
        <p:txBody>
          <a:bodyPr wrap="square">
            <a:spAutoFit/>
          </a:bodyPr>
          <a:lstStyle/>
          <a:p>
            <a:pPr marL="0" marR="0" lvl="0" indent="0" defTabSz="914400" rtl="0" eaLnBrk="1" fontAlgn="auto" latinLnBrk="0" hangingPunct="1">
              <a:lnSpc>
                <a:spcPct val="100000"/>
              </a:lnSpc>
              <a:spcBef>
                <a:spcPts val="100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ea typeface="+mn-ea"/>
              <a:cs typeface="Segoe UI" panose="020B0502040204020203" pitchFamily="34" charset="0"/>
            </a:endParaRPr>
          </a:p>
          <a:p>
            <a:pPr marL="0" marR="0" lvl="0" indent="0" defTabSz="914400" rtl="0" eaLnBrk="1" fontAlgn="auto" latinLnBrk="0" hangingPunct="1">
              <a:lnSpc>
                <a:spcPct val="100000"/>
              </a:lnSpc>
              <a:spcBef>
                <a:spcPts val="100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ea typeface="+mn-ea"/>
                <a:cs typeface="Segoe UI" panose="020B0502040204020203" pitchFamily="34" charset="0"/>
              </a:rPr>
              <a:t>Create a hyperconnected business as you reduce operational complexity, democratize organizational data, and extract more value from your data.</a:t>
            </a:r>
          </a:p>
        </p:txBody>
      </p:sp>
      <p:grpSp>
        <p:nvGrpSpPr>
          <p:cNvPr id="74" name="Group 73">
            <a:extLst>
              <a:ext uri="{FF2B5EF4-FFF2-40B4-BE49-F238E27FC236}">
                <a16:creationId xmlns:a16="http://schemas.microsoft.com/office/drawing/2014/main" id="{F2042016-C058-3E4C-9F67-9AB1F63872DD}"/>
              </a:ext>
              <a:ext uri="{C183D7F6-B498-43B3-948B-1728B52AA6E4}">
                <adec:decorative xmlns:adec="http://schemas.microsoft.com/office/drawing/2017/decorative" val="1"/>
              </a:ext>
            </a:extLst>
          </p:cNvPr>
          <p:cNvGrpSpPr/>
          <p:nvPr/>
        </p:nvGrpSpPr>
        <p:grpSpPr>
          <a:xfrm>
            <a:off x="1740791" y="5079530"/>
            <a:ext cx="3952847" cy="1026383"/>
            <a:chOff x="1740791" y="5079530"/>
            <a:chExt cx="3952847" cy="1026383"/>
          </a:xfrm>
        </p:grpSpPr>
        <p:sp>
          <p:nvSpPr>
            <p:cNvPr id="75" name="Oval 74">
              <a:extLst>
                <a:ext uri="{FF2B5EF4-FFF2-40B4-BE49-F238E27FC236}">
                  <a16:creationId xmlns:a16="http://schemas.microsoft.com/office/drawing/2014/main" id="{7E848EFA-7F5C-6B82-A5CC-D880FE48FBF1}"/>
                </a:ext>
                <a:ext uri="{C183D7F6-B498-43B3-948B-1728B52AA6E4}">
                  <adec:decorative xmlns:adec="http://schemas.microsoft.com/office/drawing/2017/decorative" val="1"/>
                </a:ext>
              </a:extLst>
            </p:cNvPr>
            <p:cNvSpPr/>
            <p:nvPr/>
          </p:nvSpPr>
          <p:spPr bwMode="auto">
            <a:xfrm>
              <a:off x="5566383" y="5079530"/>
              <a:ext cx="127255" cy="127255"/>
            </a:xfrm>
            <a:prstGeom prst="ellipse">
              <a:avLst/>
            </a:prstGeom>
            <a:solidFill>
              <a:srgbClr val="FFFFFF"/>
            </a:solidFill>
            <a:ln w="28575" cap="rnd" cmpd="sng" algn="ctr">
              <a:solidFill>
                <a:srgbClr val="117865"/>
              </a:solidFill>
              <a:prstDash val="solid"/>
              <a:round/>
              <a:headEnd type="none"/>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cxnSp>
          <p:nvCxnSpPr>
            <p:cNvPr id="76" name="Connector: Elbow 75">
              <a:extLst>
                <a:ext uri="{FF2B5EF4-FFF2-40B4-BE49-F238E27FC236}">
                  <a16:creationId xmlns:a16="http://schemas.microsoft.com/office/drawing/2014/main" id="{17C4D56D-90A9-DDBF-72C3-5A49B52FA7BD}"/>
                </a:ext>
                <a:ext uri="{C183D7F6-B498-43B3-948B-1728B52AA6E4}">
                  <adec:decorative xmlns:adec="http://schemas.microsoft.com/office/drawing/2017/decorative" val="1"/>
                </a:ext>
              </a:extLst>
            </p:cNvPr>
            <p:cNvCxnSpPr>
              <a:cxnSpLocks/>
              <a:stCxn id="75" idx="4"/>
            </p:cNvCxnSpPr>
            <p:nvPr/>
          </p:nvCxnSpPr>
          <p:spPr>
            <a:xfrm rot="5400000">
              <a:off x="3235837" y="3711739"/>
              <a:ext cx="899128" cy="3889220"/>
            </a:xfrm>
            <a:prstGeom prst="bentConnector2">
              <a:avLst/>
            </a:prstGeom>
            <a:noFill/>
            <a:ln w="12700" cap="flat" cmpd="sng" algn="ctr">
              <a:solidFill>
                <a:schemeClr val="accent3"/>
              </a:solidFill>
              <a:prstDash val="dash"/>
              <a:headEnd type="none" w="lg" len="med"/>
              <a:tailEnd type="none" w="lg" len="med"/>
            </a:ln>
            <a:effectLst/>
          </p:spPr>
        </p:cxnSp>
      </p:grpSp>
      <p:sp>
        <p:nvSpPr>
          <p:cNvPr id="73" name="TextBox 72" descr="Microsoft Fabric icon and text">
            <a:extLst>
              <a:ext uri="{FF2B5EF4-FFF2-40B4-BE49-F238E27FC236}">
                <a16:creationId xmlns:a16="http://schemas.microsoft.com/office/drawing/2014/main" id="{5C53C88C-6496-2F1E-7E44-4AC5592E5F0A}"/>
              </a:ext>
            </a:extLst>
          </p:cNvPr>
          <p:cNvSpPr txBox="1"/>
          <p:nvPr/>
        </p:nvSpPr>
        <p:spPr>
          <a:xfrm>
            <a:off x="5594263" y="5471044"/>
            <a:ext cx="905795"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effectLst/>
                <a:uLnTx/>
                <a:uFillTx/>
                <a:latin typeface="+mj-lt"/>
                <a:cs typeface="Segoe UI" panose="020B0502040204020203" pitchFamily="34" charset="0"/>
              </a:rPr>
              <a:t>Microsoft Fabric</a:t>
            </a:r>
          </a:p>
        </p:txBody>
      </p:sp>
      <p:sp>
        <p:nvSpPr>
          <p:cNvPr id="77" name="Text Placeholder 9">
            <a:extLst>
              <a:ext uri="{FF2B5EF4-FFF2-40B4-BE49-F238E27FC236}">
                <a16:creationId xmlns:a16="http://schemas.microsoft.com/office/drawing/2014/main" id="{ED7FA980-3CD2-1B19-0855-7FDC89EEDDFC}"/>
              </a:ext>
            </a:extLst>
          </p:cNvPr>
          <p:cNvSpPr txBox="1">
            <a:spLocks/>
          </p:cNvSpPr>
          <p:nvPr/>
        </p:nvSpPr>
        <p:spPr>
          <a:xfrm>
            <a:off x="1740791" y="5086467"/>
            <a:ext cx="2571495" cy="31666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accent4"/>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chemeClr val="tx1"/>
                </a:solidFill>
                <a:effectLst/>
                <a:uLnTx/>
                <a:uFillTx/>
                <a:latin typeface="+mj-lt"/>
                <a:ea typeface="+mn-ea"/>
                <a:cs typeface="Segoe UI Semibold" panose="020B0702040204020203" pitchFamily="34" charset="0"/>
              </a:rPr>
              <a:t>Turn insights into action</a:t>
            </a:r>
          </a:p>
        </p:txBody>
      </p:sp>
      <p:sp>
        <p:nvSpPr>
          <p:cNvPr id="78" name="Text Placeholder 8">
            <a:extLst>
              <a:ext uri="{FF2B5EF4-FFF2-40B4-BE49-F238E27FC236}">
                <a16:creationId xmlns:a16="http://schemas.microsoft.com/office/drawing/2014/main" id="{E320E5C9-1CAC-7008-BF27-EEAFABC22E04}"/>
              </a:ext>
            </a:extLst>
          </p:cNvPr>
          <p:cNvSpPr txBox="1">
            <a:spLocks/>
          </p:cNvSpPr>
          <p:nvPr/>
        </p:nvSpPr>
        <p:spPr>
          <a:xfrm>
            <a:off x="1740791" y="5379011"/>
            <a:ext cx="3350895" cy="607326"/>
          </a:xfrm>
          <a:prstGeom prst="rect">
            <a:avLst/>
          </a:prstGeom>
        </p:spPr>
        <p:txBody>
          <a:bodyPr>
            <a:noAutofit/>
          </a:bodyPr>
          <a:lstStyle>
            <a:lvl1pPr marL="0" indent="0" algn="l" defTabSz="914400" rtl="0" eaLnBrk="1" latinLnBrk="0" hangingPunct="1">
              <a:lnSpc>
                <a:spcPct val="100000"/>
              </a:lnSpc>
              <a:spcBef>
                <a:spcPts val="1000"/>
              </a:spcBef>
              <a:buFontTx/>
              <a:buNone/>
              <a:defRPr sz="14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Tx/>
              <a:buSzTx/>
              <a:buFontTx/>
              <a:buNone/>
              <a:tabLst/>
              <a:defRPr/>
            </a:pPr>
            <a:r>
              <a:rPr kumimoji="0" lang="en-US" sz="1200" b="0" i="0" u="none" strike="noStrike" kern="1200" cap="none" spc="0" normalizeH="0" baseline="0" noProof="0">
                <a:ln>
                  <a:noFill/>
                </a:ln>
                <a:solidFill>
                  <a:srgbClr val="001919"/>
                </a:solidFill>
                <a:effectLst/>
                <a:uLnTx/>
                <a:uFillTx/>
                <a:latin typeface="+mn-lt"/>
                <a:ea typeface="+mn-ea"/>
                <a:cs typeface="Segoe UI" panose="020B0502040204020203" pitchFamily="34" charset="0"/>
              </a:rPr>
              <a:t>Leverage real-time, actionable insights through low code applications for efficient and effective decision-making to transform your business. </a:t>
            </a:r>
          </a:p>
        </p:txBody>
      </p:sp>
      <p:sp>
        <p:nvSpPr>
          <p:cNvPr id="2" name="Slide Number Placeholder 5">
            <a:extLst>
              <a:ext uri="{FF2B5EF4-FFF2-40B4-BE49-F238E27FC236}">
                <a16:creationId xmlns:a16="http://schemas.microsoft.com/office/drawing/2014/main" id="{924B7DAF-EDEC-90E4-4618-E2E70640B5C1}"/>
              </a:ext>
            </a:extLst>
          </p:cNvPr>
          <p:cNvSpPr txBox="1">
            <a:spLocks/>
          </p:cNvSpPr>
          <p:nvPr/>
        </p:nvSpPr>
        <p:spPr>
          <a:xfrm>
            <a:off x="612648" y="6473548"/>
            <a:ext cx="399288"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356FBF-028C-F74E-A7B4-9B8ED246DD1B}" type="slidenum">
              <a:rPr lang="en-US" sz="800" smtClean="0">
                <a:solidFill>
                  <a:srgbClr val="FFFFFF"/>
                </a:solidFill>
                <a:latin typeface="Segoe Sans Small Semilight" pitchFamily="2" charset="0"/>
                <a:cs typeface="Segoe Sans Small Semilight" pitchFamily="2" charset="0"/>
              </a:rPr>
              <a:pPr/>
              <a:t>37</a:t>
            </a:fld>
            <a:endParaRPr lang="en-US" sz="800">
              <a:solidFill>
                <a:srgbClr val="FFFFFF"/>
              </a:solidFill>
              <a:latin typeface="Segoe Sans Small Semilight" pitchFamily="2" charset="0"/>
              <a:cs typeface="Segoe Sans Small Semilight" pitchFamily="2" charset="0"/>
            </a:endParaRPr>
          </a:p>
        </p:txBody>
      </p:sp>
      <p:sp>
        <p:nvSpPr>
          <p:cNvPr id="3" name="Footer Placeholder 4">
            <a:extLst>
              <a:ext uri="{FF2B5EF4-FFF2-40B4-BE49-F238E27FC236}">
                <a16:creationId xmlns:a16="http://schemas.microsoft.com/office/drawing/2014/main" id="{A15BCB0F-88AA-94F5-256F-83E93AEFAAC4}"/>
              </a:ext>
            </a:extLst>
          </p:cNvPr>
          <p:cNvSpPr txBox="1">
            <a:spLocks/>
          </p:cNvSpPr>
          <p:nvPr/>
        </p:nvSpPr>
        <p:spPr>
          <a:xfrm>
            <a:off x="1007097" y="6473548"/>
            <a:ext cx="2078736"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FFFFFF"/>
                </a:solidFill>
                <a:latin typeface="Segoe Sans Small Semilight" pitchFamily="2" charset="0"/>
                <a:cs typeface="Segoe Sans Small Semilight" pitchFamily="2" charset="0"/>
              </a:rPr>
              <a:t>Microsoft Fabric</a:t>
            </a:r>
          </a:p>
        </p:txBody>
      </p:sp>
    </p:spTree>
    <p:extLst>
      <p:ext uri="{BB962C8B-B14F-4D97-AF65-F5344CB8AC3E}">
        <p14:creationId xmlns:p14="http://schemas.microsoft.com/office/powerpoint/2010/main" val="775505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F51EA1-B590-D5B8-9EE6-255A2083BA84}"/>
              </a:ext>
            </a:extLst>
          </p:cNvPr>
          <p:cNvSpPr>
            <a:spLocks noGrp="1"/>
          </p:cNvSpPr>
          <p:nvPr>
            <p:ph type="title" idx="4294967295"/>
          </p:nvPr>
        </p:nvSpPr>
        <p:spPr>
          <a:xfrm>
            <a:off x="7199313" y="4038600"/>
            <a:ext cx="3232150" cy="13985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B238BA"/>
                </a:solidFill>
                <a:effectLst/>
                <a:uLnTx/>
                <a:uFillTx/>
                <a:latin typeface="Segoe Sans Display" pitchFamily="2" charset="0"/>
                <a:ea typeface="+mn-ea"/>
                <a:cs typeface="Segoe Sans Display" pitchFamily="2" charset="0"/>
              </a:rPr>
              <a:t>Getting Started</a:t>
            </a:r>
          </a:p>
        </p:txBody>
      </p:sp>
    </p:spTree>
    <p:extLst>
      <p:ext uri="{BB962C8B-B14F-4D97-AF65-F5344CB8AC3E}">
        <p14:creationId xmlns:p14="http://schemas.microsoft.com/office/powerpoint/2010/main" val="3929196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61AABCB-7F6B-537F-443F-99D94A753B03}"/>
              </a:ext>
            </a:extLst>
          </p:cNvPr>
          <p:cNvSpPr>
            <a:spLocks noGrp="1"/>
          </p:cNvSpPr>
          <p:nvPr>
            <p:ph type="title" idx="4294967295"/>
          </p:nvPr>
        </p:nvSpPr>
        <p:spPr>
          <a:xfrm>
            <a:off x="635035" y="647231"/>
            <a:ext cx="3314666" cy="11790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FFFFFF"/>
                </a:solidFill>
                <a:effectLst/>
                <a:uLnTx/>
                <a:uFillTx/>
                <a:latin typeface="Segoe Sans Display" pitchFamily="2" charset="0"/>
                <a:ea typeface="+mn-ea"/>
                <a:cs typeface="Segoe Sans Display" pitchFamily="2" charset="0"/>
              </a:rPr>
              <a:t>Get started today</a:t>
            </a:r>
          </a:p>
        </p:txBody>
      </p:sp>
      <p:sp>
        <p:nvSpPr>
          <p:cNvPr id="13" name="monitor" title="Icon of a monitor">
            <a:extLst>
              <a:ext uri="{FF2B5EF4-FFF2-40B4-BE49-F238E27FC236}">
                <a16:creationId xmlns:a16="http://schemas.microsoft.com/office/drawing/2014/main" id="{3E386B32-D049-32B2-D3D8-14C1B41E9A73}"/>
              </a:ext>
            </a:extLst>
          </p:cNvPr>
          <p:cNvSpPr>
            <a:spLocks noChangeAspect="1" noEditPoints="1"/>
          </p:cNvSpPr>
          <p:nvPr/>
        </p:nvSpPr>
        <p:spPr bwMode="auto">
          <a:xfrm>
            <a:off x="5661152" y="983768"/>
            <a:ext cx="457200" cy="350395"/>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587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7" name="Text Placeholder 5">
            <a:extLst>
              <a:ext uri="{FF2B5EF4-FFF2-40B4-BE49-F238E27FC236}">
                <a16:creationId xmlns:a16="http://schemas.microsoft.com/office/drawing/2014/main" id="{2F458DB8-ABC3-59CC-25B6-DD8210B6F8A2}"/>
              </a:ext>
            </a:extLst>
          </p:cNvPr>
          <p:cNvSpPr txBox="1">
            <a:spLocks/>
          </p:cNvSpPr>
          <p:nvPr/>
        </p:nvSpPr>
        <p:spPr>
          <a:xfrm>
            <a:off x="6628137" y="816300"/>
            <a:ext cx="4917317" cy="307777"/>
          </a:xfrm>
          <a:prstGeom prst="rect">
            <a:avLst/>
          </a:prstGeom>
        </p:spPr>
        <p:txBody>
          <a:bodyPr>
            <a:spAutoFit/>
          </a:bodyPr>
          <a:lstStyle>
            <a:lvl1pPr marL="0" indent="0" algn="l" defTabSz="914400" rtl="0" eaLnBrk="1" latinLnBrk="0" hangingPunct="1">
              <a:lnSpc>
                <a:spcPct val="100000"/>
              </a:lnSpc>
              <a:spcBef>
                <a:spcPts val="1000"/>
              </a:spcBef>
              <a:buFontTx/>
              <a:buNone/>
              <a:defRPr sz="1400" b="0" i="0" kern="1200">
                <a:solidFill>
                  <a:schemeClr val="tx1"/>
                </a:solidFill>
                <a:latin typeface="Segoe Sans Text Semilight" pitchFamily="2" charset="0"/>
                <a:ea typeface="+mn-ea"/>
                <a:cs typeface="Segoe Sans Text Semi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mn-lt"/>
              </a:rPr>
              <a:t>Set up your free Microsoft Fabric trial</a:t>
            </a:r>
          </a:p>
        </p:txBody>
      </p:sp>
      <p:sp>
        <p:nvSpPr>
          <p:cNvPr id="38" name="Text Placeholder 6">
            <a:extLst>
              <a:ext uri="{FF2B5EF4-FFF2-40B4-BE49-F238E27FC236}">
                <a16:creationId xmlns:a16="http://schemas.microsoft.com/office/drawing/2014/main" id="{A31E99D0-E18D-0FE2-824E-63A133FB20AA}"/>
              </a:ext>
            </a:extLst>
          </p:cNvPr>
          <p:cNvSpPr txBox="1">
            <a:spLocks/>
          </p:cNvSpPr>
          <p:nvPr/>
        </p:nvSpPr>
        <p:spPr>
          <a:xfrm>
            <a:off x="6628138" y="1162931"/>
            <a:ext cx="4218852" cy="28043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a:solidFill>
                  <a:schemeClr val="tx1"/>
                </a:solidFill>
                <a:latin typeface="Segoe Sans Small" pitchFamily="2" charset="0"/>
                <a:ea typeface="+mn-ea"/>
                <a:cs typeface="Segoe Sans Small"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b="0">
                <a:latin typeface="+mn-lt"/>
                <a:cs typeface="Segoe Sans Small Semibold" pitchFamily="2" charset="0"/>
                <a:hlinkClick r:id="rId2">
                  <a:extLst>
                    <a:ext uri="{A12FA001-AC4F-418D-AE19-62706E023703}">
                      <ahyp:hlinkClr xmlns:ahyp="http://schemas.microsoft.com/office/drawing/2018/hyperlinkcolor" val="tx"/>
                    </a:ext>
                  </a:extLst>
                </a:hlinkClick>
              </a:rPr>
              <a:t>https://aka.ms/try-fabric</a:t>
            </a:r>
            <a:endParaRPr lang="en-US" sz="700">
              <a:latin typeface="+mn-lt"/>
              <a:cs typeface="Segoe Sans Small Semibold" pitchFamily="2" charset="0"/>
            </a:endParaRPr>
          </a:p>
        </p:txBody>
      </p:sp>
      <p:sp>
        <p:nvSpPr>
          <p:cNvPr id="14" name="cloud" title="Icon of a cloud">
            <a:extLst>
              <a:ext uri="{FF2B5EF4-FFF2-40B4-BE49-F238E27FC236}">
                <a16:creationId xmlns:a16="http://schemas.microsoft.com/office/drawing/2014/main" id="{1186370E-B51D-8C12-F54B-5F3343EA7D1B}"/>
              </a:ext>
            </a:extLst>
          </p:cNvPr>
          <p:cNvSpPr>
            <a:spLocks noChangeAspect="1"/>
          </p:cNvSpPr>
          <p:nvPr/>
        </p:nvSpPr>
        <p:spPr bwMode="auto">
          <a:xfrm>
            <a:off x="5638291" y="2306698"/>
            <a:ext cx="502920" cy="320409"/>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587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Calibri" panose="020F0502020204030204"/>
              <a:ea typeface="+mn-ea"/>
              <a:cs typeface="+mn-cs"/>
            </a:endParaRPr>
          </a:p>
        </p:txBody>
      </p:sp>
      <p:sp>
        <p:nvSpPr>
          <p:cNvPr id="39" name="Text Placeholder 5">
            <a:extLst>
              <a:ext uri="{FF2B5EF4-FFF2-40B4-BE49-F238E27FC236}">
                <a16:creationId xmlns:a16="http://schemas.microsoft.com/office/drawing/2014/main" id="{0065278B-3A12-23F4-6658-5F513E1A02BD}"/>
              </a:ext>
            </a:extLst>
          </p:cNvPr>
          <p:cNvSpPr txBox="1">
            <a:spLocks/>
          </p:cNvSpPr>
          <p:nvPr/>
        </p:nvSpPr>
        <p:spPr>
          <a:xfrm>
            <a:off x="6639648" y="2137370"/>
            <a:ext cx="4905806" cy="307777"/>
          </a:xfrm>
          <a:prstGeom prst="rect">
            <a:avLst/>
          </a:prstGeom>
        </p:spPr>
        <p:txBody>
          <a:bodyPr>
            <a:spAutoFit/>
          </a:bodyPr>
          <a:lstStyle>
            <a:lvl1pPr marL="0" indent="0" algn="l" defTabSz="914400" rtl="0" eaLnBrk="1" latinLnBrk="0" hangingPunct="1">
              <a:lnSpc>
                <a:spcPct val="100000"/>
              </a:lnSpc>
              <a:spcBef>
                <a:spcPts val="1000"/>
              </a:spcBef>
              <a:buFontTx/>
              <a:buNone/>
              <a:defRPr sz="14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a:latin typeface="+mn-lt"/>
                <a:cs typeface="Segoe Sans Display Semilight" panose="020F0502020204030204" pitchFamily="2" charset="0"/>
              </a:rPr>
              <a:t>Learn more about Microsoft Dynamics 365</a:t>
            </a:r>
          </a:p>
        </p:txBody>
      </p:sp>
      <p:sp>
        <p:nvSpPr>
          <p:cNvPr id="40" name="Text Placeholder 6">
            <a:extLst>
              <a:ext uri="{FF2B5EF4-FFF2-40B4-BE49-F238E27FC236}">
                <a16:creationId xmlns:a16="http://schemas.microsoft.com/office/drawing/2014/main" id="{159C7BB3-A17C-D790-C137-C3D3C7E7EB78}"/>
              </a:ext>
            </a:extLst>
          </p:cNvPr>
          <p:cNvSpPr txBox="1">
            <a:spLocks/>
          </p:cNvSpPr>
          <p:nvPr/>
        </p:nvSpPr>
        <p:spPr>
          <a:xfrm>
            <a:off x="6639648" y="2480035"/>
            <a:ext cx="4218852" cy="28043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accent4"/>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mn-lt"/>
                <a:cs typeface="Segoe Sans Small Semibold" pitchFamily="2" charset="0"/>
                <a:hlinkClick r:id="rId3">
                  <a:extLst>
                    <a:ext uri="{A12FA001-AC4F-418D-AE19-62706E023703}">
                      <ahyp:hlinkClr xmlns:ahyp="http://schemas.microsoft.com/office/drawing/2018/hyperlinkcolor" val="tx"/>
                    </a:ext>
                  </a:extLst>
                </a:hlinkClick>
              </a:rPr>
              <a:t>https://dynamics.microsoft.com</a:t>
            </a:r>
            <a:r>
              <a:rPr kumimoji="0" lang="en-US" sz="1050" b="0" i="0" u="none" strike="noStrike" kern="1200" cap="none" spc="0" normalizeH="0" baseline="0" noProof="0">
                <a:ln>
                  <a:noFill/>
                </a:ln>
                <a:solidFill>
                  <a:schemeClr val="tx1"/>
                </a:solidFill>
                <a:effectLst/>
                <a:uLnTx/>
                <a:uFillTx/>
                <a:latin typeface="+mn-lt"/>
                <a:cs typeface="Segoe Sans Small Semibold" pitchFamily="2" charset="0"/>
              </a:rPr>
              <a:t> </a:t>
            </a:r>
          </a:p>
        </p:txBody>
      </p:sp>
      <p:sp>
        <p:nvSpPr>
          <p:cNvPr id="15" name="circle" title="Icon of a circle with three smaller circles on it">
            <a:extLst>
              <a:ext uri="{FF2B5EF4-FFF2-40B4-BE49-F238E27FC236}">
                <a16:creationId xmlns:a16="http://schemas.microsoft.com/office/drawing/2014/main" id="{CBD06A2B-DF27-B940-9D26-7261AE984F59}"/>
              </a:ext>
            </a:extLst>
          </p:cNvPr>
          <p:cNvSpPr>
            <a:spLocks noChangeAspect="1" noEditPoints="1"/>
          </p:cNvSpPr>
          <p:nvPr/>
        </p:nvSpPr>
        <p:spPr bwMode="auto">
          <a:xfrm>
            <a:off x="5706871" y="3611702"/>
            <a:ext cx="365760" cy="371835"/>
          </a:xfrm>
          <a:custGeom>
            <a:avLst/>
            <a:gdLst>
              <a:gd name="T0" fmla="*/ 26 w 340"/>
              <a:gd name="T1" fmla="*/ 224 h 345"/>
              <a:gd name="T2" fmla="*/ 23 w 340"/>
              <a:gd name="T3" fmla="*/ 198 h 345"/>
              <a:gd name="T4" fmla="*/ 119 w 340"/>
              <a:gd name="T5" fmla="*/ 59 h 345"/>
              <a:gd name="T6" fmla="*/ 77 w 340"/>
              <a:gd name="T7" fmla="*/ 312 h 345"/>
              <a:gd name="T8" fmla="*/ 170 w 340"/>
              <a:gd name="T9" fmla="*/ 345 h 345"/>
              <a:gd name="T10" fmla="*/ 262 w 340"/>
              <a:gd name="T11" fmla="*/ 312 h 345"/>
              <a:gd name="T12" fmla="*/ 314 w 340"/>
              <a:gd name="T13" fmla="*/ 224 h 345"/>
              <a:gd name="T14" fmla="*/ 317 w 340"/>
              <a:gd name="T15" fmla="*/ 198 h 345"/>
              <a:gd name="T16" fmla="*/ 220 w 340"/>
              <a:gd name="T17" fmla="*/ 60 h 345"/>
              <a:gd name="T18" fmla="*/ 170 w 340"/>
              <a:gd name="T19" fmla="*/ 102 h 345"/>
              <a:gd name="T20" fmla="*/ 221 w 340"/>
              <a:gd name="T21" fmla="*/ 51 h 345"/>
              <a:gd name="T22" fmla="*/ 170 w 340"/>
              <a:gd name="T23" fmla="*/ 0 h 345"/>
              <a:gd name="T24" fmla="*/ 119 w 340"/>
              <a:gd name="T25" fmla="*/ 51 h 345"/>
              <a:gd name="T26" fmla="*/ 170 w 340"/>
              <a:gd name="T27" fmla="*/ 102 h 345"/>
              <a:gd name="T28" fmla="*/ 51 w 340"/>
              <a:gd name="T29" fmla="*/ 319 h 345"/>
              <a:gd name="T30" fmla="*/ 102 w 340"/>
              <a:gd name="T31" fmla="*/ 268 h 345"/>
              <a:gd name="T32" fmla="*/ 51 w 340"/>
              <a:gd name="T33" fmla="*/ 217 h 345"/>
              <a:gd name="T34" fmla="*/ 0 w 340"/>
              <a:gd name="T35" fmla="*/ 268 h 345"/>
              <a:gd name="T36" fmla="*/ 51 w 340"/>
              <a:gd name="T37" fmla="*/ 319 h 345"/>
              <a:gd name="T38" fmla="*/ 289 w 340"/>
              <a:gd name="T39" fmla="*/ 319 h 345"/>
              <a:gd name="T40" fmla="*/ 340 w 340"/>
              <a:gd name="T41" fmla="*/ 268 h 345"/>
              <a:gd name="T42" fmla="*/ 289 w 340"/>
              <a:gd name="T43" fmla="*/ 217 h 345"/>
              <a:gd name="T44" fmla="*/ 238 w 340"/>
              <a:gd name="T45" fmla="*/ 268 h 345"/>
              <a:gd name="T46" fmla="*/ 289 w 340"/>
              <a:gd name="T47" fmla="*/ 31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0" h="345">
                <a:moveTo>
                  <a:pt x="26" y="224"/>
                </a:moveTo>
                <a:cubicBezTo>
                  <a:pt x="24" y="215"/>
                  <a:pt x="23" y="208"/>
                  <a:pt x="23" y="198"/>
                </a:cubicBezTo>
                <a:cubicBezTo>
                  <a:pt x="23" y="136"/>
                  <a:pt x="65" y="81"/>
                  <a:pt x="119" y="59"/>
                </a:cubicBezTo>
                <a:moveTo>
                  <a:pt x="77" y="312"/>
                </a:moveTo>
                <a:cubicBezTo>
                  <a:pt x="103" y="334"/>
                  <a:pt x="134" y="345"/>
                  <a:pt x="170" y="345"/>
                </a:cubicBezTo>
                <a:cubicBezTo>
                  <a:pt x="207" y="345"/>
                  <a:pt x="236" y="334"/>
                  <a:pt x="262" y="312"/>
                </a:cubicBezTo>
                <a:moveTo>
                  <a:pt x="314" y="224"/>
                </a:moveTo>
                <a:cubicBezTo>
                  <a:pt x="316" y="214"/>
                  <a:pt x="317" y="208"/>
                  <a:pt x="317" y="198"/>
                </a:cubicBezTo>
                <a:cubicBezTo>
                  <a:pt x="317" y="134"/>
                  <a:pt x="277" y="80"/>
                  <a:pt x="220" y="60"/>
                </a:cubicBezTo>
                <a:moveTo>
                  <a:pt x="170" y="102"/>
                </a:moveTo>
                <a:cubicBezTo>
                  <a:pt x="198" y="102"/>
                  <a:pt x="221" y="79"/>
                  <a:pt x="221" y="51"/>
                </a:cubicBezTo>
                <a:cubicBezTo>
                  <a:pt x="221" y="23"/>
                  <a:pt x="198" y="0"/>
                  <a:pt x="170" y="0"/>
                </a:cubicBezTo>
                <a:cubicBezTo>
                  <a:pt x="142" y="0"/>
                  <a:pt x="119" y="23"/>
                  <a:pt x="119" y="51"/>
                </a:cubicBezTo>
                <a:cubicBezTo>
                  <a:pt x="119" y="79"/>
                  <a:pt x="142" y="102"/>
                  <a:pt x="170" y="102"/>
                </a:cubicBezTo>
                <a:close/>
                <a:moveTo>
                  <a:pt x="51" y="319"/>
                </a:moveTo>
                <a:cubicBezTo>
                  <a:pt x="79" y="319"/>
                  <a:pt x="102" y="297"/>
                  <a:pt x="102" y="268"/>
                </a:cubicBezTo>
                <a:cubicBezTo>
                  <a:pt x="102" y="240"/>
                  <a:pt x="79" y="217"/>
                  <a:pt x="51" y="217"/>
                </a:cubicBezTo>
                <a:cubicBezTo>
                  <a:pt x="23" y="217"/>
                  <a:pt x="0" y="240"/>
                  <a:pt x="0" y="268"/>
                </a:cubicBezTo>
                <a:cubicBezTo>
                  <a:pt x="0" y="297"/>
                  <a:pt x="23" y="319"/>
                  <a:pt x="51" y="319"/>
                </a:cubicBezTo>
                <a:close/>
                <a:moveTo>
                  <a:pt x="289" y="319"/>
                </a:moveTo>
                <a:cubicBezTo>
                  <a:pt x="317" y="319"/>
                  <a:pt x="340" y="297"/>
                  <a:pt x="340" y="268"/>
                </a:cubicBezTo>
                <a:cubicBezTo>
                  <a:pt x="340" y="240"/>
                  <a:pt x="317" y="217"/>
                  <a:pt x="289" y="217"/>
                </a:cubicBezTo>
                <a:cubicBezTo>
                  <a:pt x="261" y="217"/>
                  <a:pt x="238" y="240"/>
                  <a:pt x="238" y="268"/>
                </a:cubicBezTo>
                <a:cubicBezTo>
                  <a:pt x="238" y="297"/>
                  <a:pt x="261" y="319"/>
                  <a:pt x="289" y="319"/>
                </a:cubicBezTo>
                <a:close/>
              </a:path>
            </a:pathLst>
          </a:custGeom>
          <a:noFill/>
          <a:ln w="1587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41" name="Text Placeholder 5">
            <a:extLst>
              <a:ext uri="{FF2B5EF4-FFF2-40B4-BE49-F238E27FC236}">
                <a16:creationId xmlns:a16="http://schemas.microsoft.com/office/drawing/2014/main" id="{5BEFA9AF-333F-FB3B-9A35-19C1E3E792FE}"/>
              </a:ext>
            </a:extLst>
          </p:cNvPr>
          <p:cNvSpPr txBox="1">
            <a:spLocks/>
          </p:cNvSpPr>
          <p:nvPr/>
        </p:nvSpPr>
        <p:spPr>
          <a:xfrm>
            <a:off x="6639647" y="3454475"/>
            <a:ext cx="4905807" cy="307777"/>
          </a:xfrm>
          <a:prstGeom prst="rect">
            <a:avLst/>
          </a:prstGeom>
        </p:spPr>
        <p:txBody>
          <a:bodyPr>
            <a:spAutoFit/>
          </a:bodyPr>
          <a:lstStyle>
            <a:lvl1pPr marL="0" indent="0" algn="l" defTabSz="914400" rtl="0" eaLnBrk="1" latinLnBrk="0" hangingPunct="1">
              <a:lnSpc>
                <a:spcPct val="100000"/>
              </a:lnSpc>
              <a:spcBef>
                <a:spcPts val="1000"/>
              </a:spcBef>
              <a:buFontTx/>
              <a:buNone/>
              <a:defRPr sz="14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a:ln>
                  <a:noFill/>
                </a:ln>
                <a:effectLst/>
                <a:uLnTx/>
                <a:uFillTx/>
                <a:latin typeface="+mn-lt"/>
                <a:cs typeface="Segoe Sans Display Semilight" panose="020F0502020204030204" pitchFamily="2" charset="0"/>
              </a:rPr>
              <a:t>Get the latest Microsoft Fabric news</a:t>
            </a:r>
          </a:p>
        </p:txBody>
      </p:sp>
      <p:sp>
        <p:nvSpPr>
          <p:cNvPr id="42" name="Text Placeholder 6">
            <a:extLst>
              <a:ext uri="{FF2B5EF4-FFF2-40B4-BE49-F238E27FC236}">
                <a16:creationId xmlns:a16="http://schemas.microsoft.com/office/drawing/2014/main" id="{73414A1D-44ED-743F-B8CE-40A19ECDB098}"/>
              </a:ext>
            </a:extLst>
          </p:cNvPr>
          <p:cNvSpPr txBox="1">
            <a:spLocks/>
          </p:cNvSpPr>
          <p:nvPr/>
        </p:nvSpPr>
        <p:spPr>
          <a:xfrm>
            <a:off x="6639648" y="3797140"/>
            <a:ext cx="4218852" cy="28043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accent4"/>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mn-lt"/>
                <a:cs typeface="Segoe Sans Small Semibold" pitchFamily="2" charset="0"/>
                <a:hlinkClick r:id="rId4">
                  <a:extLst>
                    <a:ext uri="{A12FA001-AC4F-418D-AE19-62706E023703}">
                      <ahyp:hlinkClr xmlns:ahyp="http://schemas.microsoft.com/office/drawing/2018/hyperlinkcolor" val="tx"/>
                    </a:ext>
                  </a:extLst>
                </a:hlinkClick>
              </a:rPr>
              <a:t>https://info.microsoft.com/fabric-interest</a:t>
            </a:r>
            <a:endParaRPr kumimoji="0" lang="en-US" sz="1050" b="0" i="0" u="none" strike="noStrike" kern="1200" cap="none" spc="0" normalizeH="0" baseline="0" noProof="0">
              <a:ln>
                <a:noFill/>
              </a:ln>
              <a:solidFill>
                <a:schemeClr val="tx1"/>
              </a:solidFill>
              <a:effectLst/>
              <a:uLnTx/>
              <a:uFillTx/>
              <a:latin typeface="+mn-lt"/>
              <a:cs typeface="Segoe Sans Small Semibold" pitchFamily="2" charset="0"/>
            </a:endParaRPr>
          </a:p>
        </p:txBody>
      </p:sp>
      <p:sp>
        <p:nvSpPr>
          <p:cNvPr id="16" name="Dictionary_E82D" title="Icon of a book">
            <a:extLst>
              <a:ext uri="{FF2B5EF4-FFF2-40B4-BE49-F238E27FC236}">
                <a16:creationId xmlns:a16="http://schemas.microsoft.com/office/drawing/2014/main" id="{D1DF92A3-45D8-424B-BC6B-CFEE798A6260}"/>
              </a:ext>
            </a:extLst>
          </p:cNvPr>
          <p:cNvSpPr>
            <a:spLocks noChangeAspect="1" noEditPoints="1"/>
          </p:cNvSpPr>
          <p:nvPr/>
        </p:nvSpPr>
        <p:spPr bwMode="auto">
          <a:xfrm>
            <a:off x="5743421" y="4956072"/>
            <a:ext cx="292661" cy="365760"/>
          </a:xfrm>
          <a:custGeom>
            <a:avLst/>
            <a:gdLst>
              <a:gd name="T0" fmla="*/ 0 w 3004"/>
              <a:gd name="T1" fmla="*/ 3379 h 3754"/>
              <a:gd name="T2" fmla="*/ 0 w 3004"/>
              <a:gd name="T3" fmla="*/ 375 h 3754"/>
              <a:gd name="T4" fmla="*/ 376 w 3004"/>
              <a:gd name="T5" fmla="*/ 0 h 3754"/>
              <a:gd name="T6" fmla="*/ 3004 w 3004"/>
              <a:gd name="T7" fmla="*/ 0 h 3754"/>
              <a:gd name="T8" fmla="*/ 3004 w 3004"/>
              <a:gd name="T9" fmla="*/ 3754 h 3754"/>
              <a:gd name="T10" fmla="*/ 376 w 3004"/>
              <a:gd name="T11" fmla="*/ 3754 h 3754"/>
              <a:gd name="T12" fmla="*/ 0 w 3004"/>
              <a:gd name="T13" fmla="*/ 3379 h 3754"/>
              <a:gd name="T14" fmla="*/ 376 w 3004"/>
              <a:gd name="T15" fmla="*/ 3003 h 3754"/>
              <a:gd name="T16" fmla="*/ 3004 w 3004"/>
              <a:gd name="T17" fmla="*/ 3003 h 3754"/>
              <a:gd name="T18" fmla="*/ 751 w 3004"/>
              <a:gd name="T19" fmla="*/ 1251 h 3754"/>
              <a:gd name="T20" fmla="*/ 2253 w 3004"/>
              <a:gd name="T21" fmla="*/ 1251 h 3754"/>
              <a:gd name="T22" fmla="*/ 2253 w 3004"/>
              <a:gd name="T23" fmla="*/ 751 h 3754"/>
              <a:gd name="T24" fmla="*/ 751 w 3004"/>
              <a:gd name="T25" fmla="*/ 751 h 3754"/>
              <a:gd name="T26" fmla="*/ 751 w 3004"/>
              <a:gd name="T27" fmla="*/ 1251 h 3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4" h="3754">
                <a:moveTo>
                  <a:pt x="0" y="3379"/>
                </a:moveTo>
                <a:cubicBezTo>
                  <a:pt x="0" y="375"/>
                  <a:pt x="0" y="375"/>
                  <a:pt x="0" y="375"/>
                </a:cubicBezTo>
                <a:cubicBezTo>
                  <a:pt x="0" y="186"/>
                  <a:pt x="187" y="0"/>
                  <a:pt x="376" y="0"/>
                </a:cubicBezTo>
                <a:cubicBezTo>
                  <a:pt x="3004" y="0"/>
                  <a:pt x="3004" y="0"/>
                  <a:pt x="3004" y="0"/>
                </a:cubicBezTo>
                <a:cubicBezTo>
                  <a:pt x="3004" y="3754"/>
                  <a:pt x="3004" y="3754"/>
                  <a:pt x="3004" y="3754"/>
                </a:cubicBezTo>
                <a:cubicBezTo>
                  <a:pt x="376" y="3754"/>
                  <a:pt x="376" y="3754"/>
                  <a:pt x="376" y="3754"/>
                </a:cubicBezTo>
                <a:cubicBezTo>
                  <a:pt x="168" y="3754"/>
                  <a:pt x="0" y="3586"/>
                  <a:pt x="0" y="3379"/>
                </a:cubicBezTo>
                <a:cubicBezTo>
                  <a:pt x="0" y="3172"/>
                  <a:pt x="168" y="3003"/>
                  <a:pt x="376" y="3003"/>
                </a:cubicBezTo>
                <a:cubicBezTo>
                  <a:pt x="3004" y="3003"/>
                  <a:pt x="3004" y="3003"/>
                  <a:pt x="3004" y="3003"/>
                </a:cubicBezTo>
                <a:moveTo>
                  <a:pt x="751" y="1251"/>
                </a:moveTo>
                <a:cubicBezTo>
                  <a:pt x="2253" y="1251"/>
                  <a:pt x="2253" y="1251"/>
                  <a:pt x="2253" y="1251"/>
                </a:cubicBezTo>
                <a:cubicBezTo>
                  <a:pt x="2253" y="751"/>
                  <a:pt x="2253" y="751"/>
                  <a:pt x="2253" y="751"/>
                </a:cubicBezTo>
                <a:cubicBezTo>
                  <a:pt x="751" y="751"/>
                  <a:pt x="751" y="751"/>
                  <a:pt x="751" y="751"/>
                </a:cubicBezTo>
                <a:lnTo>
                  <a:pt x="751" y="1251"/>
                </a:lnTo>
                <a:close/>
              </a:path>
            </a:pathLst>
          </a:custGeom>
          <a:noFill/>
          <a:ln w="1587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A446F"/>
              </a:solidFill>
              <a:effectLst/>
              <a:uLnTx/>
              <a:uFillTx/>
              <a:latin typeface="Segoe UI"/>
              <a:ea typeface="+mn-ea"/>
              <a:cs typeface="+mn-cs"/>
            </a:endParaRPr>
          </a:p>
        </p:txBody>
      </p:sp>
      <p:sp>
        <p:nvSpPr>
          <p:cNvPr id="43" name="Text Placeholder 5">
            <a:extLst>
              <a:ext uri="{FF2B5EF4-FFF2-40B4-BE49-F238E27FC236}">
                <a16:creationId xmlns:a16="http://schemas.microsoft.com/office/drawing/2014/main" id="{7C5B5F41-0BEC-87DC-62A4-BE998DBFC60B}"/>
              </a:ext>
            </a:extLst>
          </p:cNvPr>
          <p:cNvSpPr txBox="1">
            <a:spLocks/>
          </p:cNvSpPr>
          <p:nvPr/>
        </p:nvSpPr>
        <p:spPr>
          <a:xfrm>
            <a:off x="6639647" y="4817014"/>
            <a:ext cx="4905807" cy="307777"/>
          </a:xfrm>
          <a:prstGeom prst="rect">
            <a:avLst/>
          </a:prstGeom>
        </p:spPr>
        <p:txBody>
          <a:bodyPr>
            <a:spAutoFit/>
          </a:bodyPr>
          <a:lstStyle>
            <a:lvl1pPr marL="0" indent="0" algn="l" defTabSz="914400" rtl="0" eaLnBrk="1" latinLnBrk="0" hangingPunct="1">
              <a:lnSpc>
                <a:spcPct val="100000"/>
              </a:lnSpc>
              <a:spcBef>
                <a:spcPts val="1000"/>
              </a:spcBef>
              <a:buFontTx/>
              <a:buNone/>
              <a:defRPr sz="14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a:ln>
                  <a:noFill/>
                </a:ln>
                <a:effectLst/>
                <a:uLnTx/>
                <a:uFillTx/>
                <a:latin typeface="+mn-lt"/>
                <a:cs typeface="Segoe Sans Display Semilight" panose="020F0502020204030204" pitchFamily="2" charset="0"/>
              </a:rPr>
              <a:t>Read the implementation guide</a:t>
            </a:r>
          </a:p>
        </p:txBody>
      </p:sp>
      <p:sp>
        <p:nvSpPr>
          <p:cNvPr id="44" name="Text Placeholder 6">
            <a:extLst>
              <a:ext uri="{FF2B5EF4-FFF2-40B4-BE49-F238E27FC236}">
                <a16:creationId xmlns:a16="http://schemas.microsoft.com/office/drawing/2014/main" id="{E50407C6-DD63-5154-59F2-7E0998247F06}"/>
              </a:ext>
            </a:extLst>
          </p:cNvPr>
          <p:cNvSpPr txBox="1">
            <a:spLocks/>
          </p:cNvSpPr>
          <p:nvPr/>
        </p:nvSpPr>
        <p:spPr>
          <a:xfrm>
            <a:off x="6639648" y="5159679"/>
            <a:ext cx="4218852" cy="28043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accent4"/>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mn-lt"/>
                <a:cs typeface="Segoe Sans Small Semibold" pitchFamily="2" charset="0"/>
                <a:hlinkClick r:id="rId5">
                  <a:extLst>
                    <a:ext uri="{A12FA001-AC4F-418D-AE19-62706E023703}">
                      <ahyp:hlinkClr xmlns:ahyp="http://schemas.microsoft.com/office/drawing/2018/hyperlinkcolor" val="tx"/>
                    </a:ext>
                  </a:extLst>
                </a:hlinkClick>
              </a:rPr>
              <a:t>https://aka.ms/Getting-Started-eBook</a:t>
            </a:r>
            <a:endParaRPr kumimoji="0" lang="en-US" sz="1050" b="0" i="0" u="none" strike="noStrike" kern="1200" cap="none" spc="0" normalizeH="0" baseline="0" noProof="0">
              <a:ln>
                <a:noFill/>
              </a:ln>
              <a:solidFill>
                <a:schemeClr val="tx1"/>
              </a:solidFill>
              <a:effectLst/>
              <a:uLnTx/>
              <a:uFillTx/>
              <a:latin typeface="+mn-lt"/>
              <a:cs typeface="Segoe Sans Small Semibold" pitchFamily="2" charset="0"/>
            </a:endParaRPr>
          </a:p>
        </p:txBody>
      </p:sp>
    </p:spTree>
    <p:extLst>
      <p:ext uri="{BB962C8B-B14F-4D97-AF65-F5344CB8AC3E}">
        <p14:creationId xmlns:p14="http://schemas.microsoft.com/office/powerpoint/2010/main" val="3012538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F30E01-04A3-8754-56B6-AE7E2B3411FB}"/>
              </a:ext>
            </a:extLst>
          </p:cNvPr>
          <p:cNvSpPr>
            <a:spLocks noGrp="1"/>
          </p:cNvSpPr>
          <p:nvPr>
            <p:ph type="title" idx="4294967295"/>
          </p:nvPr>
        </p:nvSpPr>
        <p:spPr>
          <a:xfrm>
            <a:off x="7199550" y="4038049"/>
            <a:ext cx="4374499" cy="13985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B238BA"/>
                </a:solidFill>
                <a:effectLst/>
                <a:uLnTx/>
                <a:uFillTx/>
                <a:latin typeface="Segoe Sans Display" pitchFamily="2" charset="0"/>
                <a:ea typeface="+mn-ea"/>
                <a:cs typeface="Segoe Sans Display" pitchFamily="2" charset="0"/>
              </a:rPr>
              <a:t>The business agility and analytics landscape</a:t>
            </a:r>
          </a:p>
        </p:txBody>
      </p:sp>
    </p:spTree>
    <p:extLst>
      <p:ext uri="{BB962C8B-B14F-4D97-AF65-F5344CB8AC3E}">
        <p14:creationId xmlns:p14="http://schemas.microsoft.com/office/powerpoint/2010/main" val="3023267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86D68-4C1D-A628-39F9-0E7128B4EDED}"/>
              </a:ext>
            </a:extLst>
          </p:cNvPr>
          <p:cNvSpPr>
            <a:spLocks noGrp="1"/>
          </p:cNvSpPr>
          <p:nvPr>
            <p:ph type="title"/>
          </p:nvPr>
        </p:nvSpPr>
        <p:spPr/>
        <p:txBody>
          <a:bodyPr/>
          <a:lstStyle/>
          <a:p>
            <a:r>
              <a:rPr lang="en-US"/>
              <a:t>Thank you</a:t>
            </a:r>
          </a:p>
        </p:txBody>
      </p:sp>
      <p:pic>
        <p:nvPicPr>
          <p:cNvPr id="5" name="Picture Placeholder 4" descr="A person with purple hair smiling, moving their head to the side">
            <a:extLst>
              <a:ext uri="{FF2B5EF4-FFF2-40B4-BE49-F238E27FC236}">
                <a16:creationId xmlns:a16="http://schemas.microsoft.com/office/drawing/2014/main" id="{826148F2-AE3D-4A42-E1B9-0F1C98015AA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6" name="Picture 5">
            <a:extLst>
              <a:ext uri="{FF2B5EF4-FFF2-40B4-BE49-F238E27FC236}">
                <a16:creationId xmlns:a16="http://schemas.microsoft.com/office/drawing/2014/main" id="{AB501D77-BDED-99EA-CE25-372A8617C8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34752" y="1921790"/>
            <a:ext cx="3355383" cy="3246895"/>
          </a:xfrm>
          <a:prstGeom prst="rect">
            <a:avLst/>
          </a:prstGeom>
        </p:spPr>
      </p:pic>
    </p:spTree>
    <p:extLst>
      <p:ext uri="{BB962C8B-B14F-4D97-AF65-F5344CB8AC3E}">
        <p14:creationId xmlns:p14="http://schemas.microsoft.com/office/powerpoint/2010/main" val="1809387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85CDF4AB-8085-1A74-9B0A-22A7A1AFE006}"/>
              </a:ext>
            </a:extLst>
          </p:cNvPr>
          <p:cNvSpPr>
            <a:spLocks noGrp="1"/>
          </p:cNvSpPr>
          <p:nvPr>
            <p:ph type="title"/>
          </p:nvPr>
        </p:nvSpPr>
        <p:spPr>
          <a:xfrm>
            <a:off x="581025" y="-737961"/>
            <a:ext cx="11029949" cy="549275"/>
          </a:xfrm>
        </p:spPr>
        <p:txBody>
          <a:bodyPr/>
          <a:lstStyle/>
          <a:p>
            <a:r>
              <a:rPr lang="en-IN"/>
              <a:t>Title1</a:t>
            </a:r>
            <a:endParaRPr lang="en-US"/>
          </a:p>
        </p:txBody>
      </p:sp>
      <p:grpSp>
        <p:nvGrpSpPr>
          <p:cNvPr id="10" name="Group 9">
            <a:extLst>
              <a:ext uri="{FF2B5EF4-FFF2-40B4-BE49-F238E27FC236}">
                <a16:creationId xmlns:a16="http://schemas.microsoft.com/office/drawing/2014/main" id="{55E8F5C8-5244-1687-3F6C-E2B425351642}"/>
              </a:ext>
              <a:ext uri="{C183D7F6-B498-43B3-948B-1728B52AA6E4}">
                <adec:decorative xmlns:adec="http://schemas.microsoft.com/office/drawing/2017/decorative" val="1"/>
              </a:ext>
            </a:extLst>
          </p:cNvPr>
          <p:cNvGrpSpPr/>
          <p:nvPr/>
        </p:nvGrpSpPr>
        <p:grpSpPr>
          <a:xfrm>
            <a:off x="581025" y="0"/>
            <a:ext cx="11610975" cy="6858000"/>
            <a:chOff x="581025" y="0"/>
            <a:chExt cx="11610975" cy="6858000"/>
          </a:xfrm>
        </p:grpSpPr>
        <p:pic>
          <p:nvPicPr>
            <p:cNvPr id="5" name="Picture 4">
              <a:extLst>
                <a:ext uri="{FF2B5EF4-FFF2-40B4-BE49-F238E27FC236}">
                  <a16:creationId xmlns:a16="http://schemas.microsoft.com/office/drawing/2014/main" id="{2372A12E-7499-993F-1106-0E8AAF90B55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01" y="0"/>
              <a:ext cx="8191499" cy="6858000"/>
            </a:xfrm>
            <a:prstGeom prst="rect">
              <a:avLst/>
            </a:prstGeom>
          </p:spPr>
        </p:pic>
        <p:sp>
          <p:nvSpPr>
            <p:cNvPr id="4" name="Rectangle: Rounded Corners 3">
              <a:extLst>
                <a:ext uri="{FF2B5EF4-FFF2-40B4-BE49-F238E27FC236}">
                  <a16:creationId xmlns:a16="http://schemas.microsoft.com/office/drawing/2014/main" id="{11472398-822C-959D-E205-C3D8F2979CF1}"/>
                </a:ext>
              </a:extLst>
            </p:cNvPr>
            <p:cNvSpPr/>
            <p:nvPr/>
          </p:nvSpPr>
          <p:spPr>
            <a:xfrm>
              <a:off x="581025" y="1317172"/>
              <a:ext cx="11029950" cy="4223657"/>
            </a:xfrm>
            <a:prstGeom prst="roundRect">
              <a:avLst>
                <a:gd name="adj" fmla="val 4983"/>
              </a:avLst>
            </a:prstGeom>
            <a:solidFill>
              <a:srgbClr val="FFFFFF">
                <a:alpha val="70000"/>
              </a:srgbClr>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4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grpSp>
      <p:sp>
        <p:nvSpPr>
          <p:cNvPr id="7" name="Rectangle: Rounded Corners 6">
            <a:extLst>
              <a:ext uri="{FF2B5EF4-FFF2-40B4-BE49-F238E27FC236}">
                <a16:creationId xmlns:a16="http://schemas.microsoft.com/office/drawing/2014/main" id="{DCD8136F-E0CE-6ACA-FCB8-A86261E9F5D3}"/>
              </a:ext>
              <a:ext uri="{C183D7F6-B498-43B3-948B-1728B52AA6E4}">
                <adec:decorative xmlns:adec="http://schemas.microsoft.com/office/drawing/2017/decorative" val="1"/>
              </a:ext>
            </a:extLst>
          </p:cNvPr>
          <p:cNvSpPr/>
          <p:nvPr/>
        </p:nvSpPr>
        <p:spPr>
          <a:xfrm>
            <a:off x="696686" y="1445986"/>
            <a:ext cx="10798628" cy="3966028"/>
          </a:xfrm>
          <a:prstGeom prst="roundRect">
            <a:avLst>
              <a:gd name="adj" fmla="val 2921"/>
            </a:avLst>
          </a:prstGeom>
          <a:solidFill>
            <a:srgbClr val="FFFFFF">
              <a:alpha val="70000"/>
            </a:srgbClr>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4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8" name="Slide Number Placeholder 7">
            <a:extLst>
              <a:ext uri="{FF2B5EF4-FFF2-40B4-BE49-F238E27FC236}">
                <a16:creationId xmlns:a16="http://schemas.microsoft.com/office/drawing/2014/main" id="{44739F13-03F8-CD25-6D05-5822CA509DC0}"/>
              </a:ext>
            </a:extLst>
          </p:cNvPr>
          <p:cNvSpPr>
            <a:spLocks noGrp="1"/>
          </p:cNvSpPr>
          <p:nvPr>
            <p:ph type="sldNum" sz="quarter" idx="11"/>
          </p:nvPr>
        </p:nvSpPr>
        <p:spPr>
          <a:xfrm>
            <a:off x="612571" y="6309519"/>
            <a:ext cx="399288" cy="365125"/>
          </a:xfrm>
          <a:prstGeom prst="rect">
            <a:avLst/>
          </a:prstGeom>
        </p:spPr>
        <p:txBody>
          <a:bodyPr vert="horz" lIns="91440" tIns="45720" rIns="91440" bIns="45720" rtlCol="0" anchor="ctr"/>
          <a:lstStyle>
            <a:defPPr>
              <a:defRPr lang="en-US"/>
            </a:defPPr>
            <a:lvl1pPr marL="0" algn="l" defTabSz="914400" rtl="0" eaLnBrk="1" latinLnBrk="0" hangingPunct="1">
              <a:defRPr lang="en-US"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fld id="{B1356FBF-028C-F74E-A7B4-9B8ED246DD1B}" type="slidenum">
              <a:rPr lang="en-US" smtClean="0"/>
              <a:pPr marL="0" marR="0" lvl="0" indent="0" algn="l" defTabSz="914367"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225B61">
                  <a:tint val="75000"/>
                </a:srgbClr>
              </a:solidFill>
              <a:effectLst/>
              <a:uLnTx/>
              <a:uFillTx/>
              <a:latin typeface="Segoe Sans Small Semilight" pitchFamily="2" charset="0"/>
              <a:ea typeface="+mn-ea"/>
              <a:cs typeface="Segoe Sans Small Semilight" pitchFamily="2" charset="0"/>
            </a:endParaRPr>
          </a:p>
        </p:txBody>
      </p:sp>
      <p:sp>
        <p:nvSpPr>
          <p:cNvPr id="2" name="Footer Placeholder 1">
            <a:extLst>
              <a:ext uri="{FF2B5EF4-FFF2-40B4-BE49-F238E27FC236}">
                <a16:creationId xmlns:a16="http://schemas.microsoft.com/office/drawing/2014/main" id="{E7D65521-EA53-90E5-428B-11FA0F15AD3C}"/>
              </a:ext>
            </a:extLst>
          </p:cNvPr>
          <p:cNvSpPr>
            <a:spLocks noGrp="1"/>
          </p:cNvSpPr>
          <p:nvPr>
            <p:ph type="ftr" sz="quarter" idx="10"/>
          </p:nvPr>
        </p:nvSpPr>
        <p:spPr>
          <a:xfrm>
            <a:off x="1011859" y="6309519"/>
            <a:ext cx="2078736" cy="365125"/>
          </a:xfrm>
          <a:prstGeom prst="rect">
            <a:avLst/>
          </a:prstGeom>
        </p:spPr>
        <p:txBody>
          <a:bodyPr vert="horz" lIns="91440" tIns="45720" rIns="91440" bIns="45720" rtlCol="0" anchor="ctr"/>
          <a:lstStyle>
            <a:defPPr>
              <a:defRPr lang="en-US"/>
            </a:defPPr>
            <a:lvl1pPr marL="0" algn="l" defTabSz="914400" rtl="0" eaLnBrk="1" latinLnBrk="0" hangingPunct="1">
              <a:defRPr lang="en-IN"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a:t>Microsoft Fabric</a:t>
            </a:r>
            <a:endParaRPr kumimoji="0" lang="en-US" sz="800" b="0" i="0" u="none" strike="noStrike" kern="1200" cap="none" spc="0" normalizeH="0" baseline="0" noProof="0">
              <a:ln>
                <a:noFill/>
              </a:ln>
              <a:solidFill>
                <a:srgbClr val="225B61">
                  <a:tint val="75000"/>
                </a:srgbClr>
              </a:solidFill>
              <a:effectLst/>
              <a:uLnTx/>
              <a:uFillTx/>
              <a:latin typeface="Segoe Sans Small Semilight" pitchFamily="2" charset="0"/>
              <a:ea typeface="+mn-ea"/>
              <a:cs typeface="Segoe Sans Small Semilight" pitchFamily="2" charset="0"/>
            </a:endParaRPr>
          </a:p>
        </p:txBody>
      </p:sp>
      <p:sp>
        <p:nvSpPr>
          <p:cNvPr id="3" name="Title 2">
            <a:extLst>
              <a:ext uri="{FF2B5EF4-FFF2-40B4-BE49-F238E27FC236}">
                <a16:creationId xmlns:a16="http://schemas.microsoft.com/office/drawing/2014/main" id="{C413A167-8B03-EFF7-3339-829CB4DA23C1}"/>
              </a:ext>
            </a:extLst>
          </p:cNvPr>
          <p:cNvSpPr txBox="1">
            <a:spLocks/>
          </p:cNvSpPr>
          <p:nvPr/>
        </p:nvSpPr>
        <p:spPr>
          <a:xfrm>
            <a:off x="2093407" y="2307155"/>
            <a:ext cx="8005186" cy="224369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3200" b="0" i="0" kern="1200">
                <a:solidFill>
                  <a:schemeClr val="tx1"/>
                </a:solidFill>
                <a:latin typeface="+mj-lt"/>
                <a:ea typeface="+mj-ea"/>
                <a:cs typeface="Segoe Sans Display" pitchFamily="2" charset="0"/>
              </a:defRPr>
            </a:lvl1pPr>
          </a:lstStyle>
          <a:p>
            <a:pPr marL="0" marR="0" lvl="0" indent="0" algn="ctr" defTabSz="914400" rtl="0" eaLnBrk="1" fontAlgn="base" latinLnBrk="0" hangingPunct="1">
              <a:lnSpc>
                <a:spcPct val="90000"/>
              </a:lnSpc>
              <a:spcBef>
                <a:spcPct val="0"/>
              </a:spcBef>
              <a:spcAft>
                <a:spcPts val="2200"/>
              </a:spcAft>
              <a:buClrTx/>
              <a:buSzTx/>
              <a:buFontTx/>
              <a:buNone/>
              <a:tabLst/>
              <a:defRPr/>
            </a:pPr>
            <a:r>
              <a:rPr kumimoji="0" lang="en-US" sz="5400" b="0" i="0" u="none" strike="noStrike" kern="1200" cap="none" spc="0" normalizeH="0" baseline="0" noProof="0">
                <a:ln>
                  <a:noFill/>
                </a:ln>
                <a:gradFill flip="none" rotWithShape="1">
                  <a:gsLst>
                    <a:gs pos="0">
                      <a:srgbClr val="49C5B1"/>
                    </a:gs>
                    <a:gs pos="82000">
                      <a:srgbClr val="8551C5"/>
                    </a:gs>
                  </a:gsLst>
                  <a:lin ang="10800000" scaled="1"/>
                  <a:tileRect/>
                </a:gradFill>
                <a:effectLst/>
                <a:uLnTx/>
                <a:uFillTx/>
                <a:latin typeface="Segoe Sans Display Semibold" pitchFamily="2" charset="0"/>
                <a:ea typeface="+mj-ea"/>
                <a:cs typeface="Segoe Sans Display Semibold" pitchFamily="2" charset="0"/>
              </a:rPr>
              <a:t>CIOs are accelerating their efforts to bring AI to their data estate</a:t>
            </a:r>
          </a:p>
        </p:txBody>
      </p:sp>
    </p:spTree>
    <p:extLst>
      <p:ext uri="{BB962C8B-B14F-4D97-AF65-F5344CB8AC3E}">
        <p14:creationId xmlns:p14="http://schemas.microsoft.com/office/powerpoint/2010/main" val="836628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50000" fill="hold" grpId="1" nodeType="withEffect">
                                  <p:stCondLst>
                                    <p:cond delay="0"/>
                                  </p:stCondLst>
                                  <p:childTnLst>
                                    <p:animMotion origin="layout" path="M 0 0.02546 L 0 0 " pathEditMode="relative" rAng="0" ptsTypes="AA">
                                      <p:cBhvr>
                                        <p:cTn id="9" dur="700" fill="hold"/>
                                        <p:tgtEl>
                                          <p:spTgt spid="3"/>
                                        </p:tgtEl>
                                        <p:attrNameLst>
                                          <p:attrName>ppt_x</p:attrName>
                                          <p:attrName>ppt_y</p:attrName>
                                        </p:attrNameLst>
                                      </p:cBhvr>
                                      <p:rCtr x="0" y="-1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A93E118-562D-FDFF-5C4A-CEDD9F6F3893}"/>
              </a:ext>
            </a:extLst>
          </p:cNvPr>
          <p:cNvSpPr>
            <a:spLocks noGrp="1"/>
          </p:cNvSpPr>
          <p:nvPr>
            <p:ph type="title"/>
          </p:nvPr>
        </p:nvSpPr>
        <p:spPr>
          <a:xfrm>
            <a:off x="581025" y="-766989"/>
            <a:ext cx="11029949" cy="549275"/>
          </a:xfrm>
        </p:spPr>
        <p:txBody>
          <a:bodyPr/>
          <a:lstStyle/>
          <a:p>
            <a:r>
              <a:rPr lang="en-IN">
                <a:solidFill>
                  <a:schemeClr val="bg1"/>
                </a:solidFill>
              </a:rPr>
              <a:t>Title</a:t>
            </a:r>
            <a:endParaRPr lang="en-US">
              <a:solidFill>
                <a:schemeClr val="bg1"/>
              </a:solidFill>
            </a:endParaRPr>
          </a:p>
        </p:txBody>
      </p:sp>
      <p:grpSp>
        <p:nvGrpSpPr>
          <p:cNvPr id="30" name="Group 29">
            <a:extLst>
              <a:ext uri="{FF2B5EF4-FFF2-40B4-BE49-F238E27FC236}">
                <a16:creationId xmlns:a16="http://schemas.microsoft.com/office/drawing/2014/main" id="{F08A3533-D183-4A4E-CB2E-0D4F6D39D253}"/>
              </a:ext>
              <a:ext uri="{C183D7F6-B498-43B3-948B-1728B52AA6E4}">
                <adec:decorative xmlns:adec="http://schemas.microsoft.com/office/drawing/2017/decorative" val="1"/>
              </a:ext>
            </a:extLst>
          </p:cNvPr>
          <p:cNvGrpSpPr/>
          <p:nvPr/>
        </p:nvGrpSpPr>
        <p:grpSpPr>
          <a:xfrm>
            <a:off x="0" y="807238"/>
            <a:ext cx="12092940" cy="6050762"/>
            <a:chOff x="0" y="807238"/>
            <a:chExt cx="12092940" cy="6050762"/>
          </a:xfrm>
        </p:grpSpPr>
        <p:grpSp>
          <p:nvGrpSpPr>
            <p:cNvPr id="31" name="Group 30">
              <a:extLst>
                <a:ext uri="{FF2B5EF4-FFF2-40B4-BE49-F238E27FC236}">
                  <a16:creationId xmlns:a16="http://schemas.microsoft.com/office/drawing/2014/main" id="{31AAEBB2-0882-89FB-451F-F5AE304F11D0}"/>
                </a:ext>
                <a:ext uri="{C183D7F6-B498-43B3-948B-1728B52AA6E4}">
                  <adec:decorative xmlns:adec="http://schemas.microsoft.com/office/drawing/2017/decorative" val="1"/>
                </a:ext>
              </a:extLst>
            </p:cNvPr>
            <p:cNvGrpSpPr/>
            <p:nvPr/>
          </p:nvGrpSpPr>
          <p:grpSpPr>
            <a:xfrm>
              <a:off x="0" y="807238"/>
              <a:ext cx="12092940" cy="6050762"/>
              <a:chOff x="0" y="807238"/>
              <a:chExt cx="12092940" cy="6050762"/>
            </a:xfrm>
          </p:grpSpPr>
          <p:pic>
            <p:nvPicPr>
              <p:cNvPr id="37" name="Picture 36">
                <a:extLst>
                  <a:ext uri="{FF2B5EF4-FFF2-40B4-BE49-F238E27FC236}">
                    <a16:creationId xmlns:a16="http://schemas.microsoft.com/office/drawing/2014/main" id="{91F7A0D3-BB8E-0180-2360-EDC81952C0C9}"/>
                  </a:ext>
                  <a:ext uri="{C183D7F6-B498-43B3-948B-1728B52AA6E4}">
                    <adec:decorative xmlns:adec="http://schemas.microsoft.com/office/drawing/2017/decorative" val="1"/>
                  </a:ext>
                </a:extLst>
              </p:cNvPr>
              <p:cNvPicPr>
                <a:picLocks noChangeAspect="1"/>
              </p:cNvPicPr>
              <p:nvPr/>
            </p:nvPicPr>
            <p:blipFill rotWithShape="1">
              <a:blip r:embed="rId3" cstate="screen">
                <a:alphaModFix amt="62000"/>
                <a:extLst>
                  <a:ext uri="{28A0092B-C50C-407E-A947-70E740481C1C}">
                    <a14:useLocalDpi xmlns:a14="http://schemas.microsoft.com/office/drawing/2010/main"/>
                  </a:ext>
                </a:extLst>
              </a:blip>
              <a:srcRect/>
              <a:stretch/>
            </p:blipFill>
            <p:spPr>
              <a:xfrm flipH="1">
                <a:off x="0" y="807238"/>
                <a:ext cx="3857349" cy="6050762"/>
              </a:xfrm>
              <a:prstGeom prst="rect">
                <a:avLst/>
              </a:prstGeom>
            </p:spPr>
          </p:pic>
          <p:pic>
            <p:nvPicPr>
              <p:cNvPr id="38" name="Picture 37">
                <a:extLst>
                  <a:ext uri="{FF2B5EF4-FFF2-40B4-BE49-F238E27FC236}">
                    <a16:creationId xmlns:a16="http://schemas.microsoft.com/office/drawing/2014/main" id="{6BD147D4-557E-B1C8-8F73-C4CE1DAADE01}"/>
                  </a:ext>
                  <a:ext uri="{C183D7F6-B498-43B3-948B-1728B52AA6E4}">
                    <adec:decorative xmlns:adec="http://schemas.microsoft.com/office/drawing/2017/decorative" val="1"/>
                  </a:ext>
                </a:extLst>
              </p:cNvPr>
              <p:cNvPicPr>
                <a:picLocks/>
              </p:cNvPicPr>
              <p:nvPr/>
            </p:nvPicPr>
            <p:blipFill>
              <a:blip r:embed="rId4"/>
              <a:stretch>
                <a:fillRect/>
              </a:stretch>
            </p:blipFill>
            <p:spPr>
              <a:xfrm>
                <a:off x="9508304" y="4305939"/>
                <a:ext cx="2584636" cy="2371087"/>
              </a:xfrm>
              <a:prstGeom prst="rect">
                <a:avLst/>
              </a:prstGeom>
            </p:spPr>
          </p:pic>
        </p:grpSp>
        <p:sp>
          <p:nvSpPr>
            <p:cNvPr id="32" name="Rounded Rectangle 34">
              <a:extLst>
                <a:ext uri="{FF2B5EF4-FFF2-40B4-BE49-F238E27FC236}">
                  <a16:creationId xmlns:a16="http://schemas.microsoft.com/office/drawing/2014/main" id="{810027ED-6A44-2E60-F361-713F76053308}"/>
                </a:ext>
                <a:ext uri="{C183D7F6-B498-43B3-948B-1728B52AA6E4}">
                  <adec:decorative xmlns:adec="http://schemas.microsoft.com/office/drawing/2017/decorative" val="1"/>
                </a:ext>
              </a:extLst>
            </p:cNvPr>
            <p:cNvSpPr/>
            <p:nvPr/>
          </p:nvSpPr>
          <p:spPr bwMode="auto">
            <a:xfrm>
              <a:off x="581025" y="914400"/>
              <a:ext cx="11029950" cy="5098834"/>
            </a:xfrm>
            <a:prstGeom prst="roundRect">
              <a:avLst>
                <a:gd name="adj" fmla="val 3892"/>
              </a:avLst>
            </a:prstGeom>
            <a:solidFill>
              <a:srgbClr val="FFFFFF">
                <a:alpha val="70000"/>
              </a:srgbClr>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err="1">
                <a:ln>
                  <a:noFill/>
                </a:ln>
                <a:solidFill>
                  <a:srgbClr val="225B61"/>
                </a:solidFill>
                <a:effectLst/>
                <a:uLnTx/>
                <a:uFillTx/>
                <a:latin typeface="Segoe Sans Display Semibold" pitchFamily="2" charset="0"/>
                <a:ea typeface="+mn-ea"/>
                <a:cs typeface="Segoe Sans Display Semibold" pitchFamily="2" charset="0"/>
              </a:endParaRPr>
            </a:p>
          </p:txBody>
        </p:sp>
        <p:grpSp>
          <p:nvGrpSpPr>
            <p:cNvPr id="33" name="Group 32">
              <a:extLst>
                <a:ext uri="{FF2B5EF4-FFF2-40B4-BE49-F238E27FC236}">
                  <a16:creationId xmlns:a16="http://schemas.microsoft.com/office/drawing/2014/main" id="{6721BE4C-7244-FAD5-D5D2-BFF110177FE1}"/>
                </a:ext>
                <a:ext uri="{C183D7F6-B498-43B3-948B-1728B52AA6E4}">
                  <adec:decorative xmlns:adec="http://schemas.microsoft.com/office/drawing/2017/decorative" val="1"/>
                </a:ext>
              </a:extLst>
            </p:cNvPr>
            <p:cNvGrpSpPr/>
            <p:nvPr/>
          </p:nvGrpSpPr>
          <p:grpSpPr>
            <a:xfrm>
              <a:off x="1500004" y="1917589"/>
              <a:ext cx="3092464" cy="3092456"/>
              <a:chOff x="879034" y="1346200"/>
              <a:chExt cx="3937016" cy="3937006"/>
            </a:xfrm>
          </p:grpSpPr>
          <p:sp>
            <p:nvSpPr>
              <p:cNvPr id="34" name="Oval 33">
                <a:extLst>
                  <a:ext uri="{FF2B5EF4-FFF2-40B4-BE49-F238E27FC236}">
                    <a16:creationId xmlns:a16="http://schemas.microsoft.com/office/drawing/2014/main" id="{821C41B2-0F14-8FCE-18F2-862DE31F5C5D}"/>
                  </a:ext>
                </a:extLst>
              </p:cNvPr>
              <p:cNvSpPr/>
              <p:nvPr/>
            </p:nvSpPr>
            <p:spPr>
              <a:xfrm>
                <a:off x="879034" y="1346200"/>
                <a:ext cx="3937016" cy="3937006"/>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2000" b="1" i="0" u="none" strike="noStrike" kern="1200" cap="none" spc="0" normalizeH="0" baseline="0" noProof="0">
                  <a:ln>
                    <a:noFill/>
                  </a:ln>
                  <a:solidFill>
                    <a:srgbClr val="225B61"/>
                  </a:solidFill>
                  <a:effectLst/>
                  <a:uLnTx/>
                  <a:uFillTx/>
                  <a:latin typeface="Segoe Sans Display"/>
                  <a:ea typeface="+mn-ea"/>
                  <a:cs typeface="Segoe Sans Display Semibold" pitchFamily="2" charset="0"/>
                </a:endParaRPr>
              </a:p>
            </p:txBody>
          </p:sp>
          <p:sp>
            <p:nvSpPr>
              <p:cNvPr id="35" name="Arc 34">
                <a:extLst>
                  <a:ext uri="{FF2B5EF4-FFF2-40B4-BE49-F238E27FC236}">
                    <a16:creationId xmlns:a16="http://schemas.microsoft.com/office/drawing/2014/main" id="{FB299783-61A6-0188-2140-529FE28FA936}"/>
                  </a:ext>
                </a:extLst>
              </p:cNvPr>
              <p:cNvSpPr/>
              <p:nvPr/>
            </p:nvSpPr>
            <p:spPr>
              <a:xfrm>
                <a:off x="1044135" y="1511300"/>
                <a:ext cx="3606814" cy="3606806"/>
              </a:xfrm>
              <a:prstGeom prst="arc">
                <a:avLst>
                  <a:gd name="adj1" fmla="val 16200000"/>
                  <a:gd name="adj2" fmla="val 13457491"/>
                </a:avLst>
              </a:prstGeom>
              <a:noFill/>
              <a:ln w="142875" cap="rnd">
                <a:gradFill>
                  <a:gsLst>
                    <a:gs pos="0">
                      <a:schemeClr val="bg2"/>
                    </a:gs>
                    <a:gs pos="80000">
                      <a:srgbClr val="7A75C1"/>
                    </a:gs>
                    <a:gs pos="100000">
                      <a:srgbClr val="8661C5"/>
                    </a:gs>
                  </a:gsLst>
                  <a:lin ang="5400000" scaled="1"/>
                </a:grad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1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36" name="Oval 35">
                <a:extLst>
                  <a:ext uri="{FF2B5EF4-FFF2-40B4-BE49-F238E27FC236}">
                    <a16:creationId xmlns:a16="http://schemas.microsoft.com/office/drawing/2014/main" id="{C724929C-93F5-8ECC-84AB-BA8129E36DD1}"/>
                  </a:ext>
                </a:extLst>
              </p:cNvPr>
              <p:cNvSpPr/>
              <p:nvPr/>
            </p:nvSpPr>
            <p:spPr>
              <a:xfrm>
                <a:off x="1221928" y="1689097"/>
                <a:ext cx="3251230" cy="3251222"/>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ts val="0"/>
                  </a:spcAft>
                  <a:buClrTx/>
                  <a:buSzTx/>
                  <a:buFontTx/>
                  <a:buNone/>
                  <a:tabLst/>
                  <a:defRPr/>
                </a:pPr>
                <a:endParaRPr kumimoji="0" lang="en-IN" sz="11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grpSp>
      </p:grpSp>
      <p:sp>
        <p:nvSpPr>
          <p:cNvPr id="39" name="Text Placeholder 7">
            <a:extLst>
              <a:ext uri="{FF2B5EF4-FFF2-40B4-BE49-F238E27FC236}">
                <a16:creationId xmlns:a16="http://schemas.microsoft.com/office/drawing/2014/main" id="{6FBD7C19-FFC8-512A-C16A-6CB7006A10E3}"/>
              </a:ext>
            </a:extLst>
          </p:cNvPr>
          <p:cNvSpPr txBox="1">
            <a:spLocks/>
          </p:cNvSpPr>
          <p:nvPr/>
        </p:nvSpPr>
        <p:spPr>
          <a:xfrm>
            <a:off x="1982589" y="2894431"/>
            <a:ext cx="2127296" cy="1231106"/>
          </a:xfrm>
          <a:prstGeom prst="rect">
            <a:avLst/>
          </a:prstGeom>
          <a:noFill/>
        </p:spPr>
        <p:txBody>
          <a:bodyPr vert="horz" wrap="square" lIns="0" tIns="0" rIns="0" bIns="0" rtlCol="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3998" kern="1200" spc="0" baseline="0">
                <a:gradFill>
                  <a:gsLst>
                    <a:gs pos="0">
                      <a:srgbClr val="50E6FF"/>
                    </a:gs>
                    <a:gs pos="100000">
                      <a:srgbClr val="0078D4"/>
                    </a:gs>
                  </a:gsLst>
                  <a:lin ang="2400000" scaled="0"/>
                </a:gradFill>
                <a:latin typeface="+mj-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0" b="1" i="0" u="none" strike="noStrike" kern="1200" cap="none" spc="0" normalizeH="0" baseline="0" noProof="0">
                <a:ln>
                  <a:noFill/>
                </a:ln>
                <a:solidFill>
                  <a:srgbClr val="225B61"/>
                </a:solidFill>
                <a:effectLst/>
                <a:uLnTx/>
                <a:uFillTx/>
                <a:latin typeface="Segoe Sans Display"/>
                <a:ea typeface="+mn-ea"/>
                <a:cs typeface="Segoe UI" panose="020B0502040204020203" pitchFamily="34" charset="0"/>
              </a:rPr>
              <a:t>87%</a:t>
            </a:r>
          </a:p>
        </p:txBody>
      </p:sp>
      <p:sp>
        <p:nvSpPr>
          <p:cNvPr id="40" name="Text Placeholder 14">
            <a:extLst>
              <a:ext uri="{FF2B5EF4-FFF2-40B4-BE49-F238E27FC236}">
                <a16:creationId xmlns:a16="http://schemas.microsoft.com/office/drawing/2014/main" id="{484EDC07-E211-3C75-D936-CCA35A80ADDA}"/>
              </a:ext>
            </a:extLst>
          </p:cNvPr>
          <p:cNvSpPr txBox="1">
            <a:spLocks/>
          </p:cNvSpPr>
          <p:nvPr/>
        </p:nvSpPr>
        <p:spPr>
          <a:xfrm>
            <a:off x="5063613" y="2632821"/>
            <a:ext cx="6086167" cy="1661993"/>
          </a:xfrm>
          <a:prstGeom prst="rect">
            <a:avLst/>
          </a:prstGeom>
        </p:spPr>
        <p:txBody>
          <a:bodyPr vert="horz" wrap="square" lIns="0" tIns="0" rIns="0" bIns="0" rtlCol="0" anchor="t">
            <a:spAutoFit/>
          </a:bodyPr>
          <a:lst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kumimoji="0" lang="en-US" sz="2800" b="0" i="0" u="none" strike="noStrike" kern="1200" cap="none" spc="-50" normalizeH="0" baseline="0" dirty="0" smtClean="0">
                <a:ln w="3175">
                  <a:noFill/>
                </a:ln>
                <a:gradFill>
                  <a:gsLst>
                    <a:gs pos="0">
                      <a:srgbClr val="FFFFFF"/>
                    </a:gs>
                    <a:gs pos="100000">
                      <a:srgbClr val="FFFFFF"/>
                    </a:gs>
                  </a:gsLst>
                  <a:lin ang="5400000" scaled="1"/>
                </a:gradFill>
                <a:effectLst/>
                <a:uLnTx/>
                <a:uFillTx/>
                <a:latin typeface="Segoe UI Semibold"/>
                <a:ea typeface="+mj-lt"/>
                <a:cs typeface="Segoe UI Semibold"/>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3600" b="0" i="0" u="none" strike="noStrike" kern="1200" cap="none" spc="0" normalizeH="0" baseline="0" noProof="0" dirty="0">
                <a:ln w="3175">
                  <a:noFill/>
                </a:ln>
                <a:solidFill>
                  <a:srgbClr val="000000"/>
                </a:solidFill>
                <a:effectLst/>
                <a:uLnTx/>
                <a:uFillTx/>
                <a:latin typeface="Segoe Sans Display Semibold" pitchFamily="2" charset="0"/>
                <a:cs typeface="Segoe Sans Display Semibold" pitchFamily="2" charset="0"/>
              </a:rPr>
              <a:t>of organizations believe</a:t>
            </a:r>
            <a:br>
              <a:rPr kumimoji="0" lang="en-US" sz="3600" b="0" i="0" u="none" strike="noStrike" kern="1200" cap="none" spc="0" normalizeH="0" baseline="0" noProof="0" dirty="0">
                <a:ln w="3175">
                  <a:noFill/>
                </a:ln>
                <a:solidFill>
                  <a:srgbClr val="000000"/>
                </a:solidFill>
                <a:effectLst/>
                <a:uLnTx/>
                <a:uFillTx/>
                <a:latin typeface="Segoe Sans Display Semibold" pitchFamily="2" charset="0"/>
                <a:cs typeface="Segoe Sans Display Semibold" pitchFamily="2" charset="0"/>
              </a:rPr>
            </a:br>
            <a:r>
              <a:rPr kumimoji="0" lang="en-US" sz="3600" b="0" i="0" u="none" strike="noStrike" kern="1200" cap="none" spc="0" normalizeH="0" baseline="0" noProof="0" dirty="0">
                <a:ln w="3175">
                  <a:noFill/>
                </a:ln>
                <a:solidFill>
                  <a:srgbClr val="000000"/>
                </a:solidFill>
                <a:effectLst/>
                <a:uLnTx/>
                <a:uFillTx/>
                <a:latin typeface="Segoe Sans Display Semibold" pitchFamily="2" charset="0"/>
                <a:cs typeface="Segoe Sans Display Semibold" pitchFamily="2" charset="0"/>
              </a:rPr>
              <a:t>AI will give them a </a:t>
            </a:r>
            <a:r>
              <a:rPr kumimoji="0" lang="en-US" sz="3600" b="0" i="0" u="none" strike="noStrike" kern="1200" cap="none" spc="0" normalizeH="0" baseline="0" noProof="0" dirty="0">
                <a:ln w="3175">
                  <a:noFill/>
                </a:ln>
                <a:solidFill>
                  <a:srgbClr val="8661C5"/>
                </a:solidFill>
                <a:effectLst/>
                <a:uLnTx/>
                <a:uFillTx/>
                <a:latin typeface="Segoe Sans Display Semibold" pitchFamily="2" charset="0"/>
                <a:cs typeface="Segoe Sans Display Semibold" pitchFamily="2" charset="0"/>
              </a:rPr>
              <a:t>competitive edge</a:t>
            </a:r>
          </a:p>
        </p:txBody>
      </p:sp>
      <p:sp>
        <p:nvSpPr>
          <p:cNvPr id="41" name="Text Placeholder 14">
            <a:extLst>
              <a:ext uri="{FF2B5EF4-FFF2-40B4-BE49-F238E27FC236}">
                <a16:creationId xmlns:a16="http://schemas.microsoft.com/office/drawing/2014/main" id="{A1AD7F99-062C-925B-473D-4089AF893E63}"/>
              </a:ext>
            </a:extLst>
          </p:cNvPr>
          <p:cNvSpPr txBox="1">
            <a:spLocks/>
          </p:cNvSpPr>
          <p:nvPr/>
        </p:nvSpPr>
        <p:spPr>
          <a:xfrm>
            <a:off x="808252" y="5587863"/>
            <a:ext cx="2745945" cy="184666"/>
          </a:xfrm>
          <a:prstGeom prst="rect">
            <a:avLst/>
          </a:prstGeom>
        </p:spPr>
        <p:txBody>
          <a:bodyPr vert="horz" wrap="none" lIns="0" tIns="0" rIns="0" bIns="0" rtlCol="0" anchor="t">
            <a:spAutoFit/>
          </a:bodyPr>
          <a:lst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kumimoji="0" lang="en-US" sz="2800" b="0" i="0" u="none" strike="noStrike" kern="1200" cap="none" spc="-50" normalizeH="0" baseline="0" dirty="0" smtClean="0">
                <a:ln w="3175">
                  <a:noFill/>
                </a:ln>
                <a:gradFill>
                  <a:gsLst>
                    <a:gs pos="0">
                      <a:srgbClr val="FFFFFF"/>
                    </a:gs>
                    <a:gs pos="100000">
                      <a:srgbClr val="FFFFFF"/>
                    </a:gs>
                  </a:gsLst>
                  <a:lin ang="5400000" scaled="1"/>
                </a:gradFill>
                <a:effectLst/>
                <a:uLnTx/>
                <a:uFillTx/>
                <a:latin typeface="Segoe UI Semibold"/>
                <a:ea typeface="+mj-lt"/>
                <a:cs typeface="Segoe UI Semibold"/>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w="3175">
                  <a:noFill/>
                </a:ln>
                <a:solidFill>
                  <a:srgbClr val="000000"/>
                </a:solidFill>
                <a:effectLst/>
                <a:uLnTx/>
                <a:uFillTx/>
                <a:latin typeface="Segoe Sans Display Semibold" pitchFamily="2" charset="0"/>
                <a:cs typeface="Segoe Sans Display Semibold" pitchFamily="2" charset="0"/>
              </a:rPr>
              <a:t>Source: </a:t>
            </a:r>
            <a:r>
              <a:rPr kumimoji="0" lang="en-US" sz="1200" b="0" i="0" u="none" strike="noStrike" kern="1200" cap="none" spc="0" normalizeH="0" baseline="0" noProof="0" dirty="0">
                <a:ln w="3175">
                  <a:noFill/>
                </a:ln>
                <a:solidFill>
                  <a:srgbClr val="0078D3"/>
                </a:solidFill>
                <a:effectLst/>
                <a:uLnTx/>
                <a:uFillTx/>
                <a:latin typeface="Segoe Sans Display Semibold" pitchFamily="2" charset="0"/>
                <a:cs typeface="Segoe Sans Display Semibold" pitchFamily="2" charset="0"/>
                <a:hlinkClick r:id="rId5">
                  <a:extLst>
                    <a:ext uri="{A12FA001-AC4F-418D-AE19-62706E023703}">
                      <ahyp:hlinkClr xmlns:ahyp="http://schemas.microsoft.com/office/drawing/2018/hyperlinkcolor" val="tx"/>
                    </a:ext>
                  </a:extLst>
                </a:hlinkClick>
              </a:rPr>
              <a:t>MIT Sloan Management Review</a:t>
            </a:r>
            <a:endParaRPr kumimoji="0" lang="en-US" sz="1200" b="0" i="0" u="none" strike="noStrike" kern="1200" cap="none" spc="0" normalizeH="0" baseline="0" noProof="0" dirty="0">
              <a:ln w="3175">
                <a:noFill/>
              </a:ln>
              <a:solidFill>
                <a:srgbClr val="0078D3"/>
              </a:solidFill>
              <a:effectLst/>
              <a:uLnTx/>
              <a:uFillTx/>
              <a:latin typeface="Segoe Sans Display Semibold" pitchFamily="2" charset="0"/>
              <a:cs typeface="Segoe Sans Display Semibold" pitchFamily="2" charset="0"/>
            </a:endParaRPr>
          </a:p>
        </p:txBody>
      </p:sp>
      <p:sp>
        <p:nvSpPr>
          <p:cNvPr id="5" name="Slide Number Placeholder 4">
            <a:extLst>
              <a:ext uri="{FF2B5EF4-FFF2-40B4-BE49-F238E27FC236}">
                <a16:creationId xmlns:a16="http://schemas.microsoft.com/office/drawing/2014/main" id="{C347FEE5-2621-59BF-DE51-93746BEB170A}"/>
              </a:ext>
            </a:extLst>
          </p:cNvPr>
          <p:cNvSpPr>
            <a:spLocks noGrp="1"/>
          </p:cNvSpPr>
          <p:nvPr>
            <p:ph type="sldNum" sz="quarter" idx="11"/>
          </p:nvPr>
        </p:nvSpPr>
        <p:spPr>
          <a:xfrm>
            <a:off x="612571" y="6309519"/>
            <a:ext cx="399288" cy="365125"/>
          </a:xfrm>
          <a:prstGeom prst="rect">
            <a:avLst/>
          </a:prstGeom>
        </p:spPr>
        <p:txBody>
          <a:bodyPr vert="horz" lIns="91440" tIns="45720" rIns="91440" bIns="45720" rtlCol="0" anchor="ctr"/>
          <a:lstStyle>
            <a:defPPr>
              <a:defRPr lang="en-US"/>
            </a:defPPr>
            <a:lvl1pPr marL="0" algn="l" defTabSz="914400" rtl="0" eaLnBrk="1" latinLnBrk="0" hangingPunct="1">
              <a:defRPr lang="en-US"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fld id="{B1356FBF-028C-F74E-A7B4-9B8ED246DD1B}" type="slidenum">
              <a:rPr lang="en-US" smtClean="0"/>
              <a:pPr marL="0" marR="0" lvl="0" indent="0" algn="l" defTabSz="914367"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srgbClr val="225B61">
                  <a:tint val="75000"/>
                </a:srgbClr>
              </a:solidFill>
              <a:effectLst/>
              <a:uLnTx/>
              <a:uFillTx/>
              <a:latin typeface="Segoe Sans Small Semilight" pitchFamily="2" charset="0"/>
              <a:ea typeface="+mn-ea"/>
              <a:cs typeface="Segoe Sans Small Semilight" pitchFamily="2" charset="0"/>
            </a:endParaRPr>
          </a:p>
        </p:txBody>
      </p:sp>
      <p:sp>
        <p:nvSpPr>
          <p:cNvPr id="4" name="Footer Placeholder 3">
            <a:extLst>
              <a:ext uri="{FF2B5EF4-FFF2-40B4-BE49-F238E27FC236}">
                <a16:creationId xmlns:a16="http://schemas.microsoft.com/office/drawing/2014/main" id="{74B0773B-CE5B-F1AD-8D66-A35A11D2FE93}"/>
              </a:ext>
            </a:extLst>
          </p:cNvPr>
          <p:cNvSpPr>
            <a:spLocks noGrp="1"/>
          </p:cNvSpPr>
          <p:nvPr>
            <p:ph type="ftr" sz="quarter" idx="10"/>
          </p:nvPr>
        </p:nvSpPr>
        <p:spPr>
          <a:xfrm>
            <a:off x="1011859" y="6309519"/>
            <a:ext cx="2078736" cy="365125"/>
          </a:xfrm>
          <a:prstGeom prst="rect">
            <a:avLst/>
          </a:prstGeom>
        </p:spPr>
        <p:txBody>
          <a:bodyPr vert="horz" lIns="91440" tIns="45720" rIns="91440" bIns="45720" rtlCol="0" anchor="ctr"/>
          <a:lstStyle>
            <a:defPPr>
              <a:defRPr lang="en-US"/>
            </a:defPPr>
            <a:lvl1pPr marL="0" algn="l" defTabSz="914400" rtl="0" eaLnBrk="1" latinLnBrk="0" hangingPunct="1">
              <a:defRPr lang="en-IN"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a:t>Microsoft Fabric</a:t>
            </a:r>
            <a:endParaRPr kumimoji="0" lang="en-US" sz="800" b="0" i="0" u="none" strike="noStrike" kern="1200" cap="none" spc="0" normalizeH="0" baseline="0" noProof="0">
              <a:ln>
                <a:noFill/>
              </a:ln>
              <a:solidFill>
                <a:srgbClr val="225B61">
                  <a:tint val="75000"/>
                </a:srgbClr>
              </a:solidFill>
              <a:effectLst/>
              <a:uLnTx/>
              <a:uFillTx/>
              <a:latin typeface="Segoe Sans Small Semilight" pitchFamily="2" charset="0"/>
              <a:ea typeface="+mn-ea"/>
              <a:cs typeface="Segoe Sans Small Semilight" pitchFamily="2" charset="0"/>
            </a:endParaRPr>
          </a:p>
        </p:txBody>
      </p:sp>
    </p:spTree>
    <p:extLst>
      <p:ext uri="{BB962C8B-B14F-4D97-AF65-F5344CB8AC3E}">
        <p14:creationId xmlns:p14="http://schemas.microsoft.com/office/powerpoint/2010/main" val="2001458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64" presetClass="path" presetSubtype="0" accel="50000" decel="50000" fill="hold" grpId="0" nodeType="withEffect">
                                  <p:stCondLst>
                                    <p:cond delay="0"/>
                                  </p:stCondLst>
                                  <p:childTnLst>
                                    <p:animMotion origin="layout" path="M 0.00052 0.03565 L 0.00052 0.01574 " pathEditMode="relative" rAng="0" ptsTypes="AA">
                                      <p:cBhvr>
                                        <p:cTn id="9" dur="750" fill="hold"/>
                                        <p:tgtEl>
                                          <p:spTgt spid="40"/>
                                        </p:tgtEl>
                                        <p:attrNameLst>
                                          <p:attrName>ppt_x</p:attrName>
                                          <p:attrName>ppt_y</p:attrName>
                                        </p:attrNameLst>
                                      </p:cBhvr>
                                      <p:rCtr x="0" y="-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367F-28ED-26F3-FDAC-D016B0447CDD}"/>
              </a:ext>
            </a:extLst>
          </p:cNvPr>
          <p:cNvSpPr>
            <a:spLocks noGrp="1"/>
          </p:cNvSpPr>
          <p:nvPr>
            <p:ph type="title"/>
          </p:nvPr>
        </p:nvSpPr>
        <p:spPr/>
        <p:txBody>
          <a:bodyPr/>
          <a:lstStyle/>
          <a:p>
            <a:r>
              <a:rPr lang="en-US"/>
              <a:t>The need for businesses to link people, data, and processes is greater than ever before</a:t>
            </a:r>
          </a:p>
        </p:txBody>
      </p:sp>
      <p:sp>
        <p:nvSpPr>
          <p:cNvPr id="18" name="Oval 17" descr="71%">
            <a:extLst>
              <a:ext uri="{FF2B5EF4-FFF2-40B4-BE49-F238E27FC236}">
                <a16:creationId xmlns:a16="http://schemas.microsoft.com/office/drawing/2014/main" id="{4F26304D-C43E-2632-6499-C2DBB4CF7709}"/>
              </a:ext>
              <a:ext uri="{C183D7F6-B498-43B3-948B-1728B52AA6E4}">
                <adec:decorative xmlns:adec="http://schemas.microsoft.com/office/drawing/2017/decorative" val="0"/>
              </a:ext>
            </a:extLst>
          </p:cNvPr>
          <p:cNvSpPr/>
          <p:nvPr/>
        </p:nvSpPr>
        <p:spPr bwMode="auto">
          <a:xfrm>
            <a:off x="1624635" y="1915894"/>
            <a:ext cx="1508760" cy="1536192"/>
          </a:xfrm>
          <a:prstGeom prst="ellipse">
            <a:avLst/>
          </a:prstGeom>
          <a:gradFill flip="none" rotWithShape="1">
            <a:gsLst>
              <a:gs pos="0">
                <a:schemeClr val="accent2"/>
              </a:gs>
              <a:gs pos="100000">
                <a:schemeClr val="bg2"/>
              </a:gs>
            </a:gsLst>
            <a:lin ang="600000" scaled="0"/>
            <a:tileRect/>
          </a:gradFill>
          <a:ln>
            <a:noFill/>
            <a:headEnd type="none" w="med" len="med"/>
            <a:tailEnd type="none" w="med" len="med"/>
          </a:ln>
          <a:effectLst>
            <a:outerShdw blurRad="2032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Segoe Sans Display" pitchFamily="2" charset="0"/>
                <a:ea typeface="Segoe UI" panose="020B0502040204020203" pitchFamily="34" charset="0"/>
                <a:cs typeface="Segoe Sans Display" pitchFamily="2" charset="0"/>
              </a:rPr>
              <a:t>71%</a:t>
            </a:r>
          </a:p>
        </p:txBody>
      </p:sp>
      <p:sp>
        <p:nvSpPr>
          <p:cNvPr id="17" name="Rounded Rectangle 18">
            <a:extLst>
              <a:ext uri="{FF2B5EF4-FFF2-40B4-BE49-F238E27FC236}">
                <a16:creationId xmlns:a16="http://schemas.microsoft.com/office/drawing/2014/main" id="{955C6EB0-A3B7-10D7-7AB1-32C0A3CB1BC8}"/>
              </a:ext>
            </a:extLst>
          </p:cNvPr>
          <p:cNvSpPr/>
          <p:nvPr/>
        </p:nvSpPr>
        <p:spPr bwMode="auto">
          <a:xfrm>
            <a:off x="774992" y="3854951"/>
            <a:ext cx="3208047" cy="1205170"/>
          </a:xfrm>
          <a:prstGeom prst="roundRect">
            <a:avLst>
              <a:gd name="adj" fmla="val 5718"/>
            </a:avLst>
          </a:prstGeom>
          <a:solidFill>
            <a:srgbClr val="FFFFFF"/>
          </a:solidFill>
          <a:ln>
            <a:noFill/>
            <a:headEnd type="none" w="med" len="med"/>
            <a:tailEnd type="none" w="med" len="med"/>
          </a:ln>
          <a:effectLst>
            <a:outerShdw blurRad="214438"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cs typeface="Segoe Sans Text" pitchFamily="2" charset="0"/>
              </a:rPr>
              <a:t>Businesses are not able to respond quickly enough to changing market conditions, with 71% reporting low agility</a:t>
            </a:r>
            <a:r>
              <a:rPr kumimoji="0" lang="en-US" sz="1400" b="1" i="0" u="none" strike="noStrike" kern="1200" cap="none" spc="0" normalizeH="0" baseline="30000" noProof="0">
                <a:ln>
                  <a:noFill/>
                </a:ln>
                <a:solidFill>
                  <a:schemeClr val="tx1"/>
                </a:solidFill>
                <a:effectLst/>
                <a:uLnTx/>
                <a:uFillTx/>
                <a:cs typeface="Segoe Sans Text" pitchFamily="2" charset="0"/>
              </a:rPr>
              <a:t>1</a:t>
            </a:r>
            <a:endParaRPr kumimoji="0" lang="en-US" sz="1400" b="1" i="0" u="none" strike="noStrike" kern="1200" cap="none" spc="0" normalizeH="0" baseline="0" noProof="0">
              <a:ln>
                <a:noFill/>
              </a:ln>
              <a:solidFill>
                <a:schemeClr val="tx1"/>
              </a:solidFill>
              <a:effectLst/>
              <a:uLnTx/>
              <a:uFillTx/>
              <a:cs typeface="Segoe Sans Text" pitchFamily="2" charset="0"/>
            </a:endParaRPr>
          </a:p>
        </p:txBody>
      </p:sp>
      <p:cxnSp>
        <p:nvCxnSpPr>
          <p:cNvPr id="12" name="Straight Connector 11">
            <a:extLst>
              <a:ext uri="{FF2B5EF4-FFF2-40B4-BE49-F238E27FC236}">
                <a16:creationId xmlns:a16="http://schemas.microsoft.com/office/drawing/2014/main" id="{7D3FB660-2ED1-0911-B962-A961F0C3DB8F}"/>
              </a:ext>
              <a:ext uri="{C183D7F6-B498-43B3-948B-1728B52AA6E4}">
                <adec:decorative xmlns:adec="http://schemas.microsoft.com/office/drawing/2017/decorative" val="1"/>
              </a:ext>
            </a:extLst>
          </p:cNvPr>
          <p:cNvCxnSpPr>
            <a:cxnSpLocks/>
          </p:cNvCxnSpPr>
          <p:nvPr/>
        </p:nvCxnSpPr>
        <p:spPr>
          <a:xfrm>
            <a:off x="4258793" y="2177662"/>
            <a:ext cx="0" cy="3238923"/>
          </a:xfrm>
          <a:prstGeom prst="line">
            <a:avLst/>
          </a:prstGeom>
          <a:noFill/>
          <a:ln w="19050" cap="flat" cmpd="sng" algn="ctr">
            <a:gradFill>
              <a:gsLst>
                <a:gs pos="88000">
                  <a:schemeClr val="accent3"/>
                </a:gs>
                <a:gs pos="0">
                  <a:schemeClr val="tx2"/>
                </a:gs>
                <a:gs pos="54000">
                  <a:schemeClr val="bg2"/>
                </a:gs>
              </a:gsLst>
              <a:lin ang="5400000" scaled="1"/>
            </a:gradFill>
            <a:prstDash val="dash"/>
            <a:headEnd type="none" w="lg" len="med"/>
            <a:tailEnd type="none" w="lg" len="med"/>
          </a:ln>
          <a:effectLst/>
        </p:spPr>
      </p:cxnSp>
      <p:sp>
        <p:nvSpPr>
          <p:cNvPr id="16" name="Oval 15" descr="77%&#10;">
            <a:extLst>
              <a:ext uri="{FF2B5EF4-FFF2-40B4-BE49-F238E27FC236}">
                <a16:creationId xmlns:a16="http://schemas.microsoft.com/office/drawing/2014/main" id="{5AD1F292-D6D1-4371-3F65-A49754175E6B}"/>
              </a:ext>
              <a:ext uri="{C183D7F6-B498-43B3-948B-1728B52AA6E4}">
                <adec:decorative xmlns:adec="http://schemas.microsoft.com/office/drawing/2017/decorative" val="0"/>
              </a:ext>
            </a:extLst>
          </p:cNvPr>
          <p:cNvSpPr/>
          <p:nvPr/>
        </p:nvSpPr>
        <p:spPr bwMode="auto">
          <a:xfrm>
            <a:off x="5341620" y="1915894"/>
            <a:ext cx="1508760" cy="1531620"/>
          </a:xfrm>
          <a:prstGeom prst="ellipse">
            <a:avLst/>
          </a:prstGeom>
          <a:gradFill flip="none" rotWithShape="1">
            <a:gsLst>
              <a:gs pos="0">
                <a:schemeClr val="accent4"/>
              </a:gs>
              <a:gs pos="99000">
                <a:schemeClr val="accent6"/>
              </a:gs>
            </a:gsLst>
            <a:lin ang="21000000" scaled="0"/>
            <a:tileRect/>
          </a:gradFill>
          <a:ln>
            <a:noFill/>
            <a:headEnd type="none" w="med" len="med"/>
            <a:tailEnd type="none" w="med" len="med"/>
          </a:ln>
          <a:effectLst>
            <a:outerShdw blurRad="2032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Segoe Sans Display" pitchFamily="2" charset="0"/>
                <a:ea typeface="Segoe UI" panose="020B0502040204020203" pitchFamily="34" charset="0"/>
                <a:cs typeface="Segoe Sans Display" pitchFamily="2" charset="0"/>
              </a:rPr>
              <a:t>77%</a:t>
            </a:r>
          </a:p>
        </p:txBody>
      </p:sp>
      <p:sp>
        <p:nvSpPr>
          <p:cNvPr id="15" name="Rounded Rectangle 22">
            <a:extLst>
              <a:ext uri="{FF2B5EF4-FFF2-40B4-BE49-F238E27FC236}">
                <a16:creationId xmlns:a16="http://schemas.microsoft.com/office/drawing/2014/main" id="{3B064114-809C-E294-DEF3-54C5F93D3EC7}"/>
              </a:ext>
            </a:extLst>
          </p:cNvPr>
          <p:cNvSpPr/>
          <p:nvPr/>
        </p:nvSpPr>
        <p:spPr bwMode="auto">
          <a:xfrm>
            <a:off x="4491977" y="3854951"/>
            <a:ext cx="3208047" cy="1205170"/>
          </a:xfrm>
          <a:prstGeom prst="roundRect">
            <a:avLst>
              <a:gd name="adj" fmla="val 5718"/>
            </a:avLst>
          </a:prstGeom>
          <a:solidFill>
            <a:srgbClr val="FFFFFF"/>
          </a:solidFill>
          <a:ln>
            <a:noFill/>
            <a:headEnd type="none" w="med" len="med"/>
            <a:tailEnd type="none" w="med" len="med"/>
          </a:ln>
          <a:effectLst>
            <a:outerShdw blurRad="214438"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cs typeface="Segoe Sans Text" pitchFamily="2" charset="0"/>
              </a:rPr>
              <a:t>Percentage of businesses that reported experiencing a skills shortage in 2023</a:t>
            </a:r>
            <a:r>
              <a:rPr lang="en-US" sz="1400" b="1" baseline="30000">
                <a:solidFill>
                  <a:schemeClr val="tx1"/>
                </a:solidFill>
                <a:cs typeface="Segoe Sans Text" pitchFamily="2" charset="0"/>
              </a:rPr>
              <a:t>2</a:t>
            </a:r>
          </a:p>
        </p:txBody>
      </p:sp>
      <p:cxnSp>
        <p:nvCxnSpPr>
          <p:cNvPr id="8" name="Straight Connector 7">
            <a:extLst>
              <a:ext uri="{FF2B5EF4-FFF2-40B4-BE49-F238E27FC236}">
                <a16:creationId xmlns:a16="http://schemas.microsoft.com/office/drawing/2014/main" id="{DE844958-9CCD-00B1-4DDD-F281A387171F}"/>
              </a:ext>
              <a:ext uri="{C183D7F6-B498-43B3-948B-1728B52AA6E4}">
                <adec:decorative xmlns:adec="http://schemas.microsoft.com/office/drawing/2017/decorative" val="1"/>
              </a:ext>
            </a:extLst>
          </p:cNvPr>
          <p:cNvCxnSpPr>
            <a:cxnSpLocks/>
          </p:cNvCxnSpPr>
          <p:nvPr/>
        </p:nvCxnSpPr>
        <p:spPr>
          <a:xfrm>
            <a:off x="7954493" y="2177662"/>
            <a:ext cx="0" cy="3238923"/>
          </a:xfrm>
          <a:prstGeom prst="line">
            <a:avLst/>
          </a:prstGeom>
          <a:noFill/>
          <a:ln w="19050" cap="flat" cmpd="sng" algn="ctr">
            <a:gradFill>
              <a:gsLst>
                <a:gs pos="88000">
                  <a:schemeClr val="accent3"/>
                </a:gs>
                <a:gs pos="0">
                  <a:schemeClr val="tx2"/>
                </a:gs>
                <a:gs pos="54000">
                  <a:schemeClr val="bg2"/>
                </a:gs>
              </a:gsLst>
              <a:lin ang="5400000" scaled="1"/>
            </a:gradFill>
            <a:prstDash val="dash"/>
            <a:headEnd type="none" w="lg" len="med"/>
            <a:tailEnd type="none" w="lg" len="med"/>
          </a:ln>
          <a:effectLst/>
        </p:spPr>
      </p:cxnSp>
      <p:sp>
        <p:nvSpPr>
          <p:cNvPr id="21" name="Oval 20" descr="86%&#10;">
            <a:extLst>
              <a:ext uri="{FF2B5EF4-FFF2-40B4-BE49-F238E27FC236}">
                <a16:creationId xmlns:a16="http://schemas.microsoft.com/office/drawing/2014/main" id="{E43FCE55-4DA0-3AFF-2B71-F00C444A0212}"/>
              </a:ext>
              <a:ext uri="{C183D7F6-B498-43B3-948B-1728B52AA6E4}">
                <adec:decorative xmlns:adec="http://schemas.microsoft.com/office/drawing/2017/decorative" val="0"/>
              </a:ext>
            </a:extLst>
          </p:cNvPr>
          <p:cNvSpPr/>
          <p:nvPr/>
        </p:nvSpPr>
        <p:spPr bwMode="auto">
          <a:xfrm>
            <a:off x="9058604" y="1915894"/>
            <a:ext cx="1508760" cy="1531620"/>
          </a:xfrm>
          <a:prstGeom prst="ellipse">
            <a:avLst/>
          </a:prstGeom>
          <a:gradFill flip="none" rotWithShape="1">
            <a:gsLst>
              <a:gs pos="0">
                <a:schemeClr val="accent2"/>
              </a:gs>
              <a:gs pos="100000">
                <a:schemeClr val="accent3"/>
              </a:gs>
            </a:gsLst>
            <a:lin ang="19800000" scaled="0"/>
            <a:tileRect/>
          </a:gradFill>
          <a:ln>
            <a:noFill/>
            <a:headEnd type="none" w="med" len="med"/>
            <a:tailEnd type="none" w="med" len="med"/>
          </a:ln>
          <a:effectLst>
            <a:outerShdw blurRad="2032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2000" b="1">
                <a:solidFill>
                  <a:srgbClr val="FFFFFF"/>
                </a:solidFill>
                <a:latin typeface="Segoe Sans Display" pitchFamily="2" charset="0"/>
                <a:ea typeface="Segoe UI" panose="020B0502040204020203" pitchFamily="34" charset="0"/>
                <a:cs typeface="Segoe Sans Display" pitchFamily="2" charset="0"/>
              </a:rPr>
              <a:t>86</a:t>
            </a:r>
            <a:r>
              <a:rPr kumimoji="0" lang="en-US" sz="2000" b="1" i="0" u="none" strike="noStrike" kern="1200" cap="none" spc="0" normalizeH="0" baseline="0" noProof="0">
                <a:ln>
                  <a:noFill/>
                </a:ln>
                <a:solidFill>
                  <a:srgbClr val="FFFFFF"/>
                </a:solidFill>
                <a:effectLst/>
                <a:uLnTx/>
                <a:uFillTx/>
                <a:latin typeface="Segoe Sans Display" pitchFamily="2" charset="0"/>
                <a:ea typeface="Segoe UI" panose="020B0502040204020203" pitchFamily="34" charset="0"/>
                <a:cs typeface="Segoe Sans Display" pitchFamily="2" charset="0"/>
              </a:rPr>
              <a:t>%</a:t>
            </a:r>
          </a:p>
        </p:txBody>
      </p:sp>
      <p:sp>
        <p:nvSpPr>
          <p:cNvPr id="20" name="Rounded Rectangle 22">
            <a:extLst>
              <a:ext uri="{FF2B5EF4-FFF2-40B4-BE49-F238E27FC236}">
                <a16:creationId xmlns:a16="http://schemas.microsoft.com/office/drawing/2014/main" id="{13DB7AC4-1B26-19B8-0DA9-518A6E56E4C8}"/>
              </a:ext>
            </a:extLst>
          </p:cNvPr>
          <p:cNvSpPr/>
          <p:nvPr/>
        </p:nvSpPr>
        <p:spPr bwMode="auto">
          <a:xfrm>
            <a:off x="8208961" y="3854951"/>
            <a:ext cx="3208047" cy="1205170"/>
          </a:xfrm>
          <a:prstGeom prst="roundRect">
            <a:avLst>
              <a:gd name="adj" fmla="val 5718"/>
            </a:avLst>
          </a:prstGeom>
          <a:solidFill>
            <a:srgbClr val="FFFFFF"/>
          </a:solidFill>
          <a:ln>
            <a:noFill/>
            <a:headEnd type="none" w="med" len="med"/>
            <a:tailEnd type="none" w="med" len="med"/>
          </a:ln>
          <a:effectLst>
            <a:outerShdw blurRad="214438"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cs typeface="Segoe Sans Text" pitchFamily="2" charset="0"/>
              </a:rPr>
              <a:t>See scalability and the ability to grow and adapt with the business, as key to success</a:t>
            </a:r>
            <a:r>
              <a:rPr lang="en-US" sz="1400" b="1" baseline="30000">
                <a:solidFill>
                  <a:schemeClr val="tx1"/>
                </a:solidFill>
                <a:cs typeface="Segoe Sans Text" pitchFamily="2" charset="0"/>
              </a:rPr>
              <a:t>1</a:t>
            </a:r>
          </a:p>
        </p:txBody>
      </p:sp>
      <p:sp>
        <p:nvSpPr>
          <p:cNvPr id="19" name="TextBox 18">
            <a:extLst>
              <a:ext uri="{FF2B5EF4-FFF2-40B4-BE49-F238E27FC236}">
                <a16:creationId xmlns:a16="http://schemas.microsoft.com/office/drawing/2014/main" id="{6EA632B1-30AB-742A-EAAB-AB306DE4ED3F}"/>
              </a:ext>
            </a:extLst>
          </p:cNvPr>
          <p:cNvSpPr txBox="1"/>
          <p:nvPr/>
        </p:nvSpPr>
        <p:spPr>
          <a:xfrm>
            <a:off x="1007097" y="5416585"/>
            <a:ext cx="6096000" cy="69852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400" baseline="30000">
                <a:cs typeface="Segoe Sans Text" pitchFamily="2" charset="0"/>
              </a:rPr>
              <a:t>1</a:t>
            </a:r>
            <a:r>
              <a:rPr lang="en-US" sz="1400">
                <a:cs typeface="Segoe Sans Text" pitchFamily="2" charset="0"/>
                <a:hlinkClick r:id="rId3">
                  <a:extLst>
                    <a:ext uri="{A12FA001-AC4F-418D-AE19-62706E023703}">
                      <ahyp:hlinkClr xmlns:ahyp="http://schemas.microsoft.com/office/drawing/2018/hyperlinkcolor" val="tx"/>
                    </a:ext>
                  </a:extLst>
                </a:hlinkClick>
              </a:rPr>
              <a:t>Business Agility Institute</a:t>
            </a:r>
            <a:br>
              <a:rPr kumimoji="0" lang="en-US" sz="1400" b="0" i="0" u="none" strike="noStrike" kern="1200" cap="none" spc="0" normalizeH="0" baseline="0" noProof="0">
                <a:ln>
                  <a:noFill/>
                </a:ln>
                <a:effectLst/>
                <a:uLnTx/>
                <a:uFillTx/>
                <a:cs typeface="Segoe Sans Text" pitchFamily="2" charset="0"/>
              </a:rPr>
            </a:br>
            <a:r>
              <a:rPr lang="en-US" sz="1400" baseline="30000">
                <a:cs typeface="Segoe Sans Text" pitchFamily="2" charset="0"/>
              </a:rPr>
              <a:t>2</a:t>
            </a:r>
            <a:r>
              <a:rPr lang="en-US" sz="1400">
                <a:cs typeface="Segoe Sans Text" pitchFamily="2" charset="0"/>
                <a:hlinkClick r:id="rId4">
                  <a:extLst>
                    <a:ext uri="{A12FA001-AC4F-418D-AE19-62706E023703}">
                      <ahyp:hlinkClr xmlns:ahyp="http://schemas.microsoft.com/office/drawing/2018/hyperlinkcolor" val="tx"/>
                    </a:ext>
                  </a:extLst>
                </a:hlinkClick>
              </a:rPr>
              <a:t>Forbes</a:t>
            </a:r>
            <a:endParaRPr lang="en-US" sz="1400">
              <a:cs typeface="Segoe Sans Text" pitchFamily="2" charset="0"/>
            </a:endParaRPr>
          </a:p>
        </p:txBody>
      </p:sp>
      <p:sp>
        <p:nvSpPr>
          <p:cNvPr id="25" name="Slide Number Placeholder 5">
            <a:extLst>
              <a:ext uri="{FF2B5EF4-FFF2-40B4-BE49-F238E27FC236}">
                <a16:creationId xmlns:a16="http://schemas.microsoft.com/office/drawing/2014/main" id="{E1681910-53B0-DB09-CAC6-ECEF029E8566}"/>
              </a:ext>
            </a:extLst>
          </p:cNvPr>
          <p:cNvSpPr txBox="1">
            <a:spLocks/>
          </p:cNvSpPr>
          <p:nvPr/>
        </p:nvSpPr>
        <p:spPr>
          <a:xfrm>
            <a:off x="612648" y="6311900"/>
            <a:ext cx="399288"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356FBF-028C-F74E-A7B4-9B8ED246DD1B}" type="slidenum">
              <a:rPr lang="en-US" sz="800" smtClean="0">
                <a:solidFill>
                  <a:schemeClr val="bg1">
                    <a:lumMod val="50000"/>
                    <a:lumOff val="50000"/>
                  </a:schemeClr>
                </a:solidFill>
                <a:latin typeface="Segoe Sans Small Semilight" pitchFamily="2" charset="0"/>
                <a:cs typeface="Segoe Sans Small Semilight" pitchFamily="2" charset="0"/>
              </a:rPr>
              <a:pPr/>
              <a:t>7</a:t>
            </a:fld>
            <a:endParaRPr lang="en-US" sz="800">
              <a:solidFill>
                <a:schemeClr val="bg1">
                  <a:lumMod val="50000"/>
                  <a:lumOff val="50000"/>
                </a:schemeClr>
              </a:solidFill>
              <a:latin typeface="Segoe Sans Small Semilight" pitchFamily="2" charset="0"/>
              <a:cs typeface="Segoe Sans Small Semilight" pitchFamily="2" charset="0"/>
            </a:endParaRPr>
          </a:p>
        </p:txBody>
      </p:sp>
      <p:sp>
        <p:nvSpPr>
          <p:cNvPr id="24" name="Footer Placeholder 4">
            <a:extLst>
              <a:ext uri="{FF2B5EF4-FFF2-40B4-BE49-F238E27FC236}">
                <a16:creationId xmlns:a16="http://schemas.microsoft.com/office/drawing/2014/main" id="{D422E301-DDB3-B591-1D91-6D0CB875C000}"/>
              </a:ext>
            </a:extLst>
          </p:cNvPr>
          <p:cNvSpPr txBox="1">
            <a:spLocks/>
          </p:cNvSpPr>
          <p:nvPr/>
        </p:nvSpPr>
        <p:spPr>
          <a:xfrm>
            <a:off x="1007097" y="6311900"/>
            <a:ext cx="2078736"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lumMod val="50000"/>
                    <a:lumOff val="50000"/>
                  </a:schemeClr>
                </a:solidFill>
                <a:latin typeface="Segoe Sans Small Semilight" pitchFamily="2" charset="0"/>
                <a:cs typeface="Segoe Sans Small Semilight" pitchFamily="2" charset="0"/>
              </a:rPr>
              <a:t>Microsoft Fabric</a:t>
            </a:r>
          </a:p>
        </p:txBody>
      </p:sp>
    </p:spTree>
    <p:extLst>
      <p:ext uri="{BB962C8B-B14F-4D97-AF65-F5344CB8AC3E}">
        <p14:creationId xmlns:p14="http://schemas.microsoft.com/office/powerpoint/2010/main" val="234716479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itle 126">
            <a:extLst>
              <a:ext uri="{FF2B5EF4-FFF2-40B4-BE49-F238E27FC236}">
                <a16:creationId xmlns:a16="http://schemas.microsoft.com/office/drawing/2014/main" id="{63B23C84-EEAA-70DF-06BB-863E80240AF9}"/>
              </a:ext>
            </a:extLst>
          </p:cNvPr>
          <p:cNvSpPr>
            <a:spLocks noGrp="1"/>
          </p:cNvSpPr>
          <p:nvPr>
            <p:ph type="title"/>
          </p:nvPr>
        </p:nvSpPr>
        <p:spPr>
          <a:xfrm>
            <a:off x="581025" y="365125"/>
            <a:ext cx="11029949" cy="549275"/>
          </a:xfrm>
        </p:spPr>
        <p:txBody>
          <a:bodyPr/>
          <a:lstStyle/>
          <a:p>
            <a:r>
              <a:rPr lang="en-US" noProof="0"/>
              <a:t>The starting line</a:t>
            </a:r>
            <a:endParaRPr lang="en-US"/>
          </a:p>
        </p:txBody>
      </p:sp>
      <p:sp>
        <p:nvSpPr>
          <p:cNvPr id="8" name="TextBox 7">
            <a:extLst>
              <a:ext uri="{FF2B5EF4-FFF2-40B4-BE49-F238E27FC236}">
                <a16:creationId xmlns:a16="http://schemas.microsoft.com/office/drawing/2014/main" id="{655BD4CC-B9A7-B00A-93A7-49FC0B1D7787}"/>
              </a:ext>
            </a:extLst>
          </p:cNvPr>
          <p:cNvSpPr txBox="1"/>
          <p:nvPr/>
        </p:nvSpPr>
        <p:spPr>
          <a:xfrm>
            <a:off x="581024" y="993742"/>
            <a:ext cx="11029950" cy="276999"/>
          </a:xfrm>
          <a:prstGeom prst="rect">
            <a:avLst/>
          </a:prstGeom>
          <a:noFill/>
        </p:spPr>
        <p:txBody>
          <a:bodyPr wrap="square" lIns="0" tIns="0" rIns="0" bIns="0">
            <a:spAutoFit/>
          </a:bodyPr>
          <a:lstStyle>
            <a:defPPr>
              <a:defRPr lang="en-US"/>
            </a:defPPr>
            <a:lvl1pPr>
              <a:buNone/>
              <a:defRPr>
                <a:solidFill>
                  <a:schemeClr val="bg1"/>
                </a:solidFill>
                <a:latin typeface="Segoe Sans Display" pitchFamily="2" charset="0"/>
                <a:cs typeface="Segoe Sans Display" pitchFamily="2" charset="0"/>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Text Semilight"/>
                <a:ea typeface="+mn-ea"/>
                <a:cs typeface="Segoe Sans Display" pitchFamily="2" charset="0"/>
              </a:rPr>
              <a:t>A complex, organically evolved data estate</a:t>
            </a:r>
          </a:p>
        </p:txBody>
      </p:sp>
      <p:grpSp>
        <p:nvGrpSpPr>
          <p:cNvPr id="2" name="Group 1" descr="A flow chart showing the interconnection between a complex, organically evolved data estate where Business teams and Tech teams (Vendor 4: Compute and serving, Vendor 3: Data management, Vendor 2: Storage and Vendor 1: Ingestion) with Enterprise data sources falling under Several">
            <a:extLst>
              <a:ext uri="{FF2B5EF4-FFF2-40B4-BE49-F238E27FC236}">
                <a16:creationId xmlns:a16="http://schemas.microsoft.com/office/drawing/2014/main" id="{50517EFE-D9A8-799E-9520-8A8E1C4CC091}"/>
              </a:ext>
            </a:extLst>
          </p:cNvPr>
          <p:cNvGrpSpPr/>
          <p:nvPr/>
        </p:nvGrpSpPr>
        <p:grpSpPr>
          <a:xfrm>
            <a:off x="581025" y="1544396"/>
            <a:ext cx="6604000" cy="4591971"/>
            <a:chOff x="581025" y="1544396"/>
            <a:chExt cx="6604000" cy="4591971"/>
          </a:xfrm>
        </p:grpSpPr>
        <p:sp>
          <p:nvSpPr>
            <p:cNvPr id="79" name="Rounded Rectangle 8">
              <a:extLst>
                <a:ext uri="{FF2B5EF4-FFF2-40B4-BE49-F238E27FC236}">
                  <a16:creationId xmlns:a16="http://schemas.microsoft.com/office/drawing/2014/main" id="{AE02D3FD-FE22-3670-484C-DCB71D18AC43}"/>
                </a:ext>
                <a:ext uri="{C183D7F6-B498-43B3-948B-1728B52AA6E4}">
                  <adec:decorative xmlns:adec="http://schemas.microsoft.com/office/drawing/2017/decorative" val="1"/>
                </a:ext>
              </a:extLst>
            </p:cNvPr>
            <p:cNvSpPr/>
            <p:nvPr/>
          </p:nvSpPr>
          <p:spPr bwMode="auto">
            <a:xfrm>
              <a:off x="581025" y="1544396"/>
              <a:ext cx="6604000" cy="4591971"/>
            </a:xfrm>
            <a:prstGeom prst="roundRect">
              <a:avLst>
                <a:gd name="adj" fmla="val 2729"/>
              </a:avLst>
            </a:prstGeom>
            <a:solidFill>
              <a:srgbClr val="FFFFFF">
                <a:alpha val="94098"/>
              </a:srgbClr>
            </a:solidFill>
            <a:ln>
              <a:noFill/>
              <a:headEnd type="none" w="med" len="med"/>
              <a:tailEnd type="none" w="med" len="med"/>
            </a:ln>
            <a:effectLst>
              <a:outerShdw blurRad="235619" dist="38100" dir="2700000" algn="tl" rotWithShape="0">
                <a:prstClr val="black">
                  <a:alpha val="19837"/>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49C5B1"/>
                </a:solidFill>
                <a:effectLst/>
                <a:uLnTx/>
                <a:uFillTx/>
                <a:latin typeface="Segoe Sans Text Semilight"/>
                <a:ea typeface="Segoe UI" pitchFamily="34" charset="0"/>
                <a:cs typeface="Segoe UI" pitchFamily="34" charset="0"/>
              </a:endParaRPr>
            </a:p>
          </p:txBody>
        </p:sp>
        <p:sp>
          <p:nvSpPr>
            <p:cNvPr id="80" name="Rounded Rectangle 7">
              <a:extLst>
                <a:ext uri="{FF2B5EF4-FFF2-40B4-BE49-F238E27FC236}">
                  <a16:creationId xmlns:a16="http://schemas.microsoft.com/office/drawing/2014/main" id="{DD667E27-81B7-B5A2-05FA-26532D7716F3}"/>
                </a:ext>
              </a:extLst>
            </p:cNvPr>
            <p:cNvSpPr/>
            <p:nvPr/>
          </p:nvSpPr>
          <p:spPr bwMode="auto">
            <a:xfrm>
              <a:off x="978394" y="2233987"/>
              <a:ext cx="1836525" cy="407361"/>
            </a:xfrm>
            <a:prstGeom prst="roundRect">
              <a:avLst>
                <a:gd name="adj" fmla="val 14039"/>
              </a:avLst>
            </a:prstGeom>
            <a:solidFill>
              <a:schemeClr val="bg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36576" numCol="1" spcCol="0" rtlCol="0" fromWordArt="0" anchor="b"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Pct val="90000"/>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Business team</a:t>
              </a:r>
            </a:p>
          </p:txBody>
        </p:sp>
        <p:sp>
          <p:nvSpPr>
            <p:cNvPr id="81" name="Rounded Rectangle 8">
              <a:extLst>
                <a:ext uri="{FF2B5EF4-FFF2-40B4-BE49-F238E27FC236}">
                  <a16:creationId xmlns:a16="http://schemas.microsoft.com/office/drawing/2014/main" id="{4EB97BEA-2C74-885F-2741-089AE15401CA}"/>
                </a:ext>
              </a:extLst>
            </p:cNvPr>
            <p:cNvSpPr/>
            <p:nvPr/>
          </p:nvSpPr>
          <p:spPr bwMode="auto">
            <a:xfrm>
              <a:off x="2964761" y="2233987"/>
              <a:ext cx="1836525" cy="407361"/>
            </a:xfrm>
            <a:prstGeom prst="roundRect">
              <a:avLst>
                <a:gd name="adj" fmla="val 14039"/>
              </a:avLst>
            </a:prstGeom>
            <a:solidFill>
              <a:schemeClr val="bg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36576" numCol="1" spcCol="0" rtlCol="0" fromWordArt="0" anchor="b"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Pct val="90000"/>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Business team</a:t>
              </a:r>
            </a:p>
          </p:txBody>
        </p:sp>
        <p:sp>
          <p:nvSpPr>
            <p:cNvPr id="82" name="Rounded Rectangle 9">
              <a:extLst>
                <a:ext uri="{FF2B5EF4-FFF2-40B4-BE49-F238E27FC236}">
                  <a16:creationId xmlns:a16="http://schemas.microsoft.com/office/drawing/2014/main" id="{7ACFB657-8E58-5EDA-31BF-6B37A7CB2073}"/>
                </a:ext>
              </a:extLst>
            </p:cNvPr>
            <p:cNvSpPr/>
            <p:nvPr/>
          </p:nvSpPr>
          <p:spPr bwMode="auto">
            <a:xfrm>
              <a:off x="4951130" y="2233987"/>
              <a:ext cx="1836525" cy="407361"/>
            </a:xfrm>
            <a:prstGeom prst="roundRect">
              <a:avLst>
                <a:gd name="adj" fmla="val 14039"/>
              </a:avLst>
            </a:prstGeom>
            <a:solidFill>
              <a:schemeClr val="bg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36576" numCol="1" spcCol="0" rtlCol="0" fromWordArt="0" anchor="b"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Pct val="90000"/>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Business team</a:t>
              </a:r>
            </a:p>
          </p:txBody>
        </p:sp>
        <p:sp>
          <p:nvSpPr>
            <p:cNvPr id="83" name="Rounded Rectangle 10">
              <a:extLst>
                <a:ext uri="{FF2B5EF4-FFF2-40B4-BE49-F238E27FC236}">
                  <a16:creationId xmlns:a16="http://schemas.microsoft.com/office/drawing/2014/main" id="{04E7CBE2-A734-D8C8-2B39-E71D633F8AF2}"/>
                </a:ext>
              </a:extLst>
            </p:cNvPr>
            <p:cNvSpPr/>
            <p:nvPr/>
          </p:nvSpPr>
          <p:spPr bwMode="auto">
            <a:xfrm>
              <a:off x="978394" y="3312273"/>
              <a:ext cx="2531566" cy="1622595"/>
            </a:xfrm>
            <a:prstGeom prst="roundRect">
              <a:avLst>
                <a:gd name="adj" fmla="val 3742"/>
              </a:avLst>
            </a:prstGeom>
            <a:solidFill>
              <a:srgbClr val="FFFFFF"/>
            </a:solidFill>
            <a:ln>
              <a:noFill/>
              <a:headEnd type="none" w="med" len="med"/>
              <a:tailEnd type="none" w="med" len="med"/>
            </a:ln>
            <a:effectLst>
              <a:outerShdw blurRad="127000" dist="38100" dir="2700000" algn="tl" rotWithShape="0">
                <a:schemeClr val="bg1">
                  <a:lumMod val="50000"/>
                  <a:lumOff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 rIns="0" bIns="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Pct val="90000"/>
                <a:buFontTx/>
                <a:buNone/>
                <a:tabLst/>
                <a:defRPr/>
              </a:pPr>
              <a:r>
                <a:rPr kumimoji="0" lang="en-US" sz="1200" b="0" i="0" u="none" strike="noStrike" kern="1200" cap="none" spc="0" normalizeH="0" baseline="0" noProof="0">
                  <a:ln>
                    <a:noFill/>
                  </a:ln>
                  <a:solidFill>
                    <a:srgbClr val="8661C5"/>
                  </a:solidFill>
                  <a:effectLst/>
                  <a:uLnTx/>
                  <a:uFillTx/>
                  <a:latin typeface="Segoe Sans Display Semibold" pitchFamily="2" charset="0"/>
                  <a:ea typeface="+mn-ea"/>
                  <a:cs typeface="Segoe Sans Display Semibold" pitchFamily="2" charset="0"/>
                </a:rPr>
                <a:t>Tech team</a:t>
              </a:r>
            </a:p>
          </p:txBody>
        </p:sp>
        <p:sp>
          <p:nvSpPr>
            <p:cNvPr id="84" name="Rounded Rectangle 11">
              <a:extLst>
                <a:ext uri="{FF2B5EF4-FFF2-40B4-BE49-F238E27FC236}">
                  <a16:creationId xmlns:a16="http://schemas.microsoft.com/office/drawing/2014/main" id="{1875FABE-1283-B455-F73F-19B98517EDA9}"/>
                </a:ext>
              </a:extLst>
            </p:cNvPr>
            <p:cNvSpPr/>
            <p:nvPr/>
          </p:nvSpPr>
          <p:spPr bwMode="auto">
            <a:xfrm>
              <a:off x="978395" y="5653515"/>
              <a:ext cx="5809261" cy="353183"/>
            </a:xfrm>
            <a:prstGeom prst="roundRect">
              <a:avLst>
                <a:gd name="adj" fmla="val 12852"/>
              </a:avLst>
            </a:prstGeom>
            <a:solidFill>
              <a:schemeClr val="bg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36576"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Pct val="90000"/>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Enterprise data sources</a:t>
              </a:r>
            </a:p>
          </p:txBody>
        </p:sp>
        <p:cxnSp>
          <p:nvCxnSpPr>
            <p:cNvPr id="85" name="Straight Arrow Connector 84">
              <a:extLst>
                <a:ext uri="{FF2B5EF4-FFF2-40B4-BE49-F238E27FC236}">
                  <a16:creationId xmlns:a16="http://schemas.microsoft.com/office/drawing/2014/main" id="{76C2C6C2-4E8D-3BCA-98AF-808669C560F2}"/>
                </a:ext>
              </a:extLst>
            </p:cNvPr>
            <p:cNvCxnSpPr>
              <a:cxnSpLocks/>
            </p:cNvCxnSpPr>
            <p:nvPr/>
          </p:nvCxnSpPr>
          <p:spPr>
            <a:xfrm>
              <a:off x="1269204" y="5031654"/>
              <a:ext cx="0" cy="539184"/>
            </a:xfrm>
            <a:prstGeom prst="straightConnector1">
              <a:avLst/>
            </a:prstGeom>
            <a:ln w="6350">
              <a:solidFill>
                <a:schemeClr val="bg2">
                  <a:lumMod val="75000"/>
                </a:schemeClr>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A857B09E-731F-5452-1C16-42F15C2EB396}"/>
                </a:ext>
              </a:extLst>
            </p:cNvPr>
            <p:cNvCxnSpPr>
              <a:cxnSpLocks/>
            </p:cNvCxnSpPr>
            <p:nvPr/>
          </p:nvCxnSpPr>
          <p:spPr>
            <a:xfrm>
              <a:off x="2306634" y="5031654"/>
              <a:ext cx="9555" cy="539184"/>
            </a:xfrm>
            <a:prstGeom prst="straightConnector1">
              <a:avLst/>
            </a:prstGeom>
            <a:ln w="6350">
              <a:solidFill>
                <a:schemeClr val="accent6">
                  <a:lumMod val="60000"/>
                  <a:lumOff val="40000"/>
                </a:schemeClr>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87" name="Connector: Elbow 4">
              <a:extLst>
                <a:ext uri="{FF2B5EF4-FFF2-40B4-BE49-F238E27FC236}">
                  <a16:creationId xmlns:a16="http://schemas.microsoft.com/office/drawing/2014/main" id="{C19C7698-7026-EB45-3758-491293D8B715}"/>
                </a:ext>
              </a:extLst>
            </p:cNvPr>
            <p:cNvCxnSpPr>
              <a:cxnSpLocks/>
            </p:cNvCxnSpPr>
            <p:nvPr/>
          </p:nvCxnSpPr>
          <p:spPr>
            <a:xfrm rot="5400000" flipH="1" flipV="1">
              <a:off x="3945739" y="3762445"/>
              <a:ext cx="539184" cy="3077605"/>
            </a:xfrm>
            <a:prstGeom prst="bentConnector3">
              <a:avLst>
                <a:gd name="adj1" fmla="val 38311"/>
              </a:avLst>
            </a:prstGeom>
            <a:ln w="6350">
              <a:solidFill>
                <a:schemeClr val="bg2">
                  <a:lumMod val="75000"/>
                </a:schemeClr>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88" name="Connector: Elbow 5">
              <a:extLst>
                <a:ext uri="{FF2B5EF4-FFF2-40B4-BE49-F238E27FC236}">
                  <a16:creationId xmlns:a16="http://schemas.microsoft.com/office/drawing/2014/main" id="{F2D4E2C1-566C-ABB6-B9BA-9CDFA68BE28C}"/>
                </a:ext>
              </a:extLst>
            </p:cNvPr>
            <p:cNvCxnSpPr>
              <a:cxnSpLocks/>
            </p:cNvCxnSpPr>
            <p:nvPr/>
          </p:nvCxnSpPr>
          <p:spPr>
            <a:xfrm rot="5400000" flipH="1" flipV="1">
              <a:off x="3138769" y="3612929"/>
              <a:ext cx="541035" cy="3374785"/>
            </a:xfrm>
            <a:prstGeom prst="bentConnector3">
              <a:avLst>
                <a:gd name="adj1" fmla="val 78592"/>
              </a:avLst>
            </a:prstGeom>
            <a:ln w="6350">
              <a:solidFill>
                <a:schemeClr val="tx1"/>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89" name="Connector: Elbow 6">
              <a:extLst>
                <a:ext uri="{FF2B5EF4-FFF2-40B4-BE49-F238E27FC236}">
                  <a16:creationId xmlns:a16="http://schemas.microsoft.com/office/drawing/2014/main" id="{5618479B-D222-4A64-04E5-761CB915B846}"/>
                </a:ext>
              </a:extLst>
            </p:cNvPr>
            <p:cNvCxnSpPr>
              <a:cxnSpLocks/>
            </p:cNvCxnSpPr>
            <p:nvPr/>
          </p:nvCxnSpPr>
          <p:spPr>
            <a:xfrm rot="16200000" flipH="1">
              <a:off x="2263181" y="4566599"/>
              <a:ext cx="537391" cy="1471090"/>
            </a:xfrm>
            <a:prstGeom prst="bentConnector3">
              <a:avLst>
                <a:gd name="adj1" fmla="val 50000"/>
              </a:avLst>
            </a:prstGeom>
            <a:ln w="6350">
              <a:solidFill>
                <a:srgbClr val="4F5F68"/>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90" name="Connector: Elbow 8">
              <a:extLst>
                <a:ext uri="{FF2B5EF4-FFF2-40B4-BE49-F238E27FC236}">
                  <a16:creationId xmlns:a16="http://schemas.microsoft.com/office/drawing/2014/main" id="{D448B87B-451E-7869-9CD7-62567ECCE4FC}"/>
                </a:ext>
              </a:extLst>
            </p:cNvPr>
            <p:cNvCxnSpPr>
              <a:cxnSpLocks/>
            </p:cNvCxnSpPr>
            <p:nvPr/>
          </p:nvCxnSpPr>
          <p:spPr>
            <a:xfrm rot="5400000" flipH="1" flipV="1">
              <a:off x="4650414" y="3998136"/>
              <a:ext cx="525416" cy="2621407"/>
            </a:xfrm>
            <a:prstGeom prst="bentConnector3">
              <a:avLst>
                <a:gd name="adj1" fmla="val 50000"/>
              </a:avLst>
            </a:prstGeom>
            <a:ln w="6350">
              <a:solidFill>
                <a:srgbClr val="4F5F68"/>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91" name="Connector: Elbow 10">
              <a:extLst>
                <a:ext uri="{FF2B5EF4-FFF2-40B4-BE49-F238E27FC236}">
                  <a16:creationId xmlns:a16="http://schemas.microsoft.com/office/drawing/2014/main" id="{9DB1BB64-12B6-0DEB-DA92-ACB4EAB6B563}"/>
                </a:ext>
              </a:extLst>
            </p:cNvPr>
            <p:cNvCxnSpPr>
              <a:cxnSpLocks/>
            </p:cNvCxnSpPr>
            <p:nvPr/>
          </p:nvCxnSpPr>
          <p:spPr>
            <a:xfrm rot="16200000" flipV="1">
              <a:off x="2591108" y="3968911"/>
              <a:ext cx="534410" cy="2669447"/>
            </a:xfrm>
            <a:prstGeom prst="bentConnector3">
              <a:avLst>
                <a:gd name="adj1" fmla="val 27487"/>
              </a:avLst>
            </a:prstGeom>
            <a:noFill/>
            <a:ln w="6350" cap="flat" cmpd="sng" algn="ctr">
              <a:solidFill>
                <a:schemeClr val="bg1">
                  <a:lumMod val="50000"/>
                  <a:lumOff val="50000"/>
                </a:schemeClr>
              </a:solidFill>
              <a:prstDash val="solid"/>
              <a:headEnd type="arrow" w="lg" len="sm"/>
              <a:tailEnd type="arrow" w="lg" len="sm"/>
            </a:ln>
            <a:effectLst/>
          </p:spPr>
        </p:cxnSp>
        <p:cxnSp>
          <p:nvCxnSpPr>
            <p:cNvPr id="92" name="Connector: Elbow 11">
              <a:extLst>
                <a:ext uri="{FF2B5EF4-FFF2-40B4-BE49-F238E27FC236}">
                  <a16:creationId xmlns:a16="http://schemas.microsoft.com/office/drawing/2014/main" id="{90DA0DBB-8FAF-38F1-CEDC-0C3C4F39B57A}"/>
                </a:ext>
              </a:extLst>
            </p:cNvPr>
            <p:cNvCxnSpPr>
              <a:cxnSpLocks/>
            </p:cNvCxnSpPr>
            <p:nvPr/>
          </p:nvCxnSpPr>
          <p:spPr>
            <a:xfrm rot="5400000" flipH="1" flipV="1">
              <a:off x="5060115" y="4557960"/>
              <a:ext cx="531384" cy="1494372"/>
            </a:xfrm>
            <a:prstGeom prst="bentConnector3">
              <a:avLst>
                <a:gd name="adj1" fmla="val 24124"/>
              </a:avLst>
            </a:prstGeom>
            <a:ln w="6350">
              <a:solidFill>
                <a:schemeClr val="accent1"/>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93" name="Connector: Elbow 12">
              <a:extLst>
                <a:ext uri="{FF2B5EF4-FFF2-40B4-BE49-F238E27FC236}">
                  <a16:creationId xmlns:a16="http://schemas.microsoft.com/office/drawing/2014/main" id="{20F01666-F965-8E28-7D93-5F1D16E7E22E}"/>
                </a:ext>
              </a:extLst>
            </p:cNvPr>
            <p:cNvCxnSpPr>
              <a:cxnSpLocks/>
            </p:cNvCxnSpPr>
            <p:nvPr/>
          </p:nvCxnSpPr>
          <p:spPr>
            <a:xfrm rot="16200000" flipV="1">
              <a:off x="3870587" y="4367959"/>
              <a:ext cx="533369" cy="1872388"/>
            </a:xfrm>
            <a:prstGeom prst="bentConnector3">
              <a:avLst>
                <a:gd name="adj1" fmla="val 71483"/>
              </a:avLst>
            </a:prstGeom>
            <a:noFill/>
            <a:ln w="6350" cap="flat" cmpd="sng" algn="ctr">
              <a:solidFill>
                <a:schemeClr val="bg1">
                  <a:lumMod val="50000"/>
                  <a:lumOff val="50000"/>
                </a:schemeClr>
              </a:solidFill>
              <a:prstDash val="solid"/>
              <a:headEnd type="arrow" w="lg" len="sm"/>
              <a:tailEnd type="arrow" w="lg" len="sm"/>
            </a:ln>
            <a:effectLst/>
          </p:spPr>
        </p:cxnSp>
        <p:cxnSp>
          <p:nvCxnSpPr>
            <p:cNvPr id="94" name="Connector: Elbow 13">
              <a:extLst>
                <a:ext uri="{FF2B5EF4-FFF2-40B4-BE49-F238E27FC236}">
                  <a16:creationId xmlns:a16="http://schemas.microsoft.com/office/drawing/2014/main" id="{028751AC-75C0-A11A-B5C9-A2631D905986}"/>
                </a:ext>
              </a:extLst>
            </p:cNvPr>
            <p:cNvCxnSpPr>
              <a:cxnSpLocks/>
            </p:cNvCxnSpPr>
            <p:nvPr/>
          </p:nvCxnSpPr>
          <p:spPr>
            <a:xfrm rot="16200000" flipV="1">
              <a:off x="4822654" y="4908762"/>
              <a:ext cx="529913" cy="794238"/>
            </a:xfrm>
            <a:prstGeom prst="bentConnector3">
              <a:avLst>
                <a:gd name="adj1" fmla="val 31620"/>
              </a:avLst>
            </a:prstGeom>
            <a:ln w="6350">
              <a:solidFill>
                <a:schemeClr val="bg2">
                  <a:lumMod val="75000"/>
                </a:schemeClr>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95" name="Connector: Elbow 14">
              <a:extLst>
                <a:ext uri="{FF2B5EF4-FFF2-40B4-BE49-F238E27FC236}">
                  <a16:creationId xmlns:a16="http://schemas.microsoft.com/office/drawing/2014/main" id="{A5B50D4B-02EF-4628-4067-4E350D2DED77}"/>
                </a:ext>
              </a:extLst>
            </p:cNvPr>
            <p:cNvCxnSpPr>
              <a:cxnSpLocks/>
            </p:cNvCxnSpPr>
            <p:nvPr/>
          </p:nvCxnSpPr>
          <p:spPr>
            <a:xfrm rot="16200000" flipV="1">
              <a:off x="4271784" y="3434680"/>
              <a:ext cx="536457" cy="3735860"/>
            </a:xfrm>
            <a:prstGeom prst="bentConnector3">
              <a:avLst>
                <a:gd name="adj1" fmla="val 59611"/>
              </a:avLst>
            </a:prstGeom>
            <a:ln w="6350">
              <a:solidFill>
                <a:schemeClr val="tx1"/>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cxnSp>
          <p:nvCxnSpPr>
            <p:cNvPr id="96" name="Connector: Elbow 15">
              <a:extLst>
                <a:ext uri="{FF2B5EF4-FFF2-40B4-BE49-F238E27FC236}">
                  <a16:creationId xmlns:a16="http://schemas.microsoft.com/office/drawing/2014/main" id="{C70CFC05-5D61-3770-1BCE-D9FB6289D538}"/>
                </a:ext>
              </a:extLst>
            </p:cNvPr>
            <p:cNvCxnSpPr>
              <a:cxnSpLocks/>
            </p:cNvCxnSpPr>
            <p:nvPr/>
          </p:nvCxnSpPr>
          <p:spPr>
            <a:xfrm rot="16200000" flipV="1">
              <a:off x="5356043" y="4966554"/>
              <a:ext cx="542580" cy="665989"/>
            </a:xfrm>
            <a:prstGeom prst="bentConnector3">
              <a:avLst>
                <a:gd name="adj1" fmla="val 69645"/>
              </a:avLst>
            </a:prstGeom>
            <a:ln w="6350">
              <a:solidFill>
                <a:schemeClr val="accent1"/>
              </a:soli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97" name="Rounded Rectangle 30">
              <a:extLst>
                <a:ext uri="{FF2B5EF4-FFF2-40B4-BE49-F238E27FC236}">
                  <a16:creationId xmlns:a16="http://schemas.microsoft.com/office/drawing/2014/main" id="{359ACE9D-D461-33FE-A5D5-19EC27EDCD4E}"/>
                </a:ext>
              </a:extLst>
            </p:cNvPr>
            <p:cNvSpPr/>
            <p:nvPr/>
          </p:nvSpPr>
          <p:spPr bwMode="auto">
            <a:xfrm>
              <a:off x="1122597" y="4558119"/>
              <a:ext cx="2243160" cy="266106"/>
            </a:xfrm>
            <a:prstGeom prst="roundRect">
              <a:avLst>
                <a:gd name="adj" fmla="val 50000"/>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Pct val="90000"/>
                <a:buFontTx/>
                <a:buNone/>
                <a:tabLst/>
                <a:defRPr/>
              </a:pPr>
              <a:r>
                <a:rPr kumimoji="0" lang="en-US" sz="1100" b="0" i="0" u="none" strike="noStrike" kern="1200" cap="none" spc="0" normalizeH="0" baseline="0" noProof="0">
                  <a:ln>
                    <a:noFill/>
                  </a:ln>
                  <a:solidFill>
                    <a:srgbClr val="000000"/>
                  </a:solidFill>
                  <a:effectLst/>
                  <a:uLnTx/>
                  <a:uFillTx/>
                  <a:latin typeface="Segoe Sans Text Semilight"/>
                  <a:ea typeface="+mn-ea"/>
                  <a:cs typeface="+mn-cs"/>
                </a:rPr>
                <a:t>Vendor 1: Ingestion</a:t>
              </a:r>
            </a:p>
          </p:txBody>
        </p:sp>
        <p:sp>
          <p:nvSpPr>
            <p:cNvPr id="98" name="Rounded Rectangle 31">
              <a:extLst>
                <a:ext uri="{FF2B5EF4-FFF2-40B4-BE49-F238E27FC236}">
                  <a16:creationId xmlns:a16="http://schemas.microsoft.com/office/drawing/2014/main" id="{4A5D0136-1FE4-7DBE-0748-66CECFF0634C}"/>
                </a:ext>
              </a:extLst>
            </p:cNvPr>
            <p:cNvSpPr/>
            <p:nvPr/>
          </p:nvSpPr>
          <p:spPr bwMode="auto">
            <a:xfrm>
              <a:off x="1122597" y="4250550"/>
              <a:ext cx="2243160" cy="266106"/>
            </a:xfrm>
            <a:prstGeom prst="roundRect">
              <a:avLst>
                <a:gd name="adj" fmla="val 50000"/>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Pct val="90000"/>
                <a:buFontTx/>
                <a:buNone/>
                <a:tabLst/>
                <a:defRPr/>
              </a:pPr>
              <a:r>
                <a:rPr kumimoji="0" lang="en-US" sz="1100" b="0" i="0" u="none" strike="noStrike" kern="1200" cap="none" spc="0" normalizeH="0" baseline="0" noProof="0">
                  <a:ln>
                    <a:noFill/>
                  </a:ln>
                  <a:solidFill>
                    <a:srgbClr val="000000"/>
                  </a:solidFill>
                  <a:effectLst/>
                  <a:uLnTx/>
                  <a:uFillTx/>
                  <a:latin typeface="Segoe Sans Text Semilight"/>
                  <a:ea typeface="+mn-ea"/>
                  <a:cs typeface="+mn-cs"/>
                </a:rPr>
                <a:t>Vendor 2: Storage</a:t>
              </a:r>
            </a:p>
          </p:txBody>
        </p:sp>
        <p:sp>
          <p:nvSpPr>
            <p:cNvPr id="99" name="Rounded Rectangle 32">
              <a:extLst>
                <a:ext uri="{FF2B5EF4-FFF2-40B4-BE49-F238E27FC236}">
                  <a16:creationId xmlns:a16="http://schemas.microsoft.com/office/drawing/2014/main" id="{8240DFDE-C0E9-E366-5194-B55B18F8B3A1}"/>
                </a:ext>
              </a:extLst>
            </p:cNvPr>
            <p:cNvSpPr/>
            <p:nvPr/>
          </p:nvSpPr>
          <p:spPr bwMode="auto">
            <a:xfrm>
              <a:off x="1122597" y="3635412"/>
              <a:ext cx="2243160" cy="266106"/>
            </a:xfrm>
            <a:prstGeom prst="roundRect">
              <a:avLst>
                <a:gd name="adj" fmla="val 50000"/>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Pct val="90000"/>
                <a:buFontTx/>
                <a:buNone/>
                <a:tabLst/>
                <a:defRPr/>
              </a:pPr>
              <a:r>
                <a:rPr kumimoji="0" lang="en-US" sz="1100" b="0" i="0" u="none" strike="noStrike" kern="1200" cap="none" spc="0" normalizeH="0" baseline="0" noProof="0">
                  <a:ln>
                    <a:noFill/>
                  </a:ln>
                  <a:solidFill>
                    <a:srgbClr val="000000"/>
                  </a:solidFill>
                  <a:effectLst/>
                  <a:uLnTx/>
                  <a:uFillTx/>
                  <a:latin typeface="Segoe Sans Text Semilight"/>
                  <a:ea typeface="+mn-ea"/>
                  <a:cs typeface="+mn-cs"/>
                </a:rPr>
                <a:t>Vendor 4: Compute and serving</a:t>
              </a:r>
            </a:p>
          </p:txBody>
        </p:sp>
        <p:sp>
          <p:nvSpPr>
            <p:cNvPr id="100" name="Rounded Rectangle 33">
              <a:extLst>
                <a:ext uri="{FF2B5EF4-FFF2-40B4-BE49-F238E27FC236}">
                  <a16:creationId xmlns:a16="http://schemas.microsoft.com/office/drawing/2014/main" id="{8A51235A-4DD4-ACDF-80F9-F13DB9D30683}"/>
                </a:ext>
              </a:extLst>
            </p:cNvPr>
            <p:cNvSpPr/>
            <p:nvPr/>
          </p:nvSpPr>
          <p:spPr bwMode="auto">
            <a:xfrm>
              <a:off x="1122597" y="3942981"/>
              <a:ext cx="2243160" cy="266106"/>
            </a:xfrm>
            <a:prstGeom prst="roundRect">
              <a:avLst>
                <a:gd name="adj" fmla="val 50000"/>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Pct val="90000"/>
                <a:buFontTx/>
                <a:buNone/>
                <a:tabLst/>
                <a:defRPr/>
              </a:pPr>
              <a:r>
                <a:rPr kumimoji="0" lang="en-US" sz="1100" b="0" i="0" u="none" strike="noStrike" kern="1200" cap="none" spc="0" normalizeH="0" baseline="0" noProof="0">
                  <a:ln>
                    <a:noFill/>
                  </a:ln>
                  <a:solidFill>
                    <a:srgbClr val="000000"/>
                  </a:solidFill>
                  <a:effectLst/>
                  <a:uLnTx/>
                  <a:uFillTx/>
                  <a:latin typeface="Segoe Sans Text Semilight"/>
                  <a:ea typeface="+mn-ea"/>
                  <a:cs typeface="+mn-cs"/>
                </a:rPr>
                <a:t>Vendor 3: Data management</a:t>
              </a:r>
            </a:p>
          </p:txBody>
        </p:sp>
        <p:cxnSp>
          <p:nvCxnSpPr>
            <p:cNvPr id="101" name="Connector: Elbow 25">
              <a:extLst>
                <a:ext uri="{FF2B5EF4-FFF2-40B4-BE49-F238E27FC236}">
                  <a16:creationId xmlns:a16="http://schemas.microsoft.com/office/drawing/2014/main" id="{A04E0277-37B2-7A09-3813-8D4F96A043FC}"/>
                </a:ext>
              </a:extLst>
            </p:cNvPr>
            <p:cNvCxnSpPr>
              <a:cxnSpLocks/>
            </p:cNvCxnSpPr>
            <p:nvPr/>
          </p:nvCxnSpPr>
          <p:spPr>
            <a:xfrm rot="16200000" flipV="1">
              <a:off x="1775289" y="2347565"/>
              <a:ext cx="500387" cy="1258492"/>
            </a:xfrm>
            <a:prstGeom prst="bentConnector3">
              <a:avLst/>
            </a:prstGeom>
            <a:noFill/>
            <a:ln w="6350" cap="flat" cmpd="sng" algn="ctr">
              <a:solidFill>
                <a:schemeClr val="accent6">
                  <a:lumMod val="60000"/>
                  <a:lumOff val="40000"/>
                </a:schemeClr>
              </a:solidFill>
              <a:prstDash val="solid"/>
              <a:headEnd type="arrow" w="lg" len="sm"/>
              <a:tailEnd type="arrow" w="lg" len="sm"/>
            </a:ln>
            <a:effectLst/>
          </p:spPr>
        </p:cxnSp>
        <p:cxnSp>
          <p:nvCxnSpPr>
            <p:cNvPr id="102" name="Connector: Elbow 26">
              <a:extLst>
                <a:ext uri="{FF2B5EF4-FFF2-40B4-BE49-F238E27FC236}">
                  <a16:creationId xmlns:a16="http://schemas.microsoft.com/office/drawing/2014/main" id="{98179632-825F-EF7E-51C4-D631F9A42184}"/>
                </a:ext>
              </a:extLst>
            </p:cNvPr>
            <p:cNvCxnSpPr>
              <a:cxnSpLocks/>
            </p:cNvCxnSpPr>
            <p:nvPr/>
          </p:nvCxnSpPr>
          <p:spPr>
            <a:xfrm rot="5400000" flipH="1" flipV="1">
              <a:off x="2804997" y="1642364"/>
              <a:ext cx="500387" cy="2668896"/>
            </a:xfrm>
            <a:prstGeom prst="bentConnector3">
              <a:avLst>
                <a:gd name="adj1" fmla="val 31105"/>
              </a:avLst>
            </a:prstGeom>
            <a:noFill/>
            <a:ln w="6350" cap="flat" cmpd="sng" algn="ctr">
              <a:solidFill>
                <a:schemeClr val="bg2">
                  <a:lumMod val="75000"/>
                </a:schemeClr>
              </a:solidFill>
              <a:prstDash val="solid"/>
              <a:headEnd type="arrow" w="lg" len="sm"/>
              <a:tailEnd type="arrow" w="lg" len="sm"/>
            </a:ln>
            <a:effectLst/>
          </p:spPr>
        </p:cxnSp>
        <p:cxnSp>
          <p:nvCxnSpPr>
            <p:cNvPr id="103" name="Connector: Elbow 27">
              <a:extLst>
                <a:ext uri="{FF2B5EF4-FFF2-40B4-BE49-F238E27FC236}">
                  <a16:creationId xmlns:a16="http://schemas.microsoft.com/office/drawing/2014/main" id="{04A23598-EE32-231A-6673-C7A061495C24}"/>
                </a:ext>
              </a:extLst>
            </p:cNvPr>
            <p:cNvCxnSpPr>
              <a:cxnSpLocks/>
            </p:cNvCxnSpPr>
            <p:nvPr/>
          </p:nvCxnSpPr>
          <p:spPr>
            <a:xfrm rot="5400000" flipH="1" flipV="1">
              <a:off x="3834704" y="1079649"/>
              <a:ext cx="500387" cy="3794328"/>
            </a:xfrm>
            <a:prstGeom prst="bentConnector3">
              <a:avLst>
                <a:gd name="adj1" fmla="val 79069"/>
              </a:avLst>
            </a:prstGeom>
            <a:noFill/>
            <a:ln w="6350" cap="flat" cmpd="sng" algn="ctr">
              <a:solidFill>
                <a:schemeClr val="accent1"/>
              </a:solidFill>
              <a:prstDash val="solid"/>
              <a:headEnd type="arrow" w="lg" len="sm"/>
              <a:tailEnd type="arrow" w="lg" len="sm"/>
            </a:ln>
            <a:effectLst/>
          </p:spPr>
        </p:cxnSp>
        <p:cxnSp>
          <p:nvCxnSpPr>
            <p:cNvPr id="104" name="Connector: Elbow 28">
              <a:extLst>
                <a:ext uri="{FF2B5EF4-FFF2-40B4-BE49-F238E27FC236}">
                  <a16:creationId xmlns:a16="http://schemas.microsoft.com/office/drawing/2014/main" id="{80A79EE5-756E-1653-91D4-7F72A44EFA7C}"/>
                </a:ext>
              </a:extLst>
            </p:cNvPr>
            <p:cNvCxnSpPr>
              <a:cxnSpLocks/>
            </p:cNvCxnSpPr>
            <p:nvPr/>
          </p:nvCxnSpPr>
          <p:spPr>
            <a:xfrm rot="16200000" flipV="1">
              <a:off x="3291606" y="1298239"/>
              <a:ext cx="502231" cy="3358987"/>
            </a:xfrm>
            <a:prstGeom prst="bentConnector3">
              <a:avLst>
                <a:gd name="adj1" fmla="val 63033"/>
              </a:avLst>
            </a:prstGeom>
            <a:noFill/>
            <a:ln w="6350" cap="flat" cmpd="sng" algn="ctr">
              <a:solidFill>
                <a:schemeClr val="bg1">
                  <a:lumMod val="50000"/>
                  <a:lumOff val="50000"/>
                </a:schemeClr>
              </a:solidFill>
              <a:prstDash val="solid"/>
              <a:headEnd type="arrow" w="lg" len="sm"/>
              <a:tailEnd type="arrow" w="lg" len="sm"/>
            </a:ln>
            <a:effectLst/>
          </p:spPr>
        </p:cxnSp>
        <p:cxnSp>
          <p:nvCxnSpPr>
            <p:cNvPr id="105" name="Connector: Elbow 29">
              <a:extLst>
                <a:ext uri="{FF2B5EF4-FFF2-40B4-BE49-F238E27FC236}">
                  <a16:creationId xmlns:a16="http://schemas.microsoft.com/office/drawing/2014/main" id="{63316882-7FA0-474C-1165-5797AFF89D31}"/>
                </a:ext>
              </a:extLst>
            </p:cNvPr>
            <p:cNvCxnSpPr>
              <a:cxnSpLocks/>
            </p:cNvCxnSpPr>
            <p:nvPr/>
          </p:nvCxnSpPr>
          <p:spPr>
            <a:xfrm rot="16200000" flipV="1">
              <a:off x="4321316" y="1860955"/>
              <a:ext cx="502231" cy="2233554"/>
            </a:xfrm>
            <a:prstGeom prst="bentConnector3">
              <a:avLst/>
            </a:prstGeom>
            <a:noFill/>
            <a:ln w="6350" cap="flat" cmpd="sng" algn="ctr">
              <a:solidFill>
                <a:schemeClr val="accent1"/>
              </a:solidFill>
              <a:prstDash val="solid"/>
              <a:headEnd type="arrow" w="lg" len="sm"/>
              <a:tailEnd type="arrow" w="lg" len="sm"/>
            </a:ln>
            <a:effectLst/>
          </p:spPr>
        </p:cxnSp>
        <p:cxnSp>
          <p:nvCxnSpPr>
            <p:cNvPr id="106" name="Connector: Elbow 30">
              <a:extLst>
                <a:ext uri="{FF2B5EF4-FFF2-40B4-BE49-F238E27FC236}">
                  <a16:creationId xmlns:a16="http://schemas.microsoft.com/office/drawing/2014/main" id="{D8656CB5-618B-9F8C-9469-3EF4A127EE1E}"/>
                </a:ext>
              </a:extLst>
            </p:cNvPr>
            <p:cNvCxnSpPr>
              <a:cxnSpLocks/>
            </p:cNvCxnSpPr>
            <p:nvPr/>
          </p:nvCxnSpPr>
          <p:spPr>
            <a:xfrm rot="16200000" flipV="1">
              <a:off x="5584521" y="2657169"/>
              <a:ext cx="502231" cy="641129"/>
            </a:xfrm>
            <a:prstGeom prst="bentConnector3">
              <a:avLst>
                <a:gd name="adj1" fmla="val 63033"/>
              </a:avLst>
            </a:prstGeom>
            <a:noFill/>
            <a:ln w="6350" cap="flat" cmpd="sng" algn="ctr">
              <a:solidFill>
                <a:schemeClr val="bg2">
                  <a:lumMod val="75000"/>
                </a:schemeClr>
              </a:solidFill>
              <a:prstDash val="solid"/>
              <a:headEnd type="arrow" w="lg" len="sm"/>
              <a:tailEnd type="arrow" w="lg" len="sm"/>
            </a:ln>
            <a:effectLst/>
          </p:spPr>
        </p:cxnSp>
        <p:sp>
          <p:nvSpPr>
            <p:cNvPr id="107" name="Rounded Rectangle 40">
              <a:extLst>
                <a:ext uri="{FF2B5EF4-FFF2-40B4-BE49-F238E27FC236}">
                  <a16:creationId xmlns:a16="http://schemas.microsoft.com/office/drawing/2014/main" id="{8EE430F9-9C38-FD92-16DB-A8115D9886B4}"/>
                </a:ext>
              </a:extLst>
            </p:cNvPr>
            <p:cNvSpPr/>
            <p:nvPr/>
          </p:nvSpPr>
          <p:spPr bwMode="auto">
            <a:xfrm>
              <a:off x="4256090" y="3312273"/>
              <a:ext cx="2531567" cy="1622595"/>
            </a:xfrm>
            <a:prstGeom prst="roundRect">
              <a:avLst>
                <a:gd name="adj" fmla="val 3742"/>
              </a:avLst>
            </a:prstGeom>
            <a:solidFill>
              <a:srgbClr val="FFFFFF"/>
            </a:solidFill>
            <a:ln>
              <a:noFill/>
              <a:headEnd type="none" w="med" len="med"/>
              <a:tailEnd type="none" w="med" len="med"/>
            </a:ln>
            <a:effectLst>
              <a:outerShdw blurRad="127000" dist="38100" dir="2700000" algn="tl" rotWithShape="0">
                <a:schemeClr val="bg1">
                  <a:lumMod val="50000"/>
                  <a:lumOff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 rIns="0" bIns="0" numCol="1" spcCol="0" rtlCol="0" fromWordArt="0" anchor="t"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Pct val="90000"/>
                <a:buFontTx/>
                <a:buNone/>
                <a:tabLst/>
                <a:defRPr/>
              </a:pPr>
              <a:r>
                <a:rPr kumimoji="0" lang="en-US" sz="1200" b="0" i="0" u="none" strike="noStrike" kern="1200" cap="none" spc="0" normalizeH="0" baseline="0" noProof="0">
                  <a:ln>
                    <a:noFill/>
                  </a:ln>
                  <a:solidFill>
                    <a:srgbClr val="8661C5"/>
                  </a:solidFill>
                  <a:effectLst/>
                  <a:uLnTx/>
                  <a:uFillTx/>
                  <a:latin typeface="Segoe Sans Display Semibold" pitchFamily="2" charset="0"/>
                  <a:ea typeface="+mn-ea"/>
                  <a:cs typeface="Segoe Sans Display Semibold" pitchFamily="2" charset="0"/>
                </a:rPr>
                <a:t>Tech team</a:t>
              </a:r>
            </a:p>
          </p:txBody>
        </p:sp>
        <p:sp>
          <p:nvSpPr>
            <p:cNvPr id="108" name="Rounded Rectangle 41">
              <a:extLst>
                <a:ext uri="{FF2B5EF4-FFF2-40B4-BE49-F238E27FC236}">
                  <a16:creationId xmlns:a16="http://schemas.microsoft.com/office/drawing/2014/main" id="{63B71125-C88A-01B2-EA41-6C550F03CFBE}"/>
                </a:ext>
              </a:extLst>
            </p:cNvPr>
            <p:cNvSpPr/>
            <p:nvPr/>
          </p:nvSpPr>
          <p:spPr bwMode="auto">
            <a:xfrm>
              <a:off x="4400293" y="4558119"/>
              <a:ext cx="2243160" cy="266106"/>
            </a:xfrm>
            <a:prstGeom prst="roundRect">
              <a:avLst>
                <a:gd name="adj" fmla="val 50000"/>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Pct val="90000"/>
                <a:buFontTx/>
                <a:buNone/>
                <a:tabLst/>
                <a:defRPr/>
              </a:pPr>
              <a:r>
                <a:rPr kumimoji="0" lang="en-US" sz="1100" b="0" i="0" u="none" strike="noStrike" kern="1200" cap="none" spc="0" normalizeH="0" baseline="0" noProof="0">
                  <a:ln>
                    <a:noFill/>
                  </a:ln>
                  <a:solidFill>
                    <a:srgbClr val="000000"/>
                  </a:solidFill>
                  <a:effectLst/>
                  <a:uLnTx/>
                  <a:uFillTx/>
                  <a:latin typeface="Segoe Sans Text Semilight"/>
                  <a:ea typeface="+mn-ea"/>
                  <a:cs typeface="+mn-cs"/>
                </a:rPr>
                <a:t>Vendor 1: Ingestion</a:t>
              </a:r>
            </a:p>
          </p:txBody>
        </p:sp>
        <p:sp>
          <p:nvSpPr>
            <p:cNvPr id="109" name="Rounded Rectangle 42">
              <a:extLst>
                <a:ext uri="{FF2B5EF4-FFF2-40B4-BE49-F238E27FC236}">
                  <a16:creationId xmlns:a16="http://schemas.microsoft.com/office/drawing/2014/main" id="{AE5B31B0-62B4-671A-3A68-91BECBF22770}"/>
                </a:ext>
              </a:extLst>
            </p:cNvPr>
            <p:cNvSpPr/>
            <p:nvPr/>
          </p:nvSpPr>
          <p:spPr bwMode="auto">
            <a:xfrm>
              <a:off x="4400293" y="4250550"/>
              <a:ext cx="2243160" cy="266106"/>
            </a:xfrm>
            <a:prstGeom prst="roundRect">
              <a:avLst>
                <a:gd name="adj" fmla="val 50000"/>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Pct val="90000"/>
                <a:buFontTx/>
                <a:buNone/>
                <a:tabLst/>
                <a:defRPr/>
              </a:pPr>
              <a:r>
                <a:rPr kumimoji="0" lang="en-US" sz="1100" b="0" i="0" u="none" strike="noStrike" kern="1200" cap="none" spc="0" normalizeH="0" baseline="0" noProof="0">
                  <a:ln>
                    <a:noFill/>
                  </a:ln>
                  <a:solidFill>
                    <a:srgbClr val="000000"/>
                  </a:solidFill>
                  <a:effectLst/>
                  <a:uLnTx/>
                  <a:uFillTx/>
                  <a:latin typeface="Segoe Sans Text Semilight"/>
                  <a:ea typeface="+mn-ea"/>
                  <a:cs typeface="+mn-cs"/>
                </a:rPr>
                <a:t>Vendor 2: Storage</a:t>
              </a:r>
            </a:p>
          </p:txBody>
        </p:sp>
        <p:sp>
          <p:nvSpPr>
            <p:cNvPr id="110" name="Rounded Rectangle 43">
              <a:extLst>
                <a:ext uri="{FF2B5EF4-FFF2-40B4-BE49-F238E27FC236}">
                  <a16:creationId xmlns:a16="http://schemas.microsoft.com/office/drawing/2014/main" id="{5EA95248-1265-C82A-DDE2-CC02870DA39C}"/>
                </a:ext>
              </a:extLst>
            </p:cNvPr>
            <p:cNvSpPr/>
            <p:nvPr/>
          </p:nvSpPr>
          <p:spPr bwMode="auto">
            <a:xfrm>
              <a:off x="4400293" y="3635412"/>
              <a:ext cx="2243160" cy="266106"/>
            </a:xfrm>
            <a:prstGeom prst="roundRect">
              <a:avLst>
                <a:gd name="adj" fmla="val 50000"/>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Pct val="90000"/>
                <a:buFontTx/>
                <a:buNone/>
                <a:tabLst/>
                <a:defRPr/>
              </a:pPr>
              <a:r>
                <a:rPr kumimoji="0" lang="en-US" sz="1100" b="0" i="0" u="none" strike="noStrike" kern="1200" cap="none" spc="0" normalizeH="0" baseline="0" noProof="0">
                  <a:ln>
                    <a:noFill/>
                  </a:ln>
                  <a:solidFill>
                    <a:srgbClr val="000000"/>
                  </a:solidFill>
                  <a:effectLst/>
                  <a:uLnTx/>
                  <a:uFillTx/>
                  <a:latin typeface="Segoe Sans Text Semilight"/>
                  <a:ea typeface="+mn-ea"/>
                  <a:cs typeface="+mn-cs"/>
                </a:rPr>
                <a:t>Vendor 4: Compute and serving</a:t>
              </a:r>
            </a:p>
          </p:txBody>
        </p:sp>
        <p:sp>
          <p:nvSpPr>
            <p:cNvPr id="111" name="Rounded Rectangle 44">
              <a:extLst>
                <a:ext uri="{FF2B5EF4-FFF2-40B4-BE49-F238E27FC236}">
                  <a16:creationId xmlns:a16="http://schemas.microsoft.com/office/drawing/2014/main" id="{9FA3316F-65A5-362A-495B-E27C4C56C6F6}"/>
                </a:ext>
              </a:extLst>
            </p:cNvPr>
            <p:cNvSpPr/>
            <p:nvPr/>
          </p:nvSpPr>
          <p:spPr bwMode="auto">
            <a:xfrm>
              <a:off x="4400293" y="3942981"/>
              <a:ext cx="2243160" cy="266106"/>
            </a:xfrm>
            <a:prstGeom prst="roundRect">
              <a:avLst>
                <a:gd name="adj" fmla="val 50000"/>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Pct val="90000"/>
                <a:buFontTx/>
                <a:buNone/>
                <a:tabLst/>
                <a:defRPr/>
              </a:pPr>
              <a:r>
                <a:rPr kumimoji="0" lang="en-US" sz="1100" b="0" i="0" u="none" strike="noStrike" kern="1200" cap="none" spc="0" normalizeH="0" baseline="0" noProof="0">
                  <a:ln>
                    <a:noFill/>
                  </a:ln>
                  <a:solidFill>
                    <a:srgbClr val="000000"/>
                  </a:solidFill>
                  <a:effectLst/>
                  <a:uLnTx/>
                  <a:uFillTx/>
                  <a:latin typeface="Segoe Sans Text Semilight"/>
                  <a:ea typeface="+mn-ea"/>
                  <a:cs typeface="+mn-cs"/>
                </a:rPr>
                <a:t>Vendor 3: Data management</a:t>
              </a:r>
            </a:p>
          </p:txBody>
        </p:sp>
        <p:grpSp>
          <p:nvGrpSpPr>
            <p:cNvPr id="112" name="Group 111">
              <a:extLst>
                <a:ext uri="{FF2B5EF4-FFF2-40B4-BE49-F238E27FC236}">
                  <a16:creationId xmlns:a16="http://schemas.microsoft.com/office/drawing/2014/main" id="{67D7BC32-B5EE-D89F-7108-C1B30E8DBF2E}"/>
                </a:ext>
              </a:extLst>
            </p:cNvPr>
            <p:cNvGrpSpPr/>
            <p:nvPr/>
          </p:nvGrpSpPr>
          <p:grpSpPr>
            <a:xfrm>
              <a:off x="983609" y="1646555"/>
              <a:ext cx="5800172" cy="238363"/>
              <a:chOff x="983609" y="1825263"/>
              <a:chExt cx="5800172" cy="238363"/>
            </a:xfrm>
          </p:grpSpPr>
          <p:sp>
            <p:nvSpPr>
              <p:cNvPr id="113" name="Left Bracket 112">
                <a:extLst>
                  <a:ext uri="{FF2B5EF4-FFF2-40B4-BE49-F238E27FC236}">
                    <a16:creationId xmlns:a16="http://schemas.microsoft.com/office/drawing/2014/main" id="{22E0E53D-E97E-DE5C-544E-630E99DA1658}"/>
                  </a:ext>
                </a:extLst>
              </p:cNvPr>
              <p:cNvSpPr/>
              <p:nvPr/>
            </p:nvSpPr>
            <p:spPr>
              <a:xfrm rot="5400000">
                <a:off x="3835355" y="-906905"/>
                <a:ext cx="96680" cy="5800172"/>
              </a:xfrm>
              <a:prstGeom prst="leftBracket">
                <a:avLst>
                  <a:gd name="adj" fmla="val 108294"/>
                </a:avLst>
              </a:prstGeom>
              <a:ln w="19050" cap="rnd">
                <a:solidFill>
                  <a:srgbClr val="9D9D9D"/>
                </a:solidFill>
                <a:headEnd type="none" w="sm" len="sm"/>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14" name="Rectangle: Rounded Corners 36">
                <a:extLst>
                  <a:ext uri="{FF2B5EF4-FFF2-40B4-BE49-F238E27FC236}">
                    <a16:creationId xmlns:a16="http://schemas.microsoft.com/office/drawing/2014/main" id="{57551525-9A9B-D1C0-C16D-61FC83C5E30A}"/>
                  </a:ext>
                  <a:ext uri="{C183D7F6-B498-43B3-948B-1728B52AA6E4}">
                    <adec:decorative xmlns:adec="http://schemas.microsoft.com/office/drawing/2017/decorative" val="1"/>
                  </a:ext>
                </a:extLst>
              </p:cNvPr>
              <p:cNvSpPr/>
              <p:nvPr/>
            </p:nvSpPr>
            <p:spPr>
              <a:xfrm>
                <a:off x="3521620" y="1825263"/>
                <a:ext cx="724150" cy="238363"/>
              </a:xfrm>
              <a:prstGeom prst="roundRect">
                <a:avLst>
                  <a:gd name="adj" fmla="val 17837"/>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367"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Several</a:t>
                </a:r>
              </a:p>
            </p:txBody>
          </p:sp>
        </p:grpSp>
        <p:cxnSp>
          <p:nvCxnSpPr>
            <p:cNvPr id="115" name="Connector: Elbow 263">
              <a:extLst>
                <a:ext uri="{FF2B5EF4-FFF2-40B4-BE49-F238E27FC236}">
                  <a16:creationId xmlns:a16="http://schemas.microsoft.com/office/drawing/2014/main" id="{AB80BD59-5A0F-24E2-70C5-123D1365D28C}"/>
                </a:ext>
              </a:extLst>
            </p:cNvPr>
            <p:cNvCxnSpPr>
              <a:cxnSpLocks/>
            </p:cNvCxnSpPr>
            <p:nvPr/>
          </p:nvCxnSpPr>
          <p:spPr>
            <a:xfrm flipV="1">
              <a:off x="3621797" y="3564147"/>
              <a:ext cx="522456" cy="670855"/>
            </a:xfrm>
            <a:prstGeom prst="bentConnector3">
              <a:avLst/>
            </a:prstGeom>
            <a:noFill/>
            <a:ln w="6350" cap="flat" cmpd="sng" algn="ctr">
              <a:solidFill>
                <a:schemeClr val="accent1"/>
              </a:solidFill>
              <a:prstDash val="solid"/>
              <a:headEnd type="arrow" w="lg" len="sm"/>
              <a:tailEnd type="arrow" w="lg" len="sm"/>
            </a:ln>
            <a:effectLst/>
          </p:spPr>
        </p:cxnSp>
        <p:cxnSp>
          <p:nvCxnSpPr>
            <p:cNvPr id="116" name="Connector: Elbow 264">
              <a:extLst>
                <a:ext uri="{FF2B5EF4-FFF2-40B4-BE49-F238E27FC236}">
                  <a16:creationId xmlns:a16="http://schemas.microsoft.com/office/drawing/2014/main" id="{17AAE662-559D-32DC-5A3F-C29DB1A6955A}"/>
                </a:ext>
              </a:extLst>
            </p:cNvPr>
            <p:cNvCxnSpPr>
              <a:cxnSpLocks/>
            </p:cNvCxnSpPr>
            <p:nvPr/>
          </p:nvCxnSpPr>
          <p:spPr>
            <a:xfrm>
              <a:off x="3621797" y="3508575"/>
              <a:ext cx="522456" cy="412911"/>
            </a:xfrm>
            <a:prstGeom prst="bentConnector3">
              <a:avLst>
                <a:gd name="adj1" fmla="val 39933"/>
              </a:avLst>
            </a:prstGeom>
            <a:noFill/>
            <a:ln w="6350" cap="flat" cmpd="sng" algn="ctr">
              <a:solidFill>
                <a:schemeClr val="bg2">
                  <a:lumMod val="75000"/>
                </a:schemeClr>
              </a:solidFill>
              <a:prstDash val="solid"/>
              <a:headEnd type="arrow" w="lg" len="sm"/>
              <a:tailEnd type="arrow" w="lg" len="sm"/>
            </a:ln>
            <a:effectLst/>
          </p:spPr>
        </p:cxnSp>
        <p:cxnSp>
          <p:nvCxnSpPr>
            <p:cNvPr id="117" name="Connector: Elbow 265">
              <a:extLst>
                <a:ext uri="{FF2B5EF4-FFF2-40B4-BE49-F238E27FC236}">
                  <a16:creationId xmlns:a16="http://schemas.microsoft.com/office/drawing/2014/main" id="{24FB2DA9-479D-0779-55CD-3F602DB630C6}"/>
                </a:ext>
              </a:extLst>
            </p:cNvPr>
            <p:cNvCxnSpPr>
              <a:cxnSpLocks/>
            </p:cNvCxnSpPr>
            <p:nvPr/>
          </p:nvCxnSpPr>
          <p:spPr>
            <a:xfrm>
              <a:off x="3626514" y="3911065"/>
              <a:ext cx="508325" cy="827497"/>
            </a:xfrm>
            <a:prstGeom prst="bentConnector3">
              <a:avLst>
                <a:gd name="adj1" fmla="val 31048"/>
              </a:avLst>
            </a:prstGeom>
            <a:noFill/>
            <a:ln w="6350" cap="flat" cmpd="sng" algn="ctr">
              <a:solidFill>
                <a:srgbClr val="4F5F68"/>
              </a:solidFill>
              <a:prstDash val="solid"/>
              <a:headEnd type="arrow" w="lg" len="sm"/>
              <a:tailEnd type="arrow" w="lg" len="sm"/>
            </a:ln>
            <a:effectLst/>
          </p:spPr>
        </p:cxnSp>
        <p:cxnSp>
          <p:nvCxnSpPr>
            <p:cNvPr id="118" name="Connector: Elbow 266">
              <a:extLst>
                <a:ext uri="{FF2B5EF4-FFF2-40B4-BE49-F238E27FC236}">
                  <a16:creationId xmlns:a16="http://schemas.microsoft.com/office/drawing/2014/main" id="{7286AC9A-91C4-11B7-2176-B120F89A4DE0}"/>
                </a:ext>
              </a:extLst>
            </p:cNvPr>
            <p:cNvCxnSpPr>
              <a:cxnSpLocks/>
            </p:cNvCxnSpPr>
            <p:nvPr/>
          </p:nvCxnSpPr>
          <p:spPr>
            <a:xfrm rot="10800000" flipV="1">
              <a:off x="3626821" y="4288541"/>
              <a:ext cx="501046" cy="305406"/>
            </a:xfrm>
            <a:prstGeom prst="bentConnector3">
              <a:avLst>
                <a:gd name="adj1" fmla="val 41002"/>
              </a:avLst>
            </a:prstGeom>
            <a:noFill/>
            <a:ln w="6350" cap="flat" cmpd="sng" algn="ctr">
              <a:solidFill>
                <a:schemeClr val="accent1"/>
              </a:solidFill>
              <a:prstDash val="solid"/>
              <a:headEnd type="arrow" w="lg" len="sm"/>
              <a:tailEnd type="arrow" w="lg" len="sm"/>
            </a:ln>
            <a:effectLst/>
          </p:spPr>
        </p:cxnSp>
        <p:grpSp>
          <p:nvGrpSpPr>
            <p:cNvPr id="119" name="Group 118">
              <a:extLst>
                <a:ext uri="{FF2B5EF4-FFF2-40B4-BE49-F238E27FC236}">
                  <a16:creationId xmlns:a16="http://schemas.microsoft.com/office/drawing/2014/main" id="{F1FAC57D-BD63-E103-0A35-E9DD130E650C}"/>
                </a:ext>
              </a:extLst>
            </p:cNvPr>
            <p:cNvGrpSpPr/>
            <p:nvPr/>
          </p:nvGrpSpPr>
          <p:grpSpPr>
            <a:xfrm>
              <a:off x="1484417" y="2049575"/>
              <a:ext cx="315184" cy="320314"/>
              <a:chOff x="1450691" y="2106144"/>
              <a:chExt cx="415089" cy="421849"/>
            </a:xfrm>
          </p:grpSpPr>
          <p:sp>
            <p:nvSpPr>
              <p:cNvPr id="120" name="Oval 119">
                <a:extLst>
                  <a:ext uri="{FF2B5EF4-FFF2-40B4-BE49-F238E27FC236}">
                    <a16:creationId xmlns:a16="http://schemas.microsoft.com/office/drawing/2014/main" id="{EDC3EC57-600B-6E2E-7CA1-08666B18D504}"/>
                  </a:ext>
                </a:extLst>
              </p:cNvPr>
              <p:cNvSpPr/>
              <p:nvPr/>
            </p:nvSpPr>
            <p:spPr bwMode="auto">
              <a:xfrm>
                <a:off x="1450691" y="2106144"/>
                <a:ext cx="415089" cy="421849"/>
              </a:xfrm>
              <a:prstGeom prst="ellipse">
                <a:avLst/>
              </a:prstGeom>
              <a:gradFill>
                <a:gsLst>
                  <a:gs pos="60000">
                    <a:srgbClr val="038C76"/>
                  </a:gs>
                  <a:gs pos="0">
                    <a:srgbClr val="117865">
                      <a:shade val="67500"/>
                      <a:satMod val="115000"/>
                    </a:srgbClr>
                  </a:gs>
                  <a:gs pos="100000">
                    <a:srgbClr val="00AE94"/>
                  </a:gs>
                </a:gsLst>
                <a:lin ang="18900000" scaled="1"/>
              </a:gradFill>
              <a:ln>
                <a:noFill/>
                <a:headEnd type="none" w="med" len="med"/>
                <a:tailEnd type="none" w="med" len="med"/>
              </a:ln>
              <a:effectLst>
                <a:outerShdw blurRad="2032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Sans Text Semilight"/>
                  <a:ea typeface="Segoe UI" pitchFamily="34" charset="0"/>
                  <a:cs typeface="Segoe UI" pitchFamily="34" charset="0"/>
                </a:endParaRPr>
              </a:p>
            </p:txBody>
          </p:sp>
          <p:pic>
            <p:nvPicPr>
              <p:cNvPr id="121" name="Graphic 120">
                <a:extLst>
                  <a:ext uri="{FF2B5EF4-FFF2-40B4-BE49-F238E27FC236}">
                    <a16:creationId xmlns:a16="http://schemas.microsoft.com/office/drawing/2014/main" id="{9EBEEB9D-0437-5149-8947-2BA8EB1F1B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0456" y="2169290"/>
                <a:ext cx="295558" cy="295556"/>
              </a:xfrm>
              <a:prstGeom prst="rect">
                <a:avLst/>
              </a:prstGeom>
            </p:spPr>
          </p:pic>
        </p:grpSp>
        <p:grpSp>
          <p:nvGrpSpPr>
            <p:cNvPr id="122" name="Group 121">
              <a:extLst>
                <a:ext uri="{FF2B5EF4-FFF2-40B4-BE49-F238E27FC236}">
                  <a16:creationId xmlns:a16="http://schemas.microsoft.com/office/drawing/2014/main" id="{E323B0C4-8216-C6E1-B08A-924BBAE823CD}"/>
                </a:ext>
              </a:extLst>
            </p:cNvPr>
            <p:cNvGrpSpPr/>
            <p:nvPr/>
          </p:nvGrpSpPr>
          <p:grpSpPr>
            <a:xfrm>
              <a:off x="1993711" y="2049575"/>
              <a:ext cx="315184" cy="320314"/>
              <a:chOff x="1959985" y="2106144"/>
              <a:chExt cx="415089" cy="421849"/>
            </a:xfrm>
          </p:grpSpPr>
          <p:sp>
            <p:nvSpPr>
              <p:cNvPr id="123" name="Oval 122">
                <a:extLst>
                  <a:ext uri="{FF2B5EF4-FFF2-40B4-BE49-F238E27FC236}">
                    <a16:creationId xmlns:a16="http://schemas.microsoft.com/office/drawing/2014/main" id="{00FD52A3-66DB-8740-BA38-963E3879B4EA}"/>
                  </a:ext>
                </a:extLst>
              </p:cNvPr>
              <p:cNvSpPr/>
              <p:nvPr/>
            </p:nvSpPr>
            <p:spPr bwMode="auto">
              <a:xfrm>
                <a:off x="1959985" y="2106144"/>
                <a:ext cx="415089" cy="421849"/>
              </a:xfrm>
              <a:prstGeom prst="ellipse">
                <a:avLst/>
              </a:prstGeom>
              <a:gradFill>
                <a:gsLst>
                  <a:gs pos="60000">
                    <a:srgbClr val="038C76"/>
                  </a:gs>
                  <a:gs pos="0">
                    <a:srgbClr val="117865">
                      <a:shade val="67500"/>
                      <a:satMod val="115000"/>
                    </a:srgbClr>
                  </a:gs>
                  <a:gs pos="100000">
                    <a:srgbClr val="00AE94"/>
                  </a:gs>
                </a:gsLst>
                <a:lin ang="18900000" scaled="1"/>
              </a:gradFill>
              <a:ln>
                <a:noFill/>
                <a:headEnd type="none" w="med" len="med"/>
                <a:tailEnd type="none" w="med" len="med"/>
              </a:ln>
              <a:effectLst>
                <a:outerShdw blurRad="2032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Sans Text Semilight"/>
                  <a:ea typeface="Segoe UI" pitchFamily="34" charset="0"/>
                  <a:cs typeface="Segoe UI" pitchFamily="34" charset="0"/>
                </a:endParaRPr>
              </a:p>
            </p:txBody>
          </p:sp>
          <p:pic>
            <p:nvPicPr>
              <p:cNvPr id="124" name="Graphic 123">
                <a:extLst>
                  <a:ext uri="{FF2B5EF4-FFF2-40B4-BE49-F238E27FC236}">
                    <a16:creationId xmlns:a16="http://schemas.microsoft.com/office/drawing/2014/main" id="{E49871AA-82A2-7543-701F-5130DB2A9D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8596" y="2188135"/>
                <a:ext cx="257866" cy="257866"/>
              </a:xfrm>
              <a:prstGeom prst="rect">
                <a:avLst/>
              </a:prstGeom>
            </p:spPr>
          </p:pic>
        </p:grpSp>
        <p:grpSp>
          <p:nvGrpSpPr>
            <p:cNvPr id="125" name="Group 124">
              <a:extLst>
                <a:ext uri="{FF2B5EF4-FFF2-40B4-BE49-F238E27FC236}">
                  <a16:creationId xmlns:a16="http://schemas.microsoft.com/office/drawing/2014/main" id="{1AB99CF1-37E2-9655-1E8F-A13E1E7D4E21}"/>
                </a:ext>
              </a:extLst>
            </p:cNvPr>
            <p:cNvGrpSpPr/>
            <p:nvPr/>
          </p:nvGrpSpPr>
          <p:grpSpPr>
            <a:xfrm>
              <a:off x="3470784" y="2049575"/>
              <a:ext cx="315184" cy="320314"/>
              <a:chOff x="3420334" y="2106144"/>
              <a:chExt cx="415089" cy="421849"/>
            </a:xfrm>
          </p:grpSpPr>
          <p:sp>
            <p:nvSpPr>
              <p:cNvPr id="126" name="Oval 125">
                <a:extLst>
                  <a:ext uri="{FF2B5EF4-FFF2-40B4-BE49-F238E27FC236}">
                    <a16:creationId xmlns:a16="http://schemas.microsoft.com/office/drawing/2014/main" id="{7C927222-54D7-4E41-C8D4-B2514348D918}"/>
                  </a:ext>
                </a:extLst>
              </p:cNvPr>
              <p:cNvSpPr/>
              <p:nvPr/>
            </p:nvSpPr>
            <p:spPr bwMode="auto">
              <a:xfrm>
                <a:off x="3420334" y="2106144"/>
                <a:ext cx="415089" cy="421849"/>
              </a:xfrm>
              <a:prstGeom prst="ellipse">
                <a:avLst/>
              </a:prstGeom>
              <a:gradFill>
                <a:gsLst>
                  <a:gs pos="60000">
                    <a:srgbClr val="038C76"/>
                  </a:gs>
                  <a:gs pos="0">
                    <a:srgbClr val="117865">
                      <a:shade val="67500"/>
                      <a:satMod val="115000"/>
                    </a:srgbClr>
                  </a:gs>
                  <a:gs pos="100000">
                    <a:srgbClr val="00AE94"/>
                  </a:gs>
                </a:gsLst>
                <a:lin ang="18900000" scaled="1"/>
              </a:gradFill>
              <a:ln>
                <a:noFill/>
                <a:headEnd type="none" w="med" len="med"/>
                <a:tailEnd type="none" w="med" len="med"/>
              </a:ln>
              <a:effectLst>
                <a:outerShdw blurRad="2032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Sans Text Semilight"/>
                  <a:ea typeface="Segoe UI" pitchFamily="34" charset="0"/>
                  <a:cs typeface="Segoe UI" pitchFamily="34" charset="0"/>
                </a:endParaRPr>
              </a:p>
            </p:txBody>
          </p:sp>
          <p:pic>
            <p:nvPicPr>
              <p:cNvPr id="128" name="Graphic 127">
                <a:extLst>
                  <a:ext uri="{FF2B5EF4-FFF2-40B4-BE49-F238E27FC236}">
                    <a16:creationId xmlns:a16="http://schemas.microsoft.com/office/drawing/2014/main" id="{0E6CBF86-102D-864B-AF4F-F78588D3CF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80099" y="2169290"/>
                <a:ext cx="295558" cy="295556"/>
              </a:xfrm>
              <a:prstGeom prst="rect">
                <a:avLst/>
              </a:prstGeom>
            </p:spPr>
          </p:pic>
        </p:grpSp>
        <p:grpSp>
          <p:nvGrpSpPr>
            <p:cNvPr id="129" name="Group 128">
              <a:extLst>
                <a:ext uri="{FF2B5EF4-FFF2-40B4-BE49-F238E27FC236}">
                  <a16:creationId xmlns:a16="http://schemas.microsoft.com/office/drawing/2014/main" id="{0C85D588-66BD-55CE-F076-38441F6FF023}"/>
                </a:ext>
              </a:extLst>
            </p:cNvPr>
            <p:cNvGrpSpPr/>
            <p:nvPr/>
          </p:nvGrpSpPr>
          <p:grpSpPr>
            <a:xfrm>
              <a:off x="3980078" y="2049575"/>
              <a:ext cx="315184" cy="320314"/>
              <a:chOff x="3929628" y="2106144"/>
              <a:chExt cx="415089" cy="421849"/>
            </a:xfrm>
          </p:grpSpPr>
          <p:sp>
            <p:nvSpPr>
              <p:cNvPr id="130" name="Oval 129">
                <a:extLst>
                  <a:ext uri="{FF2B5EF4-FFF2-40B4-BE49-F238E27FC236}">
                    <a16:creationId xmlns:a16="http://schemas.microsoft.com/office/drawing/2014/main" id="{82BC811F-80F0-4541-5151-352AD0F045DE}"/>
                  </a:ext>
                </a:extLst>
              </p:cNvPr>
              <p:cNvSpPr/>
              <p:nvPr/>
            </p:nvSpPr>
            <p:spPr bwMode="auto">
              <a:xfrm>
                <a:off x="3929628" y="2106144"/>
                <a:ext cx="415089" cy="421849"/>
              </a:xfrm>
              <a:prstGeom prst="ellipse">
                <a:avLst/>
              </a:prstGeom>
              <a:gradFill>
                <a:gsLst>
                  <a:gs pos="60000">
                    <a:srgbClr val="038C76"/>
                  </a:gs>
                  <a:gs pos="0">
                    <a:srgbClr val="117865">
                      <a:shade val="67500"/>
                      <a:satMod val="115000"/>
                    </a:srgbClr>
                  </a:gs>
                  <a:gs pos="100000">
                    <a:srgbClr val="00AE94"/>
                  </a:gs>
                </a:gsLst>
                <a:lin ang="18900000" scaled="1"/>
              </a:gradFill>
              <a:ln>
                <a:noFill/>
                <a:headEnd type="none" w="med" len="med"/>
                <a:tailEnd type="none" w="med" len="med"/>
              </a:ln>
              <a:effectLst>
                <a:outerShdw blurRad="2032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Sans Text Semilight"/>
                  <a:ea typeface="Segoe UI" pitchFamily="34" charset="0"/>
                  <a:cs typeface="Segoe UI" pitchFamily="34" charset="0"/>
                </a:endParaRPr>
              </a:p>
            </p:txBody>
          </p:sp>
          <p:pic>
            <p:nvPicPr>
              <p:cNvPr id="131" name="Graphic 130">
                <a:extLst>
                  <a:ext uri="{FF2B5EF4-FFF2-40B4-BE49-F238E27FC236}">
                    <a16:creationId xmlns:a16="http://schemas.microsoft.com/office/drawing/2014/main" id="{C78CE91A-8F44-7D46-A5F8-2D237E06A5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8239" y="2188135"/>
                <a:ext cx="257866" cy="257866"/>
              </a:xfrm>
              <a:prstGeom prst="rect">
                <a:avLst/>
              </a:prstGeom>
            </p:spPr>
          </p:pic>
        </p:grpSp>
        <p:grpSp>
          <p:nvGrpSpPr>
            <p:cNvPr id="132" name="Group 131">
              <a:extLst>
                <a:ext uri="{FF2B5EF4-FFF2-40B4-BE49-F238E27FC236}">
                  <a16:creationId xmlns:a16="http://schemas.microsoft.com/office/drawing/2014/main" id="{8F0BB47F-8AD1-35FB-B62A-D6DE5A3FC977}"/>
                </a:ext>
              </a:extLst>
            </p:cNvPr>
            <p:cNvGrpSpPr/>
            <p:nvPr/>
          </p:nvGrpSpPr>
          <p:grpSpPr>
            <a:xfrm>
              <a:off x="5457153" y="2049575"/>
              <a:ext cx="315184" cy="320314"/>
              <a:chOff x="5351065" y="2106144"/>
              <a:chExt cx="415089" cy="421849"/>
            </a:xfrm>
          </p:grpSpPr>
          <p:sp>
            <p:nvSpPr>
              <p:cNvPr id="133" name="Oval 132">
                <a:extLst>
                  <a:ext uri="{FF2B5EF4-FFF2-40B4-BE49-F238E27FC236}">
                    <a16:creationId xmlns:a16="http://schemas.microsoft.com/office/drawing/2014/main" id="{7F831B4A-6430-721C-1AC9-317241336F5D}"/>
                  </a:ext>
                </a:extLst>
              </p:cNvPr>
              <p:cNvSpPr/>
              <p:nvPr/>
            </p:nvSpPr>
            <p:spPr bwMode="auto">
              <a:xfrm>
                <a:off x="5351065" y="2106144"/>
                <a:ext cx="415089" cy="421849"/>
              </a:xfrm>
              <a:prstGeom prst="ellipse">
                <a:avLst/>
              </a:prstGeom>
              <a:gradFill>
                <a:gsLst>
                  <a:gs pos="60000">
                    <a:srgbClr val="038C76"/>
                  </a:gs>
                  <a:gs pos="0">
                    <a:srgbClr val="117865">
                      <a:shade val="67500"/>
                      <a:satMod val="115000"/>
                    </a:srgbClr>
                  </a:gs>
                  <a:gs pos="100000">
                    <a:srgbClr val="00AE94"/>
                  </a:gs>
                </a:gsLst>
                <a:lin ang="18900000" scaled="1"/>
              </a:gradFill>
              <a:ln>
                <a:noFill/>
                <a:headEnd type="none" w="med" len="med"/>
                <a:tailEnd type="none" w="med" len="med"/>
              </a:ln>
              <a:effectLst>
                <a:outerShdw blurRad="2032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Sans Text Semilight"/>
                  <a:ea typeface="Segoe UI" pitchFamily="34" charset="0"/>
                  <a:cs typeface="Segoe UI" pitchFamily="34" charset="0"/>
                </a:endParaRPr>
              </a:p>
            </p:txBody>
          </p:sp>
          <p:pic>
            <p:nvPicPr>
              <p:cNvPr id="134" name="Graphic 133">
                <a:extLst>
                  <a:ext uri="{FF2B5EF4-FFF2-40B4-BE49-F238E27FC236}">
                    <a16:creationId xmlns:a16="http://schemas.microsoft.com/office/drawing/2014/main" id="{8C8BDC6B-7815-B3C6-D41F-1BF4F8C5AE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0830" y="2169290"/>
                <a:ext cx="295558" cy="295556"/>
              </a:xfrm>
              <a:prstGeom prst="rect">
                <a:avLst/>
              </a:prstGeom>
            </p:spPr>
          </p:pic>
        </p:grpSp>
        <p:grpSp>
          <p:nvGrpSpPr>
            <p:cNvPr id="135" name="Group 134">
              <a:extLst>
                <a:ext uri="{FF2B5EF4-FFF2-40B4-BE49-F238E27FC236}">
                  <a16:creationId xmlns:a16="http://schemas.microsoft.com/office/drawing/2014/main" id="{F20557C7-55C5-F73C-A901-D0AC4A24D18E}"/>
                </a:ext>
              </a:extLst>
            </p:cNvPr>
            <p:cNvGrpSpPr/>
            <p:nvPr/>
          </p:nvGrpSpPr>
          <p:grpSpPr>
            <a:xfrm>
              <a:off x="5966447" y="2049575"/>
              <a:ext cx="315184" cy="320314"/>
              <a:chOff x="5860359" y="2106144"/>
              <a:chExt cx="415089" cy="421849"/>
            </a:xfrm>
          </p:grpSpPr>
          <p:sp>
            <p:nvSpPr>
              <p:cNvPr id="136" name="Oval 135">
                <a:extLst>
                  <a:ext uri="{FF2B5EF4-FFF2-40B4-BE49-F238E27FC236}">
                    <a16:creationId xmlns:a16="http://schemas.microsoft.com/office/drawing/2014/main" id="{9DF23D04-816E-91D1-14B2-CADD6982696E}"/>
                  </a:ext>
                </a:extLst>
              </p:cNvPr>
              <p:cNvSpPr/>
              <p:nvPr/>
            </p:nvSpPr>
            <p:spPr bwMode="auto">
              <a:xfrm>
                <a:off x="5860359" y="2106144"/>
                <a:ext cx="415089" cy="421849"/>
              </a:xfrm>
              <a:prstGeom prst="ellipse">
                <a:avLst/>
              </a:prstGeom>
              <a:gradFill>
                <a:gsLst>
                  <a:gs pos="60000">
                    <a:srgbClr val="038C76"/>
                  </a:gs>
                  <a:gs pos="0">
                    <a:srgbClr val="117865">
                      <a:shade val="67500"/>
                      <a:satMod val="115000"/>
                    </a:srgbClr>
                  </a:gs>
                  <a:gs pos="100000">
                    <a:srgbClr val="00AE94"/>
                  </a:gs>
                </a:gsLst>
                <a:lin ang="18900000" scaled="1"/>
              </a:gradFill>
              <a:ln>
                <a:noFill/>
                <a:headEnd type="none" w="med" len="med"/>
                <a:tailEnd type="none" w="med" len="med"/>
              </a:ln>
              <a:effectLst>
                <a:outerShdw blurRad="2032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Sans Text Semilight"/>
                  <a:ea typeface="Segoe UI" pitchFamily="34" charset="0"/>
                  <a:cs typeface="Segoe UI" pitchFamily="34" charset="0"/>
                </a:endParaRPr>
              </a:p>
            </p:txBody>
          </p:sp>
          <p:pic>
            <p:nvPicPr>
              <p:cNvPr id="137" name="Graphic 136">
                <a:extLst>
                  <a:ext uri="{FF2B5EF4-FFF2-40B4-BE49-F238E27FC236}">
                    <a16:creationId xmlns:a16="http://schemas.microsoft.com/office/drawing/2014/main" id="{FE751836-686B-8796-B3A7-7B68B91A62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8970" y="2188135"/>
                <a:ext cx="257866" cy="257866"/>
              </a:xfrm>
              <a:prstGeom prst="rect">
                <a:avLst/>
              </a:prstGeom>
            </p:spPr>
          </p:pic>
        </p:grpSp>
      </p:grpSp>
      <p:grpSp>
        <p:nvGrpSpPr>
          <p:cNvPr id="138" name="Group 137" descr="1">
            <a:extLst>
              <a:ext uri="{FF2B5EF4-FFF2-40B4-BE49-F238E27FC236}">
                <a16:creationId xmlns:a16="http://schemas.microsoft.com/office/drawing/2014/main" id="{6866DC9C-0193-E787-AE8A-ABDCA55CEB36}"/>
              </a:ext>
            </a:extLst>
          </p:cNvPr>
          <p:cNvGrpSpPr>
            <a:grpSpLocks/>
          </p:cNvGrpSpPr>
          <p:nvPr/>
        </p:nvGrpSpPr>
        <p:grpSpPr>
          <a:xfrm>
            <a:off x="7480115" y="2072241"/>
            <a:ext cx="574860" cy="574860"/>
            <a:chOff x="8563973" y="2266950"/>
            <a:chExt cx="947420" cy="947420"/>
          </a:xfrm>
        </p:grpSpPr>
        <p:sp>
          <p:nvSpPr>
            <p:cNvPr id="139" name="Oval 138">
              <a:extLst>
                <a:ext uri="{FF2B5EF4-FFF2-40B4-BE49-F238E27FC236}">
                  <a16:creationId xmlns:a16="http://schemas.microsoft.com/office/drawing/2014/main" id="{8A8934B3-88C8-3C37-3C65-E485048D1D59}"/>
                </a:ext>
              </a:extLst>
            </p:cNvPr>
            <p:cNvSpPr/>
            <p:nvPr/>
          </p:nvSpPr>
          <p:spPr>
            <a:xfrm>
              <a:off x="8563973" y="2266950"/>
              <a:ext cx="947420" cy="947420"/>
            </a:xfrm>
            <a:prstGeom prst="ellipse">
              <a:avLst/>
            </a:prstGeom>
            <a:gradFill>
              <a:gsLst>
                <a:gs pos="80712">
                  <a:srgbClr val="7A75C1"/>
                </a:gs>
                <a:gs pos="18000">
                  <a:schemeClr val="bg2"/>
                </a:gs>
                <a:gs pos="96000">
                  <a:schemeClr val="accent3"/>
                </a:gs>
              </a:gsLst>
              <a:lin ang="2700000" scaled="1"/>
            </a:gra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140" name="Oval 139">
              <a:extLst>
                <a:ext uri="{FF2B5EF4-FFF2-40B4-BE49-F238E27FC236}">
                  <a16:creationId xmlns:a16="http://schemas.microsoft.com/office/drawing/2014/main" id="{FB0A25F6-2F5A-9008-DD0A-76B8A8B8567D}"/>
                </a:ext>
              </a:extLst>
            </p:cNvPr>
            <p:cNvSpPr/>
            <p:nvPr/>
          </p:nvSpPr>
          <p:spPr>
            <a:xfrm>
              <a:off x="8620576" y="2323553"/>
              <a:ext cx="834214" cy="834214"/>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rPr>
                <a:t>1</a:t>
              </a:r>
              <a:endParaRPr kumimoji="0" lang="en-IN" sz="24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grpSp>
      <p:sp>
        <p:nvSpPr>
          <p:cNvPr id="141" name="Subtitle 4">
            <a:extLst>
              <a:ext uri="{FF2B5EF4-FFF2-40B4-BE49-F238E27FC236}">
                <a16:creationId xmlns:a16="http://schemas.microsoft.com/office/drawing/2014/main" id="{BE3E99C3-8F82-4330-E7DC-E1FEF6C43600}"/>
              </a:ext>
              <a:ext uri="{C183D7F6-B498-43B3-948B-1728B52AA6E4}">
                <adec:decorative xmlns:adec="http://schemas.microsoft.com/office/drawing/2017/decorative" val="1"/>
              </a:ext>
            </a:extLst>
          </p:cNvPr>
          <p:cNvSpPr txBox="1">
            <a:spLocks/>
          </p:cNvSpPr>
          <p:nvPr/>
        </p:nvSpPr>
        <p:spPr>
          <a:xfrm>
            <a:off x="8242301" y="2082672"/>
            <a:ext cx="3365500" cy="553998"/>
          </a:xfrm>
          <a:prstGeom prst="rect">
            <a:avLst/>
          </a:prstGeom>
        </p:spPr>
        <p:txBody>
          <a:bodyPr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Sans Text Semilight"/>
                <a:ea typeface="+mn-ea"/>
                <a:cs typeface="Segoe UI" panose="020B0502040204020203" pitchFamily="34" charset="0"/>
              </a:rPr>
              <a:t>Data copies and infrastructure inefficiencies </a:t>
            </a:r>
          </a:p>
        </p:txBody>
      </p:sp>
      <p:grpSp>
        <p:nvGrpSpPr>
          <p:cNvPr id="142" name="Group 141" descr="2">
            <a:extLst>
              <a:ext uri="{FF2B5EF4-FFF2-40B4-BE49-F238E27FC236}">
                <a16:creationId xmlns:a16="http://schemas.microsoft.com/office/drawing/2014/main" id="{F45122A3-D92F-71D4-4630-3241819ED500}"/>
              </a:ext>
            </a:extLst>
          </p:cNvPr>
          <p:cNvGrpSpPr>
            <a:grpSpLocks/>
          </p:cNvGrpSpPr>
          <p:nvPr/>
        </p:nvGrpSpPr>
        <p:grpSpPr>
          <a:xfrm>
            <a:off x="7480115" y="3420823"/>
            <a:ext cx="574860" cy="574860"/>
            <a:chOff x="8563973" y="2266950"/>
            <a:chExt cx="947420" cy="947420"/>
          </a:xfrm>
        </p:grpSpPr>
        <p:sp>
          <p:nvSpPr>
            <p:cNvPr id="143" name="Oval 142">
              <a:extLst>
                <a:ext uri="{FF2B5EF4-FFF2-40B4-BE49-F238E27FC236}">
                  <a16:creationId xmlns:a16="http://schemas.microsoft.com/office/drawing/2014/main" id="{2477E453-DAD1-D733-2365-1082B664B314}"/>
                </a:ext>
              </a:extLst>
            </p:cNvPr>
            <p:cNvSpPr/>
            <p:nvPr/>
          </p:nvSpPr>
          <p:spPr>
            <a:xfrm>
              <a:off x="8563973" y="2266950"/>
              <a:ext cx="947420" cy="947420"/>
            </a:xfrm>
            <a:prstGeom prst="ellipse">
              <a:avLst/>
            </a:prstGeom>
            <a:gradFill>
              <a:gsLst>
                <a:gs pos="80712">
                  <a:srgbClr val="7A75C1"/>
                </a:gs>
                <a:gs pos="18000">
                  <a:schemeClr val="bg2"/>
                </a:gs>
                <a:gs pos="96000">
                  <a:schemeClr val="accent3"/>
                </a:gs>
              </a:gsLst>
              <a:lin ang="2700000" scaled="1"/>
            </a:gra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144" name="Oval 143">
              <a:extLst>
                <a:ext uri="{FF2B5EF4-FFF2-40B4-BE49-F238E27FC236}">
                  <a16:creationId xmlns:a16="http://schemas.microsoft.com/office/drawing/2014/main" id="{C990E86C-944A-4FD0-5BC8-DE5C35F64944}"/>
                </a:ext>
              </a:extLst>
            </p:cNvPr>
            <p:cNvSpPr/>
            <p:nvPr/>
          </p:nvSpPr>
          <p:spPr>
            <a:xfrm>
              <a:off x="8620576" y="2323553"/>
              <a:ext cx="834214" cy="834214"/>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rPr>
                <a:t>2</a:t>
              </a:r>
              <a:endParaRPr kumimoji="0" lang="en-IN" sz="24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grpSp>
      <p:sp>
        <p:nvSpPr>
          <p:cNvPr id="145" name="Subtitle 4">
            <a:extLst>
              <a:ext uri="{FF2B5EF4-FFF2-40B4-BE49-F238E27FC236}">
                <a16:creationId xmlns:a16="http://schemas.microsoft.com/office/drawing/2014/main" id="{5B08B179-D75B-325D-0FCC-3DD79981DB66}"/>
              </a:ext>
              <a:ext uri="{C183D7F6-B498-43B3-948B-1728B52AA6E4}">
                <adec:decorative xmlns:adec="http://schemas.microsoft.com/office/drawing/2017/decorative" val="1"/>
              </a:ext>
            </a:extLst>
          </p:cNvPr>
          <p:cNvSpPr txBox="1">
            <a:spLocks/>
          </p:cNvSpPr>
          <p:nvPr/>
        </p:nvSpPr>
        <p:spPr>
          <a:xfrm>
            <a:off x="8242301" y="3431254"/>
            <a:ext cx="3365500" cy="553998"/>
          </a:xfrm>
          <a:prstGeom prst="rect">
            <a:avLst/>
          </a:prstGeom>
        </p:spPr>
        <p:txBody>
          <a:bodyPr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Sans Text Semilight"/>
                <a:ea typeface="+mn-ea"/>
                <a:cs typeface="Segoe UI" panose="020B0502040204020203" pitchFamily="34" charset="0"/>
              </a:rPr>
              <a:t>Limited interoperability between vendor services</a:t>
            </a:r>
          </a:p>
        </p:txBody>
      </p:sp>
      <p:grpSp>
        <p:nvGrpSpPr>
          <p:cNvPr id="146" name="Group 145" descr="3">
            <a:extLst>
              <a:ext uri="{FF2B5EF4-FFF2-40B4-BE49-F238E27FC236}">
                <a16:creationId xmlns:a16="http://schemas.microsoft.com/office/drawing/2014/main" id="{60C7A787-3F7E-09CA-343A-F0E5E5CA20D8}"/>
              </a:ext>
            </a:extLst>
          </p:cNvPr>
          <p:cNvGrpSpPr>
            <a:grpSpLocks/>
          </p:cNvGrpSpPr>
          <p:nvPr/>
        </p:nvGrpSpPr>
        <p:grpSpPr>
          <a:xfrm>
            <a:off x="7480115" y="4769404"/>
            <a:ext cx="574860" cy="574860"/>
            <a:chOff x="8563973" y="2266950"/>
            <a:chExt cx="947420" cy="947420"/>
          </a:xfrm>
        </p:grpSpPr>
        <p:sp>
          <p:nvSpPr>
            <p:cNvPr id="147" name="Oval 146">
              <a:extLst>
                <a:ext uri="{FF2B5EF4-FFF2-40B4-BE49-F238E27FC236}">
                  <a16:creationId xmlns:a16="http://schemas.microsoft.com/office/drawing/2014/main" id="{4D47B100-F641-1114-8F00-AF3095526371}"/>
                </a:ext>
              </a:extLst>
            </p:cNvPr>
            <p:cNvSpPr/>
            <p:nvPr/>
          </p:nvSpPr>
          <p:spPr>
            <a:xfrm>
              <a:off x="8563973" y="2266950"/>
              <a:ext cx="947420" cy="947420"/>
            </a:xfrm>
            <a:prstGeom prst="ellipse">
              <a:avLst/>
            </a:prstGeom>
            <a:gradFill>
              <a:gsLst>
                <a:gs pos="80712">
                  <a:srgbClr val="7A75C1"/>
                </a:gs>
                <a:gs pos="18000">
                  <a:schemeClr val="bg2"/>
                </a:gs>
                <a:gs pos="96000">
                  <a:schemeClr val="accent3"/>
                </a:gs>
              </a:gsLst>
              <a:lin ang="2700000" scaled="1"/>
            </a:gra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sp>
          <p:nvSpPr>
            <p:cNvPr id="148" name="Oval 147">
              <a:extLst>
                <a:ext uri="{FF2B5EF4-FFF2-40B4-BE49-F238E27FC236}">
                  <a16:creationId xmlns:a16="http://schemas.microsoft.com/office/drawing/2014/main" id="{4F0E93B9-F24E-2320-D242-4EB5384CBC32}"/>
                </a:ext>
              </a:extLst>
            </p:cNvPr>
            <p:cNvSpPr/>
            <p:nvPr/>
          </p:nvSpPr>
          <p:spPr>
            <a:xfrm>
              <a:off x="8620576" y="2323553"/>
              <a:ext cx="834214" cy="834214"/>
            </a:xfrm>
            <a:prstGeom prst="ellipse">
              <a:avLst/>
            </a:prstGeom>
            <a:solidFill>
              <a:srgbClr val="FFFFFF"/>
            </a:solidFill>
            <a:ln>
              <a:noFill/>
            </a:ln>
            <a:effectLst>
              <a:outerShdw blurRad="101600" dist="50800" dir="2700000" algn="tl" rotWithShape="0">
                <a:schemeClr val="bg1">
                  <a:lumMod val="50000"/>
                  <a:lumOff val="5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rPr>
                <a:t>3</a:t>
              </a:r>
              <a:endParaRPr kumimoji="0" lang="en-IN" sz="2400" b="0" i="0" u="none" strike="noStrike" kern="1200" cap="none" spc="0" normalizeH="0" baseline="0" noProof="0">
                <a:ln>
                  <a:noFill/>
                </a:ln>
                <a:solidFill>
                  <a:srgbClr val="225B61"/>
                </a:solidFill>
                <a:effectLst/>
                <a:uLnTx/>
                <a:uFillTx/>
                <a:latin typeface="Segoe Sans Display Semibold" pitchFamily="2" charset="0"/>
                <a:ea typeface="+mn-ea"/>
                <a:cs typeface="Segoe Sans Display Semibold" pitchFamily="2" charset="0"/>
              </a:endParaRPr>
            </a:p>
          </p:txBody>
        </p:sp>
      </p:grpSp>
      <p:sp>
        <p:nvSpPr>
          <p:cNvPr id="149" name="Subtitle 4">
            <a:extLst>
              <a:ext uri="{FF2B5EF4-FFF2-40B4-BE49-F238E27FC236}">
                <a16:creationId xmlns:a16="http://schemas.microsoft.com/office/drawing/2014/main" id="{1429DA4D-3296-F2D4-5FDE-9E3954EDAF60}"/>
              </a:ext>
              <a:ext uri="{C183D7F6-B498-43B3-948B-1728B52AA6E4}">
                <adec:decorative xmlns:adec="http://schemas.microsoft.com/office/drawing/2017/decorative" val="1"/>
              </a:ext>
            </a:extLst>
          </p:cNvPr>
          <p:cNvSpPr txBox="1">
            <a:spLocks/>
          </p:cNvSpPr>
          <p:nvPr/>
        </p:nvSpPr>
        <p:spPr>
          <a:xfrm>
            <a:off x="8242301" y="4918335"/>
            <a:ext cx="3365500" cy="276999"/>
          </a:xfrm>
          <a:prstGeom prst="rect">
            <a:avLst/>
          </a:prstGeom>
        </p:spPr>
        <p:txBody>
          <a:bodyPr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Sans Text Semilight"/>
                <a:ea typeface="+mn-ea"/>
                <a:cs typeface="Segoe UI" panose="020B0502040204020203" pitchFamily="34" charset="0"/>
              </a:rPr>
              <a:t>Data exposure risks</a:t>
            </a:r>
          </a:p>
        </p:txBody>
      </p:sp>
      <p:sp>
        <p:nvSpPr>
          <p:cNvPr id="12" name="Slide Number Placeholder 11">
            <a:extLst>
              <a:ext uri="{FF2B5EF4-FFF2-40B4-BE49-F238E27FC236}">
                <a16:creationId xmlns:a16="http://schemas.microsoft.com/office/drawing/2014/main" id="{67242C1C-5F87-3B57-5E93-9DBE8759EC03}"/>
              </a:ext>
            </a:extLst>
          </p:cNvPr>
          <p:cNvSpPr>
            <a:spLocks noGrp="1"/>
          </p:cNvSpPr>
          <p:nvPr>
            <p:ph type="sldNum" sz="quarter" idx="11"/>
          </p:nvPr>
        </p:nvSpPr>
        <p:spPr>
          <a:xfrm>
            <a:off x="612571" y="6309519"/>
            <a:ext cx="399288" cy="365125"/>
          </a:xfrm>
          <a:prstGeom prst="rect">
            <a:avLst/>
          </a:prstGeom>
        </p:spPr>
        <p:txBody>
          <a:bodyPr vert="horz" lIns="91440" tIns="45720" rIns="91440" bIns="45720" rtlCol="0" anchor="ctr"/>
          <a:lstStyle>
            <a:defPPr>
              <a:defRPr lang="en-US"/>
            </a:defPPr>
            <a:lvl1pPr marL="0" algn="l" defTabSz="914400" rtl="0" eaLnBrk="1" latinLnBrk="0" hangingPunct="1">
              <a:defRPr lang="en-US"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1356FBF-028C-F74E-A7B4-9B8ED246DD1B}" type="slidenum">
              <a:rPr lang="en-US" smtClean="0"/>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a:ln>
                <a:noFill/>
              </a:ln>
              <a:solidFill>
                <a:srgbClr val="225B61">
                  <a:tint val="75000"/>
                </a:srgbClr>
              </a:solidFill>
              <a:effectLst/>
              <a:uLnTx/>
              <a:uFillTx/>
              <a:latin typeface="Segoe Sans Small Semilight" pitchFamily="2" charset="0"/>
              <a:ea typeface="+mn-ea"/>
              <a:cs typeface="Segoe Sans Small Semilight" pitchFamily="2" charset="0"/>
            </a:endParaRPr>
          </a:p>
        </p:txBody>
      </p:sp>
      <p:sp>
        <p:nvSpPr>
          <p:cNvPr id="11" name="Footer Placeholder 10">
            <a:extLst>
              <a:ext uri="{FF2B5EF4-FFF2-40B4-BE49-F238E27FC236}">
                <a16:creationId xmlns:a16="http://schemas.microsoft.com/office/drawing/2014/main" id="{EDCA851F-7010-D983-7E7F-AAF80CAC0D9D}"/>
              </a:ext>
            </a:extLst>
          </p:cNvPr>
          <p:cNvSpPr>
            <a:spLocks noGrp="1"/>
          </p:cNvSpPr>
          <p:nvPr>
            <p:ph type="ftr" sz="quarter" idx="10"/>
          </p:nvPr>
        </p:nvSpPr>
        <p:spPr>
          <a:xfrm>
            <a:off x="1011859" y="6309519"/>
            <a:ext cx="2078736" cy="365125"/>
          </a:xfrm>
          <a:prstGeom prst="rect">
            <a:avLst/>
          </a:prstGeom>
        </p:spPr>
        <p:txBody>
          <a:bodyPr vert="horz" lIns="91440" tIns="45720" rIns="91440" bIns="45720" rtlCol="0" anchor="ctr"/>
          <a:lstStyle>
            <a:defPPr>
              <a:defRPr lang="en-US"/>
            </a:defPPr>
            <a:lvl1pPr marL="0" algn="l" defTabSz="914400" rtl="0" eaLnBrk="1" latinLnBrk="0" hangingPunct="1">
              <a:defRPr lang="en-IN"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Microsoft Fabric</a:t>
            </a:r>
            <a:endParaRPr kumimoji="0" lang="en-US" sz="800" b="0" i="0" u="none" strike="noStrike" kern="1200" cap="none" spc="0" normalizeH="0" baseline="0" noProof="0">
              <a:ln>
                <a:noFill/>
              </a:ln>
              <a:solidFill>
                <a:srgbClr val="225B61">
                  <a:tint val="75000"/>
                </a:srgbClr>
              </a:solidFill>
              <a:effectLst/>
              <a:uLnTx/>
              <a:uFillTx/>
              <a:latin typeface="Segoe Sans Small Semilight" pitchFamily="2" charset="0"/>
              <a:ea typeface="+mn-ea"/>
              <a:cs typeface="Segoe Sans Small Semilight" pitchFamily="2" charset="0"/>
            </a:endParaRPr>
          </a:p>
        </p:txBody>
      </p:sp>
    </p:spTree>
    <p:extLst>
      <p:ext uri="{BB962C8B-B14F-4D97-AF65-F5344CB8AC3E}">
        <p14:creationId xmlns:p14="http://schemas.microsoft.com/office/powerpoint/2010/main" val="232150232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A4CEC-FC99-9A70-A476-89B57438FF66}"/>
              </a:ext>
            </a:extLst>
          </p:cNvPr>
          <p:cNvSpPr>
            <a:spLocks noGrp="1"/>
          </p:cNvSpPr>
          <p:nvPr>
            <p:ph type="title"/>
          </p:nvPr>
        </p:nvSpPr>
        <p:spPr>
          <a:xfrm>
            <a:off x="612571" y="183356"/>
            <a:ext cx="11029949" cy="549275"/>
          </a:xfrm>
        </p:spPr>
        <p:txBody>
          <a:bodyPr/>
          <a:lstStyle/>
          <a:p>
            <a:r>
              <a:rPr lang="en-US" sz="2800"/>
              <a:t>Customers enhancing their data estate face immense complexity</a:t>
            </a:r>
          </a:p>
        </p:txBody>
      </p:sp>
      <p:sp>
        <p:nvSpPr>
          <p:cNvPr id="7" name="Slide Number Placeholder 6">
            <a:extLst>
              <a:ext uri="{FF2B5EF4-FFF2-40B4-BE49-F238E27FC236}">
                <a16:creationId xmlns:a16="http://schemas.microsoft.com/office/drawing/2014/main" id="{88B4035F-55DA-DD22-5188-0D13C03F19A6}"/>
              </a:ext>
            </a:extLst>
          </p:cNvPr>
          <p:cNvSpPr>
            <a:spLocks noGrp="1"/>
          </p:cNvSpPr>
          <p:nvPr>
            <p:ph type="sldNum" sz="quarter" idx="11"/>
          </p:nvPr>
        </p:nvSpPr>
        <p:spPr>
          <a:xfrm>
            <a:off x="612571" y="6309519"/>
            <a:ext cx="399288" cy="365125"/>
          </a:xfrm>
          <a:prstGeom prst="rect">
            <a:avLst/>
          </a:prstGeom>
        </p:spPr>
        <p:txBody>
          <a:bodyPr vert="horz" lIns="91440" tIns="45720" rIns="91440" bIns="45720" rtlCol="0" anchor="ctr"/>
          <a:lstStyle>
            <a:defPPr>
              <a:defRPr lang="en-US"/>
            </a:defPPr>
            <a:lvl1pPr marL="0" algn="l" defTabSz="914400" rtl="0" eaLnBrk="1" latinLnBrk="0" hangingPunct="1">
              <a:defRPr lang="en-US"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fld id="{B1356FBF-028C-F74E-A7B4-9B8ED246DD1B}" type="slidenum">
              <a:rPr lang="en-US" smtClean="0"/>
              <a:pPr marL="0" marR="0" lvl="0" indent="0" algn="l" defTabSz="914367"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srgbClr val="225B61">
                  <a:tint val="75000"/>
                </a:srgbClr>
              </a:solidFill>
              <a:effectLst/>
              <a:uLnTx/>
              <a:uFillTx/>
              <a:latin typeface="Segoe Sans Small Semilight" pitchFamily="2" charset="0"/>
              <a:ea typeface="+mn-ea"/>
              <a:cs typeface="Segoe Sans Small Semilight" pitchFamily="2" charset="0"/>
            </a:endParaRPr>
          </a:p>
        </p:txBody>
      </p:sp>
      <p:sp>
        <p:nvSpPr>
          <p:cNvPr id="6" name="Footer Placeholder 5">
            <a:extLst>
              <a:ext uri="{FF2B5EF4-FFF2-40B4-BE49-F238E27FC236}">
                <a16:creationId xmlns:a16="http://schemas.microsoft.com/office/drawing/2014/main" id="{EFE1E5E2-1E35-339D-C706-146B315F3E95}"/>
              </a:ext>
            </a:extLst>
          </p:cNvPr>
          <p:cNvSpPr>
            <a:spLocks noGrp="1"/>
          </p:cNvSpPr>
          <p:nvPr>
            <p:ph type="ftr" sz="quarter" idx="10"/>
          </p:nvPr>
        </p:nvSpPr>
        <p:spPr>
          <a:xfrm>
            <a:off x="1011859" y="6309519"/>
            <a:ext cx="2078736" cy="365125"/>
          </a:xfrm>
          <a:prstGeom prst="rect">
            <a:avLst/>
          </a:prstGeom>
        </p:spPr>
        <p:txBody>
          <a:bodyPr vert="horz" lIns="91440" tIns="45720" rIns="91440" bIns="45720" rtlCol="0" anchor="ctr"/>
          <a:lstStyle>
            <a:defPPr>
              <a:defRPr lang="en-US"/>
            </a:defPPr>
            <a:lvl1pPr marL="0" algn="l" defTabSz="914400" rtl="0" eaLnBrk="1" latinLnBrk="0" hangingPunct="1">
              <a:defRPr lang="en-IN" sz="800" b="0" i="0" kern="1200" smtClean="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a:t>Microsoft Fabric</a:t>
            </a:r>
            <a:endParaRPr kumimoji="0" lang="en-US" sz="800" b="0" i="0" u="none" strike="noStrike" kern="1200" cap="none" spc="0" normalizeH="0" baseline="0" noProof="0">
              <a:ln>
                <a:noFill/>
              </a:ln>
              <a:solidFill>
                <a:srgbClr val="225B61">
                  <a:tint val="75000"/>
                </a:srgbClr>
              </a:solidFill>
              <a:effectLst/>
              <a:uLnTx/>
              <a:uFillTx/>
              <a:latin typeface="Segoe Sans Small Semilight" pitchFamily="2" charset="0"/>
              <a:ea typeface="+mn-ea"/>
              <a:cs typeface="Segoe Sans Small Semilight" pitchFamily="2" charset="0"/>
            </a:endParaRPr>
          </a:p>
        </p:txBody>
      </p:sp>
      <p:pic>
        <p:nvPicPr>
          <p:cNvPr id="5" name="Picture 4">
            <a:extLst>
              <a:ext uri="{FF2B5EF4-FFF2-40B4-BE49-F238E27FC236}">
                <a16:creationId xmlns:a16="http://schemas.microsoft.com/office/drawing/2014/main" id="{4A60A977-255A-5420-E988-95E1E1BFA2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537" y="1041997"/>
            <a:ext cx="12220016" cy="58160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5487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4000" fill="hold"/>
                                        <p:tgtEl>
                                          <p:spTgt spid="5"/>
                                        </p:tgtEl>
                                        <p:attrNameLst>
                                          <p:attrName>ppt_w</p:attrName>
                                        </p:attrNameLst>
                                      </p:cBhvr>
                                      <p:tavLst>
                                        <p:tav tm="0">
                                          <p:val>
                                            <p:fltVal val="0"/>
                                          </p:val>
                                        </p:tav>
                                        <p:tav tm="100000">
                                          <p:val>
                                            <p:strVal val="#ppt_w"/>
                                          </p:val>
                                        </p:tav>
                                      </p:tavLst>
                                    </p:anim>
                                    <p:anim calcmode="lin" valueType="num">
                                      <p:cBhvr>
                                        <p:cTn id="11" dur="4000" fill="hold"/>
                                        <p:tgtEl>
                                          <p:spTgt spid="5"/>
                                        </p:tgtEl>
                                        <p:attrNameLst>
                                          <p:attrName>ppt_h</p:attrName>
                                        </p:attrNameLst>
                                      </p:cBhvr>
                                      <p:tavLst>
                                        <p:tav tm="0">
                                          <p:val>
                                            <p:fltVal val="0"/>
                                          </p:val>
                                        </p:tav>
                                        <p:tav tm="100000">
                                          <p:val>
                                            <p:strVal val="#ppt_h"/>
                                          </p:val>
                                        </p:tav>
                                      </p:tavLst>
                                    </p:anim>
                                    <p:animEffect transition="in" filter="fade">
                                      <p:cBhvr>
                                        <p:cTn id="12" dur="4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itle Slides">
  <a:themeElements>
    <a:clrScheme name="Custom 1">
      <a:dk1>
        <a:srgbClr val="225B61"/>
      </a:dk1>
      <a:lt1>
        <a:srgbClr val="000000"/>
      </a:lt1>
      <a:dk2>
        <a:srgbClr val="B9DCD2"/>
      </a:dk2>
      <a:lt2>
        <a:srgbClr val="49C5B1"/>
      </a:lt2>
      <a:accent1>
        <a:srgbClr val="8DE971"/>
      </a:accent1>
      <a:accent2>
        <a:srgbClr val="0078D3"/>
      </a:accent2>
      <a:accent3>
        <a:srgbClr val="8661C5"/>
      </a:accent3>
      <a:accent4>
        <a:srgbClr val="C03BC3"/>
      </a:accent4>
      <a:accent5>
        <a:srgbClr val="FFB900"/>
      </a:accent5>
      <a:accent6>
        <a:srgbClr val="F3364C"/>
      </a:accent6>
      <a:hlink>
        <a:srgbClr val="225B61"/>
      </a:hlink>
      <a:folHlink>
        <a:srgbClr val="8DC8E8"/>
      </a:folHlink>
    </a:clrScheme>
    <a:fontScheme name="Segoe Sans MSFT">
      <a:majorFont>
        <a:latin typeface="Segoe Sans Display"/>
        <a:ea typeface=""/>
        <a:cs typeface=""/>
      </a:majorFont>
      <a:minorFont>
        <a:latin typeface="Segoe Sans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2Color _Microsoft Fabric Master Slide Template PPT" id="{C4955310-1F75-CB41-AE88-3C74BC568F8B}" vid="{D64952BC-5741-F749-9CC7-11175F2699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1C6C538F07A204DA4E13AFE0EB565FF" ma:contentTypeVersion="16" ma:contentTypeDescription="Create a new document." ma:contentTypeScope="" ma:versionID="8c277b7e43f3769135266d4d350d8941">
  <xsd:schema xmlns:xsd="http://www.w3.org/2001/XMLSchema" xmlns:xs="http://www.w3.org/2001/XMLSchema" xmlns:p="http://schemas.microsoft.com/office/2006/metadata/properties" xmlns:ns1="http://schemas.microsoft.com/sharepoint/v3" xmlns:ns2="c46eea92-5242-4ea7-b5f1-9ce590edb285" xmlns:ns3="0e24a712-8b25-4c42-a0a9-71883b09e6cb" targetNamespace="http://schemas.microsoft.com/office/2006/metadata/properties" ma:root="true" ma:fieldsID="c36cb1065ba27fc8938fa0c0cd2f359b" ns1:_="" ns2:_="" ns3:_="">
    <xsd:import namespace="http://schemas.microsoft.com/sharepoint/v3"/>
    <xsd:import namespace="c46eea92-5242-4ea7-b5f1-9ce590edb285"/>
    <xsd:import namespace="0e24a712-8b25-4c42-a0a9-71883b09e6c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LengthInSecond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6eea92-5242-4ea7-b5f1-9ce590edb2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e24a712-8b25-4c42-a0a9-71883b09e6c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2c0587-de44-4db1-b44d-2f1177b670f7}" ma:internalName="TaxCatchAll" ma:showField="CatchAllData" ma:web="0e24a712-8b25-4c42-a0a9-71883b09e6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c46eea92-5242-4ea7-b5f1-9ce590edb285">
      <Terms xmlns="http://schemas.microsoft.com/office/infopath/2007/PartnerControls"/>
    </lcf76f155ced4ddcb4097134ff3c332f>
    <_ip_UnifiedCompliancePolicyProperties xmlns="http://schemas.microsoft.com/sharepoint/v3" xsi:nil="true"/>
    <TaxCatchAll xmlns="0e24a712-8b25-4c42-a0a9-71883b09e6cb" xsi:nil="true"/>
  </documentManagement>
</p:properties>
</file>

<file path=customXml/itemProps1.xml><?xml version="1.0" encoding="utf-8"?>
<ds:datastoreItem xmlns:ds="http://schemas.openxmlformats.org/officeDocument/2006/customXml" ds:itemID="{4A44D821-DE14-4744-BAAD-C0383C17485D}">
  <ds:schemaRefs>
    <ds:schemaRef ds:uri="http://schemas.microsoft.com/sharepoint/v3/contenttype/forms"/>
  </ds:schemaRefs>
</ds:datastoreItem>
</file>

<file path=customXml/itemProps2.xml><?xml version="1.0" encoding="utf-8"?>
<ds:datastoreItem xmlns:ds="http://schemas.openxmlformats.org/officeDocument/2006/customXml" ds:itemID="{D9F90C50-9DF1-4D2C-B951-73ADEC3ED5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46eea92-5242-4ea7-b5f1-9ce590edb285"/>
    <ds:schemaRef ds:uri="0e24a712-8b25-4c42-a0a9-71883b09e6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6365EE6-CB04-49FD-A5AE-F70267E0930C}">
  <ds:schemaRefs>
    <ds:schemaRef ds:uri="0e24a712-8b25-4c42-a0a9-71883b09e6cb"/>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http://purl.org/dc/terms/"/>
    <ds:schemaRef ds:uri="c46eea92-5242-4ea7-b5f1-9ce590edb285"/>
    <ds:schemaRef ds:uri="http://www.w3.org/XML/1998/namespace"/>
    <ds:schemaRef ds:uri="http://schemas.microsoft.com/sharepoint/v3"/>
    <ds:schemaRef ds:uri="http://schemas.microsoft.com/office/2006/metadata/properties"/>
    <ds:schemaRef ds:uri="http://purl.org/dc/elements/1.1/"/>
  </ds:schemaRefs>
</ds:datastoreItem>
</file>

<file path=docMetadata/LabelInfo.xml><?xml version="1.0" encoding="utf-8"?>
<clbl:labelList xmlns:clbl="http://schemas.microsoft.com/office/2020/mipLabelMetadata">
  <clbl:label id="{f42aa342-8706-4288-bd11-ebb85995028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Title Slides</Template>
  <TotalTime>0</TotalTime>
  <Words>7724</Words>
  <Application>Microsoft Office PowerPoint</Application>
  <PresentationFormat>Widescreen</PresentationFormat>
  <Paragraphs>632</Paragraphs>
  <Slides>40</Slides>
  <Notes>29</Notes>
  <HiddenSlides>3</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40</vt:i4>
      </vt:variant>
    </vt:vector>
  </HeadingPairs>
  <TitlesOfParts>
    <vt:vector size="60" baseType="lpstr">
      <vt:lpstr>Aptos</vt:lpstr>
      <vt:lpstr>Arial</vt:lpstr>
      <vt:lpstr>Calibri</vt:lpstr>
      <vt:lpstr>Merriweather</vt:lpstr>
      <vt:lpstr>Segoe Sans Display</vt:lpstr>
      <vt:lpstr>Segoe Sans Display Semibold</vt:lpstr>
      <vt:lpstr>Segoe Sans Small</vt:lpstr>
      <vt:lpstr>Segoe Sans Small Semibold</vt:lpstr>
      <vt:lpstr>Segoe Sans Small Semilight</vt:lpstr>
      <vt:lpstr>Segoe Sans Text</vt:lpstr>
      <vt:lpstr>Segoe Sans Text Light</vt:lpstr>
      <vt:lpstr>Segoe Sans Text Semilight</vt:lpstr>
      <vt:lpstr>Segoe UI</vt:lpstr>
      <vt:lpstr>Segoe UI (Body)</vt:lpstr>
      <vt:lpstr>Segoe UI Semibold</vt:lpstr>
      <vt:lpstr>Söhne</vt:lpstr>
      <vt:lpstr>Symbol</vt:lpstr>
      <vt:lpstr>Times New Roman</vt:lpstr>
      <vt:lpstr>Wingdings</vt:lpstr>
      <vt:lpstr>Title Slides</vt:lpstr>
      <vt:lpstr>Business applications meet cloud scale analytics</vt:lpstr>
      <vt:lpstr>Scott Sewell</vt:lpstr>
      <vt:lpstr>CONTENTS</vt:lpstr>
      <vt:lpstr>The business agility and analytics landscape</vt:lpstr>
      <vt:lpstr>Title1</vt:lpstr>
      <vt:lpstr>Title</vt:lpstr>
      <vt:lpstr>The need for businesses to link people, data, and processes is greater than ever before</vt:lpstr>
      <vt:lpstr>The starting line</vt:lpstr>
      <vt:lpstr>Customers enhancing their data estate face immense complexity</vt:lpstr>
      <vt:lpstr>Unified analytics modernization is the key to shaping the future of your business</vt:lpstr>
      <vt:lpstr>Unlock cross-organizational impact by uniting disparate data sources</vt:lpstr>
      <vt:lpstr>How business applications meet cloud scale analytics</vt:lpstr>
      <vt:lpstr>Microsoft Dynamics 365 best-in-class portfolio of intelligent business applications</vt:lpstr>
      <vt:lpstr>Organizational agility powered by cloud scale analytics </vt:lpstr>
      <vt:lpstr>Introducing Microsoft Fabric, the SaaS data platform for the era of AI</vt:lpstr>
      <vt:lpstr>Microsoft Fabric, a unified suite of analytical experiences</vt:lpstr>
      <vt:lpstr>PowerPoint Presentation</vt:lpstr>
      <vt:lpstr>PowerPoint Presentation</vt:lpstr>
      <vt:lpstr>PowerPoint Presentation</vt:lpstr>
      <vt:lpstr>Microsoft Fabric capabilities</vt:lpstr>
      <vt:lpstr>Microsoft Fabric   </vt:lpstr>
      <vt:lpstr>Unify your analytics on a complete platform </vt:lpstr>
      <vt:lpstr>Establish a trusted data foundation</vt:lpstr>
      <vt:lpstr>Empower every business user</vt:lpstr>
      <vt:lpstr>Fuel your AI innovation</vt:lpstr>
      <vt:lpstr>Fuel your journey to AI innovation by getting your data AI ready</vt:lpstr>
      <vt:lpstr>Microsoft Fabric: OneLake, sophisticated AI, democratized BI</vt:lpstr>
      <vt:lpstr>A hyperconnected retail experience</vt:lpstr>
      <vt:lpstr>The art of the possible</vt:lpstr>
      <vt:lpstr>Demo</vt:lpstr>
      <vt:lpstr>CPG scenario: Build a resilient supply chain and optimize profitability across the value chain </vt:lpstr>
      <vt:lpstr>CPG scenario: Better understand your customers  and close more deals</vt:lpstr>
      <vt:lpstr>CPG scenario: Increase employee efficiency and create long-lasting customer experiences</vt:lpstr>
      <vt:lpstr>Integrating Fabric and Dynamics 365</vt:lpstr>
      <vt:lpstr>Seamless integration of intelligent business applications with unified analytics </vt:lpstr>
      <vt:lpstr>Dataverse makes it easy to connect Dynamics 365 to Microsoft Fabric</vt:lpstr>
      <vt:lpstr>Dynamics 365 and Microsoft Fabric: Better Together</vt:lpstr>
      <vt:lpstr>Getting Started</vt:lpstr>
      <vt:lpstr>Get started today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NOT SHARE)  Disclaimer slide</dc:title>
  <dc:creator/>
  <cp:lastModifiedBy/>
  <cp:revision>2</cp:revision>
  <dcterms:created xsi:type="dcterms:W3CDTF">2023-11-15T01:34:03Z</dcterms:created>
  <dcterms:modified xsi:type="dcterms:W3CDTF">2024-06-08T07:26:35Z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0x010100C1C6C538F07A204DA4E13AFE0EB565FF</vt:lpwstr>
  </property>
</Properties>
</file>